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diagrams/drawing2.xml" ContentType="application/vnd.ms-office.drawingml.diagramDrawing+xml"/>
  <Override PartName="/ppt/theme/theme1.xml" ContentType="application/vnd.openxmlformats-officedocument.theme+xml"/>
  <Override PartName="/ppt/diagrams/layout2.xml" ContentType="application/vnd.openxmlformats-officedocument.drawingml.diagramLayout+xml"/>
  <Override PartName="/ppt/theme/theme2.xml" ContentType="application/vnd.openxmlformats-officedocument.theme+xml"/>
  <Override PartName="/ppt/diagrams/layout1.xml" ContentType="application/vnd.openxmlformats-officedocument.drawingml.diagramLayout+xml"/>
  <Override PartName="/ppt/diagrams/colors1.xml" ContentType="application/vnd.openxmlformats-officedocument.drawingml.diagramColors+xml"/>
  <Override PartName="/ppt/diagrams/drawing1.xml" ContentType="application/vnd.ms-office.drawingml.diagramDrawing+xml"/>
  <Override PartName="/ppt/diagrams/quickStyle2.xml" ContentType="application/vnd.openxmlformats-officedocument.drawingml.diagramStyle+xml"/>
  <Override PartName="/ppt/diagrams/colors2.xml" ContentType="application/vnd.openxmlformats-officedocument.drawingml.diagramColors+xml"/>
  <Override PartName="/ppt/diagrams/quickStyle1.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4" r:id="rId1"/>
  </p:sldMasterIdLst>
  <p:notesMasterIdLst>
    <p:notesMasterId r:id="rId16"/>
  </p:notesMasterIdLst>
  <p:sldIdLst>
    <p:sldId id="256" r:id="rId2"/>
    <p:sldId id="257" r:id="rId3"/>
    <p:sldId id="261" r:id="rId4"/>
    <p:sldId id="265" r:id="rId5"/>
    <p:sldId id="260" r:id="rId6"/>
    <p:sldId id="268" r:id="rId7"/>
    <p:sldId id="272" r:id="rId8"/>
    <p:sldId id="269" r:id="rId9"/>
    <p:sldId id="276" r:id="rId10"/>
    <p:sldId id="277" r:id="rId11"/>
    <p:sldId id="273" r:id="rId12"/>
    <p:sldId id="258" r:id="rId13"/>
    <p:sldId id="279" r:id="rId14"/>
    <p:sldId id="280" r:id="rId15"/>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48E882-D7E7-44C4-A808-C114000E8886}" v="308" dt="2024-10-24T00:30:19.20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364" autoAdjust="0"/>
  </p:normalViewPr>
  <p:slideViewPr>
    <p:cSldViewPr snapToGrid="0">
      <p:cViewPr varScale="1">
        <p:scale>
          <a:sx n="41" d="100"/>
          <a:sy n="41" d="100"/>
        </p:scale>
        <p:origin x="998" y="1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8A91B4-31B9-4482-ACC2-F538786EEC93}" type="doc">
      <dgm:prSet loTypeId="urn:microsoft.com/office/officeart/2005/8/layout/vList4" loCatId="list" qsTypeId="urn:microsoft.com/office/officeart/2005/8/quickstyle/simple1" qsCatId="simple" csTypeId="urn:microsoft.com/office/officeart/2005/8/colors/accent6_1" csCatId="accent6" phldr="1"/>
      <dgm:spPr/>
      <dgm:t>
        <a:bodyPr/>
        <a:lstStyle/>
        <a:p>
          <a:endParaRPr lang="pt-BR"/>
        </a:p>
      </dgm:t>
    </dgm:pt>
    <dgm:pt modelId="{425A17FD-21DB-48B9-9093-D61043433DE5}">
      <dgm:prSet phldrT="[Texto]"/>
      <dgm:spPr/>
      <dgm:t>
        <a:bodyPr/>
        <a:lstStyle/>
        <a:p>
          <a:r>
            <a:rPr lang="en-US" b="1" dirty="0" err="1">
              <a:latin typeface="+mn-lt"/>
              <a:ea typeface="+mn-ea"/>
              <a:cs typeface="+mn-cs"/>
            </a:rPr>
            <a:t>Processamento</a:t>
          </a:r>
          <a:r>
            <a:rPr lang="en-US" b="1" dirty="0">
              <a:latin typeface="+mn-lt"/>
              <a:ea typeface="+mn-ea"/>
              <a:cs typeface="+mn-cs"/>
            </a:rPr>
            <a:t> de Dados</a:t>
          </a:r>
        </a:p>
        <a:p>
          <a:r>
            <a:rPr lang="en-US" dirty="0" err="1">
              <a:latin typeface="+mn-lt"/>
              <a:ea typeface="+mn-ea"/>
              <a:cs typeface="+mn-cs"/>
            </a:rPr>
            <a:t>Algoritmos</a:t>
          </a:r>
          <a:r>
            <a:rPr lang="en-US" dirty="0">
              <a:latin typeface="+mn-lt"/>
              <a:ea typeface="+mn-ea"/>
              <a:cs typeface="+mn-cs"/>
            </a:rPr>
            <a:t> de IA </a:t>
          </a:r>
          <a:r>
            <a:rPr lang="en-US" dirty="0" err="1">
              <a:latin typeface="+mn-lt"/>
              <a:ea typeface="+mn-ea"/>
              <a:cs typeface="+mn-cs"/>
            </a:rPr>
            <a:t>podem</a:t>
          </a:r>
          <a:r>
            <a:rPr lang="en-US" dirty="0">
              <a:latin typeface="+mn-lt"/>
              <a:ea typeface="+mn-ea"/>
              <a:cs typeface="+mn-cs"/>
            </a:rPr>
            <a:t> </a:t>
          </a:r>
          <a:r>
            <a:rPr lang="en-US" dirty="0" err="1">
              <a:latin typeface="+mn-lt"/>
              <a:ea typeface="+mn-ea"/>
              <a:cs typeface="+mn-cs"/>
            </a:rPr>
            <a:t>extrair</a:t>
          </a:r>
          <a:r>
            <a:rPr lang="en-US" dirty="0">
              <a:latin typeface="+mn-lt"/>
              <a:ea typeface="+mn-ea"/>
              <a:cs typeface="+mn-cs"/>
            </a:rPr>
            <a:t> insights </a:t>
          </a:r>
          <a:r>
            <a:rPr lang="en-US" dirty="0" err="1">
              <a:latin typeface="+mn-lt"/>
              <a:ea typeface="+mn-ea"/>
              <a:cs typeface="+mn-cs"/>
            </a:rPr>
            <a:t>valiosos</a:t>
          </a:r>
          <a:r>
            <a:rPr lang="en-US" dirty="0">
              <a:latin typeface="+mn-lt"/>
              <a:ea typeface="+mn-ea"/>
              <a:cs typeface="+mn-cs"/>
            </a:rPr>
            <a:t> de </a:t>
          </a:r>
          <a:r>
            <a:rPr lang="en-US" dirty="0" err="1">
              <a:latin typeface="+mn-lt"/>
              <a:ea typeface="+mn-ea"/>
              <a:cs typeface="+mn-cs"/>
            </a:rPr>
            <a:t>grandes</a:t>
          </a:r>
          <a:r>
            <a:rPr lang="en-US" dirty="0">
              <a:latin typeface="+mn-lt"/>
              <a:ea typeface="+mn-ea"/>
              <a:cs typeface="+mn-cs"/>
            </a:rPr>
            <a:t> volumes de dados, </a:t>
          </a:r>
          <a:r>
            <a:rPr lang="pt-BR" dirty="0">
              <a:latin typeface="+mn-lt"/>
              <a:ea typeface="+mn-ea"/>
              <a:cs typeface="+mn-cs"/>
            </a:rPr>
            <a:t>identificar tendências de mercado, prever demanda e analisar comportamentos de consumidores em diferentes países.</a:t>
          </a:r>
          <a:endParaRPr lang="pt-BR" dirty="0"/>
        </a:p>
      </dgm:t>
    </dgm:pt>
    <dgm:pt modelId="{AF71F270-3FF6-4743-A1EB-3E71C3F9C41E}" type="parTrans" cxnId="{B72D703E-4D33-48AB-8E5D-0DDFBC61774C}">
      <dgm:prSet/>
      <dgm:spPr/>
      <dgm:t>
        <a:bodyPr/>
        <a:lstStyle/>
        <a:p>
          <a:endParaRPr lang="pt-BR"/>
        </a:p>
      </dgm:t>
    </dgm:pt>
    <dgm:pt modelId="{819356BB-44E2-4F09-9A2A-6E6F023EED51}" type="sibTrans" cxnId="{B72D703E-4D33-48AB-8E5D-0DDFBC61774C}">
      <dgm:prSet/>
      <dgm:spPr/>
      <dgm:t>
        <a:bodyPr/>
        <a:lstStyle/>
        <a:p>
          <a:endParaRPr lang="pt-BR"/>
        </a:p>
      </dgm:t>
    </dgm:pt>
    <dgm:pt modelId="{58BA8562-153C-4ACA-B86D-0355445677C4}">
      <dgm:prSet phldrT="[Texto]"/>
      <dgm:spPr/>
      <dgm:t>
        <a:bodyPr/>
        <a:lstStyle/>
        <a:p>
          <a:r>
            <a:rPr lang="en-US" b="1" dirty="0" err="1">
              <a:latin typeface="+mn-lt"/>
              <a:ea typeface="+mn-ea"/>
              <a:cs typeface="+mn-cs"/>
            </a:rPr>
            <a:t>Automação</a:t>
          </a:r>
          <a:r>
            <a:rPr lang="en-US" b="1" dirty="0">
              <a:latin typeface="+mn-lt"/>
              <a:ea typeface="+mn-ea"/>
              <a:cs typeface="+mn-cs"/>
            </a:rPr>
            <a:t> </a:t>
          </a:r>
          <a:r>
            <a:rPr lang="en-US" b="1" dirty="0" err="1">
              <a:latin typeface="+mn-lt"/>
              <a:ea typeface="+mn-ea"/>
              <a:cs typeface="+mn-cs"/>
            </a:rPr>
            <a:t>Inteligente</a:t>
          </a:r>
          <a:endParaRPr lang="en-US" b="1" dirty="0">
            <a:latin typeface="+mn-lt"/>
            <a:ea typeface="+mn-ea"/>
            <a:cs typeface="+mn-cs"/>
          </a:endParaRPr>
        </a:p>
        <a:p>
          <a:r>
            <a:rPr lang="en-US" dirty="0" err="1">
              <a:latin typeface="+mn-lt"/>
              <a:ea typeface="+mn-ea"/>
              <a:cs typeface="+mn-cs"/>
            </a:rPr>
            <a:t>Robôs</a:t>
          </a:r>
          <a:r>
            <a:rPr lang="en-US" dirty="0">
              <a:latin typeface="+mn-lt"/>
              <a:ea typeface="+mn-ea"/>
              <a:cs typeface="+mn-cs"/>
            </a:rPr>
            <a:t> e chatbots </a:t>
          </a:r>
          <a:r>
            <a:rPr lang="en-US" dirty="0" err="1">
              <a:latin typeface="+mn-lt"/>
              <a:ea typeface="+mn-ea"/>
              <a:cs typeface="+mn-cs"/>
            </a:rPr>
            <a:t>otimizam</a:t>
          </a:r>
          <a:r>
            <a:rPr lang="en-US" dirty="0">
              <a:latin typeface="+mn-lt"/>
              <a:ea typeface="+mn-ea"/>
              <a:cs typeface="+mn-cs"/>
            </a:rPr>
            <a:t> </a:t>
          </a:r>
          <a:r>
            <a:rPr lang="en-US" dirty="0" err="1">
              <a:latin typeface="+mn-lt"/>
              <a:ea typeface="+mn-ea"/>
              <a:cs typeface="+mn-cs"/>
            </a:rPr>
            <a:t>processos</a:t>
          </a:r>
          <a:r>
            <a:rPr lang="en-US" dirty="0">
              <a:latin typeface="+mn-lt"/>
              <a:ea typeface="+mn-ea"/>
              <a:cs typeface="+mn-cs"/>
            </a:rPr>
            <a:t> </a:t>
          </a:r>
          <a:r>
            <a:rPr lang="en-US" dirty="0" err="1">
              <a:latin typeface="+mn-lt"/>
              <a:ea typeface="+mn-ea"/>
              <a:cs typeface="+mn-cs"/>
            </a:rPr>
            <a:t>repetitivos</a:t>
          </a:r>
          <a:r>
            <a:rPr lang="en-US" dirty="0">
              <a:latin typeface="+mn-lt"/>
              <a:ea typeface="+mn-ea"/>
              <a:cs typeface="+mn-cs"/>
            </a:rPr>
            <a:t>, </a:t>
          </a:r>
          <a:r>
            <a:rPr lang="en-US" dirty="0" err="1">
              <a:latin typeface="+mn-lt"/>
              <a:ea typeface="+mn-ea"/>
              <a:cs typeface="+mn-cs"/>
            </a:rPr>
            <a:t>como</a:t>
          </a:r>
          <a:r>
            <a:rPr lang="en-US" dirty="0">
              <a:latin typeface="+mn-lt"/>
              <a:ea typeface="+mn-ea"/>
              <a:cs typeface="+mn-cs"/>
            </a:rPr>
            <a:t> </a:t>
          </a:r>
          <a:r>
            <a:rPr lang="en-US" dirty="0" err="1">
              <a:latin typeface="+mn-lt"/>
              <a:ea typeface="+mn-ea"/>
              <a:cs typeface="+mn-cs"/>
            </a:rPr>
            <a:t>despacho</a:t>
          </a:r>
          <a:r>
            <a:rPr lang="en-US" dirty="0">
              <a:latin typeface="+mn-lt"/>
              <a:ea typeface="+mn-ea"/>
              <a:cs typeface="+mn-cs"/>
            </a:rPr>
            <a:t> </a:t>
          </a:r>
          <a:r>
            <a:rPr lang="en-US" dirty="0" err="1">
              <a:latin typeface="+mn-lt"/>
              <a:ea typeface="+mn-ea"/>
              <a:cs typeface="+mn-cs"/>
            </a:rPr>
            <a:t>aduaneiro</a:t>
          </a:r>
          <a:r>
            <a:rPr lang="en-US" dirty="0">
              <a:latin typeface="+mn-lt"/>
              <a:ea typeface="+mn-ea"/>
              <a:cs typeface="+mn-cs"/>
            </a:rPr>
            <a:t>, </a:t>
          </a:r>
          <a:r>
            <a:rPr lang="en-US" dirty="0" err="1">
              <a:latin typeface="+mn-lt"/>
              <a:ea typeface="+mn-ea"/>
              <a:cs typeface="+mn-cs"/>
            </a:rPr>
            <a:t>criação</a:t>
          </a:r>
          <a:r>
            <a:rPr lang="en-US" dirty="0">
              <a:latin typeface="+mn-lt"/>
              <a:ea typeface="+mn-ea"/>
              <a:cs typeface="+mn-cs"/>
            </a:rPr>
            <a:t> e </a:t>
          </a:r>
          <a:r>
            <a:rPr lang="en-US" dirty="0" err="1">
              <a:latin typeface="+mn-lt"/>
              <a:ea typeface="+mn-ea"/>
              <a:cs typeface="+mn-cs"/>
            </a:rPr>
            <a:t>gerenciamento</a:t>
          </a:r>
          <a:r>
            <a:rPr lang="en-US" dirty="0">
              <a:latin typeface="+mn-lt"/>
              <a:ea typeface="+mn-ea"/>
              <a:cs typeface="+mn-cs"/>
            </a:rPr>
            <a:t> de </a:t>
          </a:r>
          <a:r>
            <a:rPr lang="en-US" dirty="0" err="1">
              <a:latin typeface="+mn-lt"/>
              <a:ea typeface="+mn-ea"/>
              <a:cs typeface="+mn-cs"/>
            </a:rPr>
            <a:t>documentos</a:t>
          </a:r>
          <a:r>
            <a:rPr lang="en-US" dirty="0">
              <a:latin typeface="+mn-lt"/>
              <a:ea typeface="+mn-ea"/>
              <a:cs typeface="+mn-cs"/>
            </a:rPr>
            <a:t>, </a:t>
          </a:r>
          <a:r>
            <a:rPr lang="en-US" dirty="0" err="1">
              <a:latin typeface="+mn-lt"/>
              <a:ea typeface="+mn-ea"/>
              <a:cs typeface="+mn-cs"/>
            </a:rPr>
            <a:t>atendimento</a:t>
          </a:r>
          <a:r>
            <a:rPr lang="en-US" dirty="0">
              <a:latin typeface="+mn-lt"/>
              <a:ea typeface="+mn-ea"/>
              <a:cs typeface="+mn-cs"/>
            </a:rPr>
            <a:t> </a:t>
          </a:r>
          <a:r>
            <a:rPr lang="en-US" dirty="0" err="1">
              <a:latin typeface="+mn-lt"/>
              <a:ea typeface="+mn-ea"/>
              <a:cs typeface="+mn-cs"/>
            </a:rPr>
            <a:t>ao</a:t>
          </a:r>
          <a:r>
            <a:rPr lang="en-US" dirty="0">
              <a:latin typeface="+mn-lt"/>
              <a:ea typeface="+mn-ea"/>
              <a:cs typeface="+mn-cs"/>
            </a:rPr>
            <a:t> </a:t>
          </a:r>
          <a:r>
            <a:rPr lang="en-US" dirty="0" err="1">
              <a:latin typeface="+mn-lt"/>
              <a:ea typeface="+mn-ea"/>
              <a:cs typeface="+mn-cs"/>
            </a:rPr>
            <a:t>cliente</a:t>
          </a:r>
          <a:r>
            <a:rPr lang="en-US" dirty="0">
              <a:latin typeface="+mn-lt"/>
              <a:ea typeface="+mn-ea"/>
              <a:cs typeface="+mn-cs"/>
            </a:rPr>
            <a:t>, </a:t>
          </a:r>
          <a:r>
            <a:rPr lang="en-US" dirty="0" err="1">
              <a:latin typeface="+mn-lt"/>
              <a:ea typeface="+mn-ea"/>
              <a:cs typeface="+mn-cs"/>
            </a:rPr>
            <a:t>aumentando</a:t>
          </a:r>
          <a:r>
            <a:rPr lang="en-US" dirty="0">
              <a:latin typeface="+mn-lt"/>
              <a:ea typeface="+mn-ea"/>
              <a:cs typeface="+mn-cs"/>
            </a:rPr>
            <a:t> a </a:t>
          </a:r>
          <a:r>
            <a:rPr lang="en-US" dirty="0" err="1">
              <a:latin typeface="+mn-lt"/>
              <a:ea typeface="+mn-ea"/>
              <a:cs typeface="+mn-cs"/>
            </a:rPr>
            <a:t>eficiencia</a:t>
          </a:r>
          <a:r>
            <a:rPr lang="en-US" dirty="0">
              <a:latin typeface="+mn-lt"/>
              <a:ea typeface="+mn-ea"/>
              <a:cs typeface="+mn-cs"/>
            </a:rPr>
            <a:t> e </a:t>
          </a:r>
          <a:r>
            <a:rPr lang="en-US" dirty="0" err="1">
              <a:latin typeface="+mn-lt"/>
              <a:ea typeface="+mn-ea"/>
              <a:cs typeface="+mn-cs"/>
            </a:rPr>
            <a:t>reduzindo</a:t>
          </a:r>
          <a:r>
            <a:rPr lang="en-US" dirty="0">
              <a:latin typeface="+mn-lt"/>
              <a:ea typeface="+mn-ea"/>
              <a:cs typeface="+mn-cs"/>
            </a:rPr>
            <a:t> </a:t>
          </a:r>
          <a:r>
            <a:rPr lang="en-US" dirty="0" err="1">
              <a:latin typeface="+mn-lt"/>
              <a:ea typeface="+mn-ea"/>
              <a:cs typeface="+mn-cs"/>
            </a:rPr>
            <a:t>erros</a:t>
          </a:r>
          <a:r>
            <a:rPr lang="en-US" dirty="0">
              <a:latin typeface="+mn-lt"/>
              <a:ea typeface="+mn-ea"/>
              <a:cs typeface="+mn-cs"/>
            </a:rPr>
            <a:t>.</a:t>
          </a:r>
          <a:endParaRPr lang="pt-BR" dirty="0"/>
        </a:p>
      </dgm:t>
    </dgm:pt>
    <dgm:pt modelId="{256BD73E-85E8-4726-AE35-9EC3345FF4E5}" type="parTrans" cxnId="{0625F45E-B777-40D3-A42E-23F718269641}">
      <dgm:prSet/>
      <dgm:spPr/>
      <dgm:t>
        <a:bodyPr/>
        <a:lstStyle/>
        <a:p>
          <a:endParaRPr lang="pt-BR"/>
        </a:p>
      </dgm:t>
    </dgm:pt>
    <dgm:pt modelId="{37B3BBFE-F481-43FB-9A05-21D45DF6C6B7}" type="sibTrans" cxnId="{0625F45E-B777-40D3-A42E-23F718269641}">
      <dgm:prSet/>
      <dgm:spPr/>
      <dgm:t>
        <a:bodyPr/>
        <a:lstStyle/>
        <a:p>
          <a:endParaRPr lang="pt-BR"/>
        </a:p>
      </dgm:t>
    </dgm:pt>
    <dgm:pt modelId="{1E54491D-FDB5-4949-9D65-5EA7C84D4F67}">
      <dgm:prSet phldrT="[Texto]"/>
      <dgm:spPr/>
      <dgm:t>
        <a:bodyPr/>
        <a:lstStyle/>
        <a:p>
          <a:r>
            <a:rPr lang="en-US" b="1" dirty="0" err="1">
              <a:latin typeface="+mn-lt"/>
              <a:ea typeface="+mn-ea"/>
              <a:cs typeface="+mn-cs"/>
            </a:rPr>
            <a:t>Tomada</a:t>
          </a:r>
          <a:r>
            <a:rPr lang="en-US" b="1" dirty="0">
              <a:latin typeface="+mn-lt"/>
              <a:ea typeface="+mn-ea"/>
              <a:cs typeface="+mn-cs"/>
            </a:rPr>
            <a:t> de </a:t>
          </a:r>
          <a:r>
            <a:rPr lang="en-US" b="1" dirty="0" err="1">
              <a:latin typeface="+mn-lt"/>
              <a:ea typeface="+mn-ea"/>
              <a:cs typeface="+mn-cs"/>
            </a:rPr>
            <a:t>Decisão</a:t>
          </a:r>
          <a:endParaRPr lang="en-US" b="1" dirty="0">
            <a:latin typeface="+mn-lt"/>
            <a:ea typeface="+mn-ea"/>
            <a:cs typeface="+mn-cs"/>
          </a:endParaRPr>
        </a:p>
        <a:p>
          <a:r>
            <a:rPr lang="en-US" dirty="0">
              <a:latin typeface="+mn-lt"/>
              <a:ea typeface="+mn-ea"/>
              <a:cs typeface="+mn-cs"/>
            </a:rPr>
            <a:t>Sistemas de IA </a:t>
          </a:r>
          <a:r>
            <a:rPr lang="en-US" dirty="0" err="1">
              <a:latin typeface="+mn-lt"/>
              <a:ea typeface="+mn-ea"/>
              <a:cs typeface="+mn-cs"/>
            </a:rPr>
            <a:t>fornecem</a:t>
          </a:r>
          <a:r>
            <a:rPr lang="en-US" dirty="0">
              <a:latin typeface="+mn-lt"/>
              <a:ea typeface="+mn-ea"/>
              <a:cs typeface="+mn-cs"/>
            </a:rPr>
            <a:t> </a:t>
          </a:r>
          <a:r>
            <a:rPr lang="en-US" dirty="0" err="1">
              <a:latin typeface="+mn-lt"/>
              <a:ea typeface="+mn-ea"/>
              <a:cs typeface="+mn-cs"/>
            </a:rPr>
            <a:t>recomendações</a:t>
          </a:r>
          <a:r>
            <a:rPr lang="en-US" dirty="0">
              <a:latin typeface="+mn-lt"/>
              <a:ea typeface="+mn-ea"/>
              <a:cs typeface="+mn-cs"/>
            </a:rPr>
            <a:t> </a:t>
          </a:r>
          <a:r>
            <a:rPr lang="en-US" dirty="0" err="1">
              <a:latin typeface="+mn-lt"/>
              <a:ea typeface="+mn-ea"/>
              <a:cs typeface="+mn-cs"/>
            </a:rPr>
            <a:t>embasadas</a:t>
          </a:r>
          <a:r>
            <a:rPr lang="en-US" dirty="0">
              <a:latin typeface="+mn-lt"/>
              <a:ea typeface="+mn-ea"/>
              <a:cs typeface="+mn-cs"/>
            </a:rPr>
            <a:t> </a:t>
          </a:r>
          <a:r>
            <a:rPr lang="en-US" dirty="0" err="1">
              <a:latin typeface="+mn-lt"/>
              <a:ea typeface="+mn-ea"/>
              <a:cs typeface="+mn-cs"/>
            </a:rPr>
            <a:t>em</a:t>
          </a:r>
          <a:r>
            <a:rPr lang="en-US" dirty="0">
              <a:latin typeface="+mn-lt"/>
              <a:ea typeface="+mn-ea"/>
              <a:cs typeface="+mn-cs"/>
            </a:rPr>
            <a:t> </a:t>
          </a:r>
          <a:r>
            <a:rPr lang="en-US" dirty="0" err="1">
              <a:latin typeface="+mn-lt"/>
              <a:ea typeface="+mn-ea"/>
              <a:cs typeface="+mn-cs"/>
            </a:rPr>
            <a:t>análises</a:t>
          </a:r>
          <a:r>
            <a:rPr lang="en-US" dirty="0">
              <a:latin typeface="+mn-lt"/>
              <a:ea typeface="+mn-ea"/>
              <a:cs typeface="+mn-cs"/>
            </a:rPr>
            <a:t> </a:t>
          </a:r>
          <a:r>
            <a:rPr lang="en-US" dirty="0" err="1">
              <a:latin typeface="+mn-lt"/>
              <a:ea typeface="+mn-ea"/>
              <a:cs typeface="+mn-cs"/>
            </a:rPr>
            <a:t>preditivas</a:t>
          </a:r>
          <a:r>
            <a:rPr lang="en-US" dirty="0">
              <a:latin typeface="+mn-lt"/>
              <a:ea typeface="+mn-ea"/>
              <a:cs typeface="+mn-cs"/>
            </a:rPr>
            <a:t> e </a:t>
          </a:r>
          <a:r>
            <a:rPr lang="en-US" dirty="0" err="1">
              <a:latin typeface="+mn-lt"/>
              <a:ea typeface="+mn-ea"/>
              <a:cs typeface="+mn-cs"/>
            </a:rPr>
            <a:t>reconhecimento</a:t>
          </a:r>
          <a:r>
            <a:rPr lang="en-US" dirty="0">
              <a:latin typeface="+mn-lt"/>
              <a:ea typeface="+mn-ea"/>
              <a:cs typeface="+mn-cs"/>
            </a:rPr>
            <a:t> de </a:t>
          </a:r>
          <a:r>
            <a:rPr lang="en-US" dirty="0" err="1">
              <a:latin typeface="+mn-lt"/>
              <a:ea typeface="+mn-ea"/>
              <a:cs typeface="+mn-cs"/>
            </a:rPr>
            <a:t>padrões</a:t>
          </a:r>
          <a:r>
            <a:rPr lang="en-US" dirty="0">
              <a:latin typeface="+mn-lt"/>
              <a:ea typeface="+mn-ea"/>
              <a:cs typeface="+mn-cs"/>
            </a:rPr>
            <a:t>.</a:t>
          </a:r>
          <a:endParaRPr lang="pt-BR" dirty="0"/>
        </a:p>
      </dgm:t>
    </dgm:pt>
    <dgm:pt modelId="{EED43739-4516-4718-9046-B10EDF32D56A}" type="parTrans" cxnId="{1A3B1ECC-C466-46B4-98F0-C40AAE2A59EF}">
      <dgm:prSet/>
      <dgm:spPr/>
      <dgm:t>
        <a:bodyPr/>
        <a:lstStyle/>
        <a:p>
          <a:endParaRPr lang="pt-BR"/>
        </a:p>
      </dgm:t>
    </dgm:pt>
    <dgm:pt modelId="{56417FC5-9FC8-4AD4-85A9-CB140F1DF25A}" type="sibTrans" cxnId="{1A3B1ECC-C466-46B4-98F0-C40AAE2A59EF}">
      <dgm:prSet/>
      <dgm:spPr/>
      <dgm:t>
        <a:bodyPr/>
        <a:lstStyle/>
        <a:p>
          <a:endParaRPr lang="pt-BR"/>
        </a:p>
      </dgm:t>
    </dgm:pt>
    <dgm:pt modelId="{961E20D7-0691-4443-83DD-3ED3EF9EFCEC}" type="pres">
      <dgm:prSet presAssocID="{CD8A91B4-31B9-4482-ACC2-F538786EEC93}" presName="linear" presStyleCnt="0">
        <dgm:presLayoutVars>
          <dgm:dir/>
          <dgm:resizeHandles val="exact"/>
        </dgm:presLayoutVars>
      </dgm:prSet>
      <dgm:spPr/>
    </dgm:pt>
    <dgm:pt modelId="{A1198AC4-DD1A-4C34-A848-16BA403BDB2E}" type="pres">
      <dgm:prSet presAssocID="{425A17FD-21DB-48B9-9093-D61043433DE5}" presName="comp" presStyleCnt="0"/>
      <dgm:spPr/>
    </dgm:pt>
    <dgm:pt modelId="{7B3DB925-77CE-4918-9624-4A696868531C}" type="pres">
      <dgm:prSet presAssocID="{425A17FD-21DB-48B9-9093-D61043433DE5}" presName="box" presStyleLbl="node1" presStyleIdx="0" presStyleCnt="3" custLinFactNeighborX="35972" custLinFactNeighborY="-18665"/>
      <dgm:spPr/>
    </dgm:pt>
    <dgm:pt modelId="{FF525CA4-F419-4908-A503-2A27337F8DAF}" type="pres">
      <dgm:prSet presAssocID="{425A17FD-21DB-48B9-9093-D61043433DE5}" presName="img" presStyleLbl="fgImgPlace1" presStyleIdx="0" presStyleCnt="3" custScaleX="74041"/>
      <dgm:spPr>
        <a:blipFill>
          <a:blip xmlns:r="http://schemas.openxmlformats.org/officeDocument/2006/relationships" r:embed="rId1">
            <a:extLst>
              <a:ext uri="{96DAC541-7B7A-43D3-8B79-37D633B846F1}">
                <asvg:svgBlip xmlns:asvg="http://schemas.microsoft.com/office/drawing/2016/SVG/main" r:embed="rId2"/>
              </a:ext>
            </a:extLst>
          </a:blip>
          <a:srcRect/>
          <a:stretch>
            <a:fillRect t="-9000" b="-9000"/>
          </a:stretch>
        </a:blipFill>
      </dgm:spPr>
      <dgm:extLst>
        <a:ext uri="{E40237B7-FDA0-4F09-8148-C483321AD2D9}">
          <dgm14:cNvPr xmlns:dgm14="http://schemas.microsoft.com/office/drawing/2010/diagram" id="0" name="" descr="Estatísticas com preenchimento sólido"/>
        </a:ext>
      </dgm:extLst>
    </dgm:pt>
    <dgm:pt modelId="{CC9CC018-AC3F-4290-B420-006FD8624880}" type="pres">
      <dgm:prSet presAssocID="{425A17FD-21DB-48B9-9093-D61043433DE5}" presName="text" presStyleLbl="node1" presStyleIdx="0" presStyleCnt="3">
        <dgm:presLayoutVars>
          <dgm:bulletEnabled val="1"/>
        </dgm:presLayoutVars>
      </dgm:prSet>
      <dgm:spPr/>
    </dgm:pt>
    <dgm:pt modelId="{97A703F4-BB14-4D24-8932-9CBE3592928E}" type="pres">
      <dgm:prSet presAssocID="{819356BB-44E2-4F09-9A2A-6E6F023EED51}" presName="spacer" presStyleCnt="0"/>
      <dgm:spPr/>
    </dgm:pt>
    <dgm:pt modelId="{18D108BC-C341-4D9F-8750-BEA3CE3D22A4}" type="pres">
      <dgm:prSet presAssocID="{58BA8562-153C-4ACA-B86D-0355445677C4}" presName="comp" presStyleCnt="0"/>
      <dgm:spPr/>
    </dgm:pt>
    <dgm:pt modelId="{9E904A6F-9448-404E-89BE-536EF2FE0A18}" type="pres">
      <dgm:prSet presAssocID="{58BA8562-153C-4ACA-B86D-0355445677C4}" presName="box" presStyleLbl="node1" presStyleIdx="1" presStyleCnt="3"/>
      <dgm:spPr/>
    </dgm:pt>
    <dgm:pt modelId="{18168DCE-747B-4487-BA24-E4F7347656BA}" type="pres">
      <dgm:prSet presAssocID="{58BA8562-153C-4ACA-B86D-0355445677C4}" presName="img" presStyleLbl="fgImgPlace1" presStyleIdx="1" presStyleCnt="3" custScaleX="72996"/>
      <dgm:spPr>
        <a:blipFill>
          <a:blip xmlns:r="http://schemas.openxmlformats.org/officeDocument/2006/relationships" r:embed="rId3">
            <a:extLst>
              <a:ext uri="{96DAC541-7B7A-43D3-8B79-37D633B846F1}">
                <asvg:svgBlip xmlns:asvg="http://schemas.microsoft.com/office/drawing/2016/SVG/main" r:embed="rId4"/>
              </a:ext>
            </a:extLst>
          </a:blip>
          <a:srcRect/>
          <a:stretch>
            <a:fillRect t="-9000" b="-9000"/>
          </a:stretch>
        </a:blipFill>
      </dgm:spPr>
      <dgm:extLst>
        <a:ext uri="{E40237B7-FDA0-4F09-8148-C483321AD2D9}">
          <dgm14:cNvPr xmlns:dgm14="http://schemas.microsoft.com/office/drawing/2010/diagram" id="0" name="" descr="Robô com preenchimento sólido"/>
        </a:ext>
      </dgm:extLst>
    </dgm:pt>
    <dgm:pt modelId="{CA4A5E98-6E5B-47C7-AEDA-2B6B8819E802}" type="pres">
      <dgm:prSet presAssocID="{58BA8562-153C-4ACA-B86D-0355445677C4}" presName="text" presStyleLbl="node1" presStyleIdx="1" presStyleCnt="3">
        <dgm:presLayoutVars>
          <dgm:bulletEnabled val="1"/>
        </dgm:presLayoutVars>
      </dgm:prSet>
      <dgm:spPr/>
    </dgm:pt>
    <dgm:pt modelId="{03AA7AED-342F-4172-9230-BD82617FF401}" type="pres">
      <dgm:prSet presAssocID="{37B3BBFE-F481-43FB-9A05-21D45DF6C6B7}" presName="spacer" presStyleCnt="0"/>
      <dgm:spPr/>
    </dgm:pt>
    <dgm:pt modelId="{36B3E3B4-3C47-437C-9B0F-818ADCC898D1}" type="pres">
      <dgm:prSet presAssocID="{1E54491D-FDB5-4949-9D65-5EA7C84D4F67}" presName="comp" presStyleCnt="0"/>
      <dgm:spPr/>
    </dgm:pt>
    <dgm:pt modelId="{06445768-C28B-425A-B3E4-05903AB0C4A6}" type="pres">
      <dgm:prSet presAssocID="{1E54491D-FDB5-4949-9D65-5EA7C84D4F67}" presName="box" presStyleLbl="node1" presStyleIdx="2" presStyleCnt="3"/>
      <dgm:spPr/>
    </dgm:pt>
    <dgm:pt modelId="{2246804F-86D7-4664-8A92-019FCF23A2B5}" type="pres">
      <dgm:prSet presAssocID="{1E54491D-FDB5-4949-9D65-5EA7C84D4F67}" presName="img" presStyleLbl="fgImgPlace1" presStyleIdx="2" presStyleCnt="3" custScaleX="75086"/>
      <dgm:spPr>
        <a:blipFill>
          <a:blip xmlns:r="http://schemas.openxmlformats.org/officeDocument/2006/relationships" r:embed="rId5">
            <a:extLst>
              <a:ext uri="{96DAC541-7B7A-43D3-8B79-37D633B846F1}">
                <asvg:svgBlip xmlns:asvg="http://schemas.microsoft.com/office/drawing/2016/SVG/main" r:embed="rId6"/>
              </a:ext>
            </a:extLst>
          </a:blip>
          <a:srcRect/>
          <a:stretch>
            <a:fillRect t="-9000" b="-9000"/>
          </a:stretch>
        </a:blipFill>
      </dgm:spPr>
      <dgm:extLst>
        <a:ext uri="{E40237B7-FDA0-4F09-8148-C483321AD2D9}">
          <dgm14:cNvPr xmlns:dgm14="http://schemas.microsoft.com/office/drawing/2010/diagram" id="0" name="" descr="Gráfico de decisão com preenchimento sólido"/>
        </a:ext>
      </dgm:extLst>
    </dgm:pt>
    <dgm:pt modelId="{DC994179-9442-4EA6-AA37-021C249AC6C4}" type="pres">
      <dgm:prSet presAssocID="{1E54491D-FDB5-4949-9D65-5EA7C84D4F67}" presName="text" presStyleLbl="node1" presStyleIdx="2" presStyleCnt="3">
        <dgm:presLayoutVars>
          <dgm:bulletEnabled val="1"/>
        </dgm:presLayoutVars>
      </dgm:prSet>
      <dgm:spPr/>
    </dgm:pt>
  </dgm:ptLst>
  <dgm:cxnLst>
    <dgm:cxn modelId="{B72D703E-4D33-48AB-8E5D-0DDFBC61774C}" srcId="{CD8A91B4-31B9-4482-ACC2-F538786EEC93}" destId="{425A17FD-21DB-48B9-9093-D61043433DE5}" srcOrd="0" destOrd="0" parTransId="{AF71F270-3FF6-4743-A1EB-3E71C3F9C41E}" sibTransId="{819356BB-44E2-4F09-9A2A-6E6F023EED51}"/>
    <dgm:cxn modelId="{1F7DCC5E-58D7-484F-8C1A-B128A051132E}" type="presOf" srcId="{58BA8562-153C-4ACA-B86D-0355445677C4}" destId="{9E904A6F-9448-404E-89BE-536EF2FE0A18}" srcOrd="0" destOrd="0" presId="urn:microsoft.com/office/officeart/2005/8/layout/vList4"/>
    <dgm:cxn modelId="{0625F45E-B777-40D3-A42E-23F718269641}" srcId="{CD8A91B4-31B9-4482-ACC2-F538786EEC93}" destId="{58BA8562-153C-4ACA-B86D-0355445677C4}" srcOrd="1" destOrd="0" parTransId="{256BD73E-85E8-4726-AE35-9EC3345FF4E5}" sibTransId="{37B3BBFE-F481-43FB-9A05-21D45DF6C6B7}"/>
    <dgm:cxn modelId="{B86B7965-5A19-4185-BA39-CD3589B9DFCA}" type="presOf" srcId="{58BA8562-153C-4ACA-B86D-0355445677C4}" destId="{CA4A5E98-6E5B-47C7-AEDA-2B6B8819E802}" srcOrd="1" destOrd="0" presId="urn:microsoft.com/office/officeart/2005/8/layout/vList4"/>
    <dgm:cxn modelId="{FF8DED45-B81A-4CCD-922D-E8064E45F097}" type="presOf" srcId="{425A17FD-21DB-48B9-9093-D61043433DE5}" destId="{CC9CC018-AC3F-4290-B420-006FD8624880}" srcOrd="1" destOrd="0" presId="urn:microsoft.com/office/officeart/2005/8/layout/vList4"/>
    <dgm:cxn modelId="{B811A750-2FA7-4C0C-8679-431EE3C26BF8}" type="presOf" srcId="{CD8A91B4-31B9-4482-ACC2-F538786EEC93}" destId="{961E20D7-0691-4443-83DD-3ED3EF9EFCEC}" srcOrd="0" destOrd="0" presId="urn:microsoft.com/office/officeart/2005/8/layout/vList4"/>
    <dgm:cxn modelId="{DBB3AC91-9991-4C14-BB25-3355B5739F93}" type="presOf" srcId="{425A17FD-21DB-48B9-9093-D61043433DE5}" destId="{7B3DB925-77CE-4918-9624-4A696868531C}" srcOrd="0" destOrd="0" presId="urn:microsoft.com/office/officeart/2005/8/layout/vList4"/>
    <dgm:cxn modelId="{73F950B4-14DE-4C1C-A644-E7F0BA854EAD}" type="presOf" srcId="{1E54491D-FDB5-4949-9D65-5EA7C84D4F67}" destId="{06445768-C28B-425A-B3E4-05903AB0C4A6}" srcOrd="0" destOrd="0" presId="urn:microsoft.com/office/officeart/2005/8/layout/vList4"/>
    <dgm:cxn modelId="{DCFB00C6-A392-4051-BE1F-35E99FC214E2}" type="presOf" srcId="{1E54491D-FDB5-4949-9D65-5EA7C84D4F67}" destId="{DC994179-9442-4EA6-AA37-021C249AC6C4}" srcOrd="1" destOrd="0" presId="urn:microsoft.com/office/officeart/2005/8/layout/vList4"/>
    <dgm:cxn modelId="{1A3B1ECC-C466-46B4-98F0-C40AAE2A59EF}" srcId="{CD8A91B4-31B9-4482-ACC2-F538786EEC93}" destId="{1E54491D-FDB5-4949-9D65-5EA7C84D4F67}" srcOrd="2" destOrd="0" parTransId="{EED43739-4516-4718-9046-B10EDF32D56A}" sibTransId="{56417FC5-9FC8-4AD4-85A9-CB140F1DF25A}"/>
    <dgm:cxn modelId="{C48D39D5-ECC7-45B0-B872-E337892061BC}" type="presParOf" srcId="{961E20D7-0691-4443-83DD-3ED3EF9EFCEC}" destId="{A1198AC4-DD1A-4C34-A848-16BA403BDB2E}" srcOrd="0" destOrd="0" presId="urn:microsoft.com/office/officeart/2005/8/layout/vList4"/>
    <dgm:cxn modelId="{C5C36195-F32B-438E-8BB4-B76BBFE912C7}" type="presParOf" srcId="{A1198AC4-DD1A-4C34-A848-16BA403BDB2E}" destId="{7B3DB925-77CE-4918-9624-4A696868531C}" srcOrd="0" destOrd="0" presId="urn:microsoft.com/office/officeart/2005/8/layout/vList4"/>
    <dgm:cxn modelId="{08AEBC27-CC19-4475-87B8-AEE490AD505C}" type="presParOf" srcId="{A1198AC4-DD1A-4C34-A848-16BA403BDB2E}" destId="{FF525CA4-F419-4908-A503-2A27337F8DAF}" srcOrd="1" destOrd="0" presId="urn:microsoft.com/office/officeart/2005/8/layout/vList4"/>
    <dgm:cxn modelId="{713877F6-C8FB-4FD9-8741-518ADCDD188D}" type="presParOf" srcId="{A1198AC4-DD1A-4C34-A848-16BA403BDB2E}" destId="{CC9CC018-AC3F-4290-B420-006FD8624880}" srcOrd="2" destOrd="0" presId="urn:microsoft.com/office/officeart/2005/8/layout/vList4"/>
    <dgm:cxn modelId="{888F9C43-8C95-4696-B3D8-1E11EE120530}" type="presParOf" srcId="{961E20D7-0691-4443-83DD-3ED3EF9EFCEC}" destId="{97A703F4-BB14-4D24-8932-9CBE3592928E}" srcOrd="1" destOrd="0" presId="urn:microsoft.com/office/officeart/2005/8/layout/vList4"/>
    <dgm:cxn modelId="{A75938E7-72D2-4E55-B160-59812E63A48D}" type="presParOf" srcId="{961E20D7-0691-4443-83DD-3ED3EF9EFCEC}" destId="{18D108BC-C341-4D9F-8750-BEA3CE3D22A4}" srcOrd="2" destOrd="0" presId="urn:microsoft.com/office/officeart/2005/8/layout/vList4"/>
    <dgm:cxn modelId="{6DE5E0D8-8454-4CA0-9B44-29DD51388A30}" type="presParOf" srcId="{18D108BC-C341-4D9F-8750-BEA3CE3D22A4}" destId="{9E904A6F-9448-404E-89BE-536EF2FE0A18}" srcOrd="0" destOrd="0" presId="urn:microsoft.com/office/officeart/2005/8/layout/vList4"/>
    <dgm:cxn modelId="{E9406515-642C-4433-BC69-8A031413D9F4}" type="presParOf" srcId="{18D108BC-C341-4D9F-8750-BEA3CE3D22A4}" destId="{18168DCE-747B-4487-BA24-E4F7347656BA}" srcOrd="1" destOrd="0" presId="urn:microsoft.com/office/officeart/2005/8/layout/vList4"/>
    <dgm:cxn modelId="{1F56753B-698B-425E-AC01-CE8A2E06EBA2}" type="presParOf" srcId="{18D108BC-C341-4D9F-8750-BEA3CE3D22A4}" destId="{CA4A5E98-6E5B-47C7-AEDA-2B6B8819E802}" srcOrd="2" destOrd="0" presId="urn:microsoft.com/office/officeart/2005/8/layout/vList4"/>
    <dgm:cxn modelId="{25582E4E-3E01-46F1-91AF-7EC459553224}" type="presParOf" srcId="{961E20D7-0691-4443-83DD-3ED3EF9EFCEC}" destId="{03AA7AED-342F-4172-9230-BD82617FF401}" srcOrd="3" destOrd="0" presId="urn:microsoft.com/office/officeart/2005/8/layout/vList4"/>
    <dgm:cxn modelId="{2B56E9A2-1F68-472A-9B44-C8E5BEFC04A3}" type="presParOf" srcId="{961E20D7-0691-4443-83DD-3ED3EF9EFCEC}" destId="{36B3E3B4-3C47-437C-9B0F-818ADCC898D1}" srcOrd="4" destOrd="0" presId="urn:microsoft.com/office/officeart/2005/8/layout/vList4"/>
    <dgm:cxn modelId="{649802AE-72A0-4B0F-8E69-1D06411025B4}" type="presParOf" srcId="{36B3E3B4-3C47-437C-9B0F-818ADCC898D1}" destId="{06445768-C28B-425A-B3E4-05903AB0C4A6}" srcOrd="0" destOrd="0" presId="urn:microsoft.com/office/officeart/2005/8/layout/vList4"/>
    <dgm:cxn modelId="{4C48E5E6-C414-4281-A996-5DBAF2C34FF8}" type="presParOf" srcId="{36B3E3B4-3C47-437C-9B0F-818ADCC898D1}" destId="{2246804F-86D7-4664-8A92-019FCF23A2B5}" srcOrd="1" destOrd="0" presId="urn:microsoft.com/office/officeart/2005/8/layout/vList4"/>
    <dgm:cxn modelId="{920548C5-EE09-4B39-AB5F-796935524626}" type="presParOf" srcId="{36B3E3B4-3C47-437C-9B0F-818ADCC898D1}" destId="{DC994179-9442-4EA6-AA37-021C249AC6C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8A91B4-31B9-4482-ACC2-F538786EEC93}" type="doc">
      <dgm:prSet loTypeId="urn:microsoft.com/office/officeart/2005/8/layout/vList4" loCatId="list" qsTypeId="urn:microsoft.com/office/officeart/2005/8/quickstyle/simple1" qsCatId="simple" csTypeId="urn:microsoft.com/office/officeart/2005/8/colors/accent6_1" csCatId="accent6" phldr="1"/>
      <dgm:spPr/>
      <dgm:t>
        <a:bodyPr/>
        <a:lstStyle/>
        <a:p>
          <a:endParaRPr lang="pt-BR"/>
        </a:p>
      </dgm:t>
    </dgm:pt>
    <dgm:pt modelId="{425A17FD-21DB-48B9-9093-D61043433DE5}">
      <dgm:prSet phldrT="[Texto]"/>
      <dgm:spPr/>
      <dgm:t>
        <a:bodyPr/>
        <a:lstStyle/>
        <a:p>
          <a:r>
            <a:rPr lang="pt-BR" b="1" dirty="0"/>
            <a:t>Otimização de Logística</a:t>
          </a:r>
        </a:p>
        <a:p>
          <a:r>
            <a:rPr lang="pt-BR" dirty="0">
              <a:latin typeface="+mn-lt"/>
              <a:ea typeface="+mn-ea"/>
              <a:cs typeface="+mn-cs"/>
            </a:rPr>
            <a:t>Algoritmos de IA podem otimizar rotas de transporte, monitorar embarques e, gerir o inventário, melhorando a cadeia de suprimentos.</a:t>
          </a:r>
          <a:endParaRPr lang="pt-BR" dirty="0"/>
        </a:p>
      </dgm:t>
    </dgm:pt>
    <dgm:pt modelId="{AF71F270-3FF6-4743-A1EB-3E71C3F9C41E}" type="parTrans" cxnId="{B72D703E-4D33-48AB-8E5D-0DDFBC61774C}">
      <dgm:prSet/>
      <dgm:spPr/>
      <dgm:t>
        <a:bodyPr/>
        <a:lstStyle/>
        <a:p>
          <a:endParaRPr lang="pt-BR"/>
        </a:p>
      </dgm:t>
    </dgm:pt>
    <dgm:pt modelId="{819356BB-44E2-4F09-9A2A-6E6F023EED51}" type="sibTrans" cxnId="{B72D703E-4D33-48AB-8E5D-0DDFBC61774C}">
      <dgm:prSet/>
      <dgm:spPr/>
      <dgm:t>
        <a:bodyPr/>
        <a:lstStyle/>
        <a:p>
          <a:endParaRPr lang="pt-BR"/>
        </a:p>
      </dgm:t>
    </dgm:pt>
    <dgm:pt modelId="{58BA8562-153C-4ACA-B86D-0355445677C4}">
      <dgm:prSet phldrT="[Texto]"/>
      <dgm:spPr/>
      <dgm:t>
        <a:bodyPr/>
        <a:lstStyle/>
        <a:p>
          <a:r>
            <a:rPr lang="en-US" b="1" dirty="0" err="1">
              <a:latin typeface="+mn-lt"/>
              <a:ea typeface="+mn-ea"/>
              <a:cs typeface="+mn-cs"/>
            </a:rPr>
            <a:t>Análise</a:t>
          </a:r>
          <a:r>
            <a:rPr lang="en-US" b="1" dirty="0">
              <a:latin typeface="+mn-lt"/>
              <a:ea typeface="+mn-ea"/>
              <a:cs typeface="+mn-cs"/>
            </a:rPr>
            <a:t> de </a:t>
          </a:r>
          <a:r>
            <a:rPr lang="en-US" b="1" dirty="0" err="1">
              <a:latin typeface="+mn-lt"/>
              <a:ea typeface="+mn-ea"/>
              <a:cs typeface="+mn-cs"/>
            </a:rPr>
            <a:t>Risco</a:t>
          </a:r>
          <a:endParaRPr lang="en-US" b="1" dirty="0">
            <a:latin typeface="+mn-lt"/>
            <a:ea typeface="+mn-ea"/>
            <a:cs typeface="+mn-cs"/>
          </a:endParaRPr>
        </a:p>
        <a:p>
          <a:r>
            <a:rPr lang="pt-BR" dirty="0">
              <a:latin typeface="+mn-lt"/>
              <a:ea typeface="+mn-ea"/>
              <a:cs typeface="+mn-cs"/>
            </a:rPr>
            <a:t>A IA pode avaliar riscos relacionados a políticas comerciais, flutuações cambiais e estabilidade econômica, ajudando na tomada de decisões.</a:t>
          </a:r>
        </a:p>
      </dgm:t>
    </dgm:pt>
    <dgm:pt modelId="{256BD73E-85E8-4726-AE35-9EC3345FF4E5}" type="parTrans" cxnId="{0625F45E-B777-40D3-A42E-23F718269641}">
      <dgm:prSet/>
      <dgm:spPr/>
      <dgm:t>
        <a:bodyPr/>
        <a:lstStyle/>
        <a:p>
          <a:endParaRPr lang="pt-BR"/>
        </a:p>
      </dgm:t>
    </dgm:pt>
    <dgm:pt modelId="{37B3BBFE-F481-43FB-9A05-21D45DF6C6B7}" type="sibTrans" cxnId="{0625F45E-B777-40D3-A42E-23F718269641}">
      <dgm:prSet/>
      <dgm:spPr/>
      <dgm:t>
        <a:bodyPr/>
        <a:lstStyle/>
        <a:p>
          <a:endParaRPr lang="pt-BR"/>
        </a:p>
      </dgm:t>
    </dgm:pt>
    <dgm:pt modelId="{1E54491D-FDB5-4949-9D65-5EA7C84D4F67}">
      <dgm:prSet phldrT="[Texto]"/>
      <dgm:spPr/>
      <dgm:t>
        <a:bodyPr/>
        <a:lstStyle/>
        <a:p>
          <a:r>
            <a:rPr lang="pt-BR" b="1" dirty="0"/>
            <a:t>Compliance e Regulamentação</a:t>
          </a:r>
        </a:p>
        <a:p>
          <a:r>
            <a:rPr lang="pt-BR" dirty="0">
              <a:latin typeface="+mn-lt"/>
              <a:ea typeface="+mn-ea"/>
              <a:cs typeface="+mn-cs"/>
            </a:rPr>
            <a:t>Sistemas de IA podem monitorar e garantir que as operações estejam em conformidade com as leis e regulamentos internacionais, alertando sobre possíveis não conformidades.</a:t>
          </a:r>
          <a:endParaRPr lang="pt-BR" dirty="0"/>
        </a:p>
      </dgm:t>
    </dgm:pt>
    <dgm:pt modelId="{EED43739-4516-4718-9046-B10EDF32D56A}" type="parTrans" cxnId="{1A3B1ECC-C466-46B4-98F0-C40AAE2A59EF}">
      <dgm:prSet/>
      <dgm:spPr/>
      <dgm:t>
        <a:bodyPr/>
        <a:lstStyle/>
        <a:p>
          <a:endParaRPr lang="pt-BR"/>
        </a:p>
      </dgm:t>
    </dgm:pt>
    <dgm:pt modelId="{56417FC5-9FC8-4AD4-85A9-CB140F1DF25A}" type="sibTrans" cxnId="{1A3B1ECC-C466-46B4-98F0-C40AAE2A59EF}">
      <dgm:prSet/>
      <dgm:spPr/>
      <dgm:t>
        <a:bodyPr/>
        <a:lstStyle/>
        <a:p>
          <a:endParaRPr lang="pt-BR"/>
        </a:p>
      </dgm:t>
    </dgm:pt>
    <dgm:pt modelId="{961E20D7-0691-4443-83DD-3ED3EF9EFCEC}" type="pres">
      <dgm:prSet presAssocID="{CD8A91B4-31B9-4482-ACC2-F538786EEC93}" presName="linear" presStyleCnt="0">
        <dgm:presLayoutVars>
          <dgm:dir/>
          <dgm:resizeHandles val="exact"/>
        </dgm:presLayoutVars>
      </dgm:prSet>
      <dgm:spPr/>
    </dgm:pt>
    <dgm:pt modelId="{A1198AC4-DD1A-4C34-A848-16BA403BDB2E}" type="pres">
      <dgm:prSet presAssocID="{425A17FD-21DB-48B9-9093-D61043433DE5}" presName="comp" presStyleCnt="0"/>
      <dgm:spPr/>
    </dgm:pt>
    <dgm:pt modelId="{7B3DB925-77CE-4918-9624-4A696868531C}" type="pres">
      <dgm:prSet presAssocID="{425A17FD-21DB-48B9-9093-D61043433DE5}" presName="box" presStyleLbl="node1" presStyleIdx="0" presStyleCnt="3" custLinFactNeighborX="35972" custLinFactNeighborY="-18665"/>
      <dgm:spPr/>
    </dgm:pt>
    <dgm:pt modelId="{FF525CA4-F419-4908-A503-2A27337F8DAF}" type="pres">
      <dgm:prSet presAssocID="{425A17FD-21DB-48B9-9093-D61043433DE5}" presName="img" presStyleLbl="fgImgPlace1" presStyleIdx="0" presStyleCnt="3" custScaleX="74041"/>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dgm:spPr>
      <dgm:extLst>
        <a:ext uri="{E40237B7-FDA0-4F09-8148-C483321AD2D9}">
          <dgm14:cNvPr xmlns:dgm14="http://schemas.microsoft.com/office/drawing/2010/diagram" id="0" name="" descr="Rota (dois pinos em um caminho) com preenchimento sólido"/>
        </a:ext>
      </dgm:extLst>
    </dgm:pt>
    <dgm:pt modelId="{CC9CC018-AC3F-4290-B420-006FD8624880}" type="pres">
      <dgm:prSet presAssocID="{425A17FD-21DB-48B9-9093-D61043433DE5}" presName="text" presStyleLbl="node1" presStyleIdx="0" presStyleCnt="3">
        <dgm:presLayoutVars>
          <dgm:bulletEnabled val="1"/>
        </dgm:presLayoutVars>
      </dgm:prSet>
      <dgm:spPr/>
    </dgm:pt>
    <dgm:pt modelId="{97A703F4-BB14-4D24-8932-9CBE3592928E}" type="pres">
      <dgm:prSet presAssocID="{819356BB-44E2-4F09-9A2A-6E6F023EED51}" presName="spacer" presStyleCnt="0"/>
      <dgm:spPr/>
    </dgm:pt>
    <dgm:pt modelId="{18D108BC-C341-4D9F-8750-BEA3CE3D22A4}" type="pres">
      <dgm:prSet presAssocID="{58BA8562-153C-4ACA-B86D-0355445677C4}" presName="comp" presStyleCnt="0"/>
      <dgm:spPr/>
    </dgm:pt>
    <dgm:pt modelId="{9E904A6F-9448-404E-89BE-536EF2FE0A18}" type="pres">
      <dgm:prSet presAssocID="{58BA8562-153C-4ACA-B86D-0355445677C4}" presName="box" presStyleLbl="node1" presStyleIdx="1" presStyleCnt="3"/>
      <dgm:spPr/>
    </dgm:pt>
    <dgm:pt modelId="{18168DCE-747B-4487-BA24-E4F7347656BA}" type="pres">
      <dgm:prSet presAssocID="{58BA8562-153C-4ACA-B86D-0355445677C4}" presName="img" presStyleLbl="fgImgPlace1" presStyleIdx="1" presStyleCnt="3" custScaleX="72996"/>
      <dgm:spPr>
        <a:blipFill>
          <a:blip xmlns:r="http://schemas.openxmlformats.org/officeDocument/2006/relationships" r:embed="rId3">
            <a:extLst>
              <a:ext uri="{96DAC541-7B7A-43D3-8B79-37D633B846F1}">
                <asvg:svgBlip xmlns:asvg="http://schemas.microsoft.com/office/drawing/2016/SVG/main" r:embed="rId4"/>
              </a:ext>
            </a:extLst>
          </a:blip>
          <a:srcRect/>
          <a:stretch>
            <a:fillRect t="-7000" b="-7000"/>
          </a:stretch>
        </a:blipFill>
      </dgm:spPr>
      <dgm:extLst>
        <a:ext uri="{E40237B7-FDA0-4F09-8148-C483321AD2D9}">
          <dgm14:cNvPr xmlns:dgm14="http://schemas.microsoft.com/office/drawing/2010/diagram" id="0" name="" descr="Aviso com preenchimento sólido"/>
        </a:ext>
      </dgm:extLst>
    </dgm:pt>
    <dgm:pt modelId="{CA4A5E98-6E5B-47C7-AEDA-2B6B8819E802}" type="pres">
      <dgm:prSet presAssocID="{58BA8562-153C-4ACA-B86D-0355445677C4}" presName="text" presStyleLbl="node1" presStyleIdx="1" presStyleCnt="3">
        <dgm:presLayoutVars>
          <dgm:bulletEnabled val="1"/>
        </dgm:presLayoutVars>
      </dgm:prSet>
      <dgm:spPr/>
    </dgm:pt>
    <dgm:pt modelId="{03AA7AED-342F-4172-9230-BD82617FF401}" type="pres">
      <dgm:prSet presAssocID="{37B3BBFE-F481-43FB-9A05-21D45DF6C6B7}" presName="spacer" presStyleCnt="0"/>
      <dgm:spPr/>
    </dgm:pt>
    <dgm:pt modelId="{36B3E3B4-3C47-437C-9B0F-818ADCC898D1}" type="pres">
      <dgm:prSet presAssocID="{1E54491D-FDB5-4949-9D65-5EA7C84D4F67}" presName="comp" presStyleCnt="0"/>
      <dgm:spPr/>
    </dgm:pt>
    <dgm:pt modelId="{06445768-C28B-425A-B3E4-05903AB0C4A6}" type="pres">
      <dgm:prSet presAssocID="{1E54491D-FDB5-4949-9D65-5EA7C84D4F67}" presName="box" presStyleLbl="node1" presStyleIdx="2" presStyleCnt="3"/>
      <dgm:spPr/>
    </dgm:pt>
    <dgm:pt modelId="{2246804F-86D7-4664-8A92-019FCF23A2B5}" type="pres">
      <dgm:prSet presAssocID="{1E54491D-FDB5-4949-9D65-5EA7C84D4F67}" presName="img" presStyleLbl="fgImgPlace1" presStyleIdx="2" presStyleCnt="3" custScaleX="75086"/>
      <dgm:spPr>
        <a:blipFill>
          <a:blip xmlns:r="http://schemas.openxmlformats.org/officeDocument/2006/relationships" r:embed="rId5">
            <a:extLst>
              <a:ext uri="{96DAC541-7B7A-43D3-8B79-37D633B846F1}">
                <asvg:svgBlip xmlns:asvg="http://schemas.microsoft.com/office/drawing/2016/SVG/main" r:embed="rId6"/>
              </a:ext>
            </a:extLst>
          </a:blip>
          <a:srcRect/>
          <a:stretch>
            <a:fillRect t="-9000" b="-9000"/>
          </a:stretch>
        </a:blipFill>
      </dgm:spPr>
      <dgm:extLst>
        <a:ext uri="{E40237B7-FDA0-4F09-8148-C483321AD2D9}">
          <dgm14:cNvPr xmlns:dgm14="http://schemas.microsoft.com/office/drawing/2010/diagram" id="0" name="" descr="Policial homem com preenchimento sólido"/>
        </a:ext>
      </dgm:extLst>
    </dgm:pt>
    <dgm:pt modelId="{DC994179-9442-4EA6-AA37-021C249AC6C4}" type="pres">
      <dgm:prSet presAssocID="{1E54491D-FDB5-4949-9D65-5EA7C84D4F67}" presName="text" presStyleLbl="node1" presStyleIdx="2" presStyleCnt="3">
        <dgm:presLayoutVars>
          <dgm:bulletEnabled val="1"/>
        </dgm:presLayoutVars>
      </dgm:prSet>
      <dgm:spPr/>
    </dgm:pt>
  </dgm:ptLst>
  <dgm:cxnLst>
    <dgm:cxn modelId="{B72D703E-4D33-48AB-8E5D-0DDFBC61774C}" srcId="{CD8A91B4-31B9-4482-ACC2-F538786EEC93}" destId="{425A17FD-21DB-48B9-9093-D61043433DE5}" srcOrd="0" destOrd="0" parTransId="{AF71F270-3FF6-4743-A1EB-3E71C3F9C41E}" sibTransId="{819356BB-44E2-4F09-9A2A-6E6F023EED51}"/>
    <dgm:cxn modelId="{1F7DCC5E-58D7-484F-8C1A-B128A051132E}" type="presOf" srcId="{58BA8562-153C-4ACA-B86D-0355445677C4}" destId="{9E904A6F-9448-404E-89BE-536EF2FE0A18}" srcOrd="0" destOrd="0" presId="urn:microsoft.com/office/officeart/2005/8/layout/vList4"/>
    <dgm:cxn modelId="{0625F45E-B777-40D3-A42E-23F718269641}" srcId="{CD8A91B4-31B9-4482-ACC2-F538786EEC93}" destId="{58BA8562-153C-4ACA-B86D-0355445677C4}" srcOrd="1" destOrd="0" parTransId="{256BD73E-85E8-4726-AE35-9EC3345FF4E5}" sibTransId="{37B3BBFE-F481-43FB-9A05-21D45DF6C6B7}"/>
    <dgm:cxn modelId="{B86B7965-5A19-4185-BA39-CD3589B9DFCA}" type="presOf" srcId="{58BA8562-153C-4ACA-B86D-0355445677C4}" destId="{CA4A5E98-6E5B-47C7-AEDA-2B6B8819E802}" srcOrd="1" destOrd="0" presId="urn:microsoft.com/office/officeart/2005/8/layout/vList4"/>
    <dgm:cxn modelId="{FF8DED45-B81A-4CCD-922D-E8064E45F097}" type="presOf" srcId="{425A17FD-21DB-48B9-9093-D61043433DE5}" destId="{CC9CC018-AC3F-4290-B420-006FD8624880}" srcOrd="1" destOrd="0" presId="urn:microsoft.com/office/officeart/2005/8/layout/vList4"/>
    <dgm:cxn modelId="{B811A750-2FA7-4C0C-8679-431EE3C26BF8}" type="presOf" srcId="{CD8A91B4-31B9-4482-ACC2-F538786EEC93}" destId="{961E20D7-0691-4443-83DD-3ED3EF9EFCEC}" srcOrd="0" destOrd="0" presId="urn:microsoft.com/office/officeart/2005/8/layout/vList4"/>
    <dgm:cxn modelId="{DBB3AC91-9991-4C14-BB25-3355B5739F93}" type="presOf" srcId="{425A17FD-21DB-48B9-9093-D61043433DE5}" destId="{7B3DB925-77CE-4918-9624-4A696868531C}" srcOrd="0" destOrd="0" presId="urn:microsoft.com/office/officeart/2005/8/layout/vList4"/>
    <dgm:cxn modelId="{73F950B4-14DE-4C1C-A644-E7F0BA854EAD}" type="presOf" srcId="{1E54491D-FDB5-4949-9D65-5EA7C84D4F67}" destId="{06445768-C28B-425A-B3E4-05903AB0C4A6}" srcOrd="0" destOrd="0" presId="urn:microsoft.com/office/officeart/2005/8/layout/vList4"/>
    <dgm:cxn modelId="{DCFB00C6-A392-4051-BE1F-35E99FC214E2}" type="presOf" srcId="{1E54491D-FDB5-4949-9D65-5EA7C84D4F67}" destId="{DC994179-9442-4EA6-AA37-021C249AC6C4}" srcOrd="1" destOrd="0" presId="urn:microsoft.com/office/officeart/2005/8/layout/vList4"/>
    <dgm:cxn modelId="{1A3B1ECC-C466-46B4-98F0-C40AAE2A59EF}" srcId="{CD8A91B4-31B9-4482-ACC2-F538786EEC93}" destId="{1E54491D-FDB5-4949-9D65-5EA7C84D4F67}" srcOrd="2" destOrd="0" parTransId="{EED43739-4516-4718-9046-B10EDF32D56A}" sibTransId="{56417FC5-9FC8-4AD4-85A9-CB140F1DF25A}"/>
    <dgm:cxn modelId="{C48D39D5-ECC7-45B0-B872-E337892061BC}" type="presParOf" srcId="{961E20D7-0691-4443-83DD-3ED3EF9EFCEC}" destId="{A1198AC4-DD1A-4C34-A848-16BA403BDB2E}" srcOrd="0" destOrd="0" presId="urn:microsoft.com/office/officeart/2005/8/layout/vList4"/>
    <dgm:cxn modelId="{C5C36195-F32B-438E-8BB4-B76BBFE912C7}" type="presParOf" srcId="{A1198AC4-DD1A-4C34-A848-16BA403BDB2E}" destId="{7B3DB925-77CE-4918-9624-4A696868531C}" srcOrd="0" destOrd="0" presId="urn:microsoft.com/office/officeart/2005/8/layout/vList4"/>
    <dgm:cxn modelId="{08AEBC27-CC19-4475-87B8-AEE490AD505C}" type="presParOf" srcId="{A1198AC4-DD1A-4C34-A848-16BA403BDB2E}" destId="{FF525CA4-F419-4908-A503-2A27337F8DAF}" srcOrd="1" destOrd="0" presId="urn:microsoft.com/office/officeart/2005/8/layout/vList4"/>
    <dgm:cxn modelId="{713877F6-C8FB-4FD9-8741-518ADCDD188D}" type="presParOf" srcId="{A1198AC4-DD1A-4C34-A848-16BA403BDB2E}" destId="{CC9CC018-AC3F-4290-B420-006FD8624880}" srcOrd="2" destOrd="0" presId="urn:microsoft.com/office/officeart/2005/8/layout/vList4"/>
    <dgm:cxn modelId="{888F9C43-8C95-4696-B3D8-1E11EE120530}" type="presParOf" srcId="{961E20D7-0691-4443-83DD-3ED3EF9EFCEC}" destId="{97A703F4-BB14-4D24-8932-9CBE3592928E}" srcOrd="1" destOrd="0" presId="urn:microsoft.com/office/officeart/2005/8/layout/vList4"/>
    <dgm:cxn modelId="{A75938E7-72D2-4E55-B160-59812E63A48D}" type="presParOf" srcId="{961E20D7-0691-4443-83DD-3ED3EF9EFCEC}" destId="{18D108BC-C341-4D9F-8750-BEA3CE3D22A4}" srcOrd="2" destOrd="0" presId="urn:microsoft.com/office/officeart/2005/8/layout/vList4"/>
    <dgm:cxn modelId="{6DE5E0D8-8454-4CA0-9B44-29DD51388A30}" type="presParOf" srcId="{18D108BC-C341-4D9F-8750-BEA3CE3D22A4}" destId="{9E904A6F-9448-404E-89BE-536EF2FE0A18}" srcOrd="0" destOrd="0" presId="urn:microsoft.com/office/officeart/2005/8/layout/vList4"/>
    <dgm:cxn modelId="{E9406515-642C-4433-BC69-8A031413D9F4}" type="presParOf" srcId="{18D108BC-C341-4D9F-8750-BEA3CE3D22A4}" destId="{18168DCE-747B-4487-BA24-E4F7347656BA}" srcOrd="1" destOrd="0" presId="urn:microsoft.com/office/officeart/2005/8/layout/vList4"/>
    <dgm:cxn modelId="{1F56753B-698B-425E-AC01-CE8A2E06EBA2}" type="presParOf" srcId="{18D108BC-C341-4D9F-8750-BEA3CE3D22A4}" destId="{CA4A5E98-6E5B-47C7-AEDA-2B6B8819E802}" srcOrd="2" destOrd="0" presId="urn:microsoft.com/office/officeart/2005/8/layout/vList4"/>
    <dgm:cxn modelId="{25582E4E-3E01-46F1-91AF-7EC459553224}" type="presParOf" srcId="{961E20D7-0691-4443-83DD-3ED3EF9EFCEC}" destId="{03AA7AED-342F-4172-9230-BD82617FF401}" srcOrd="3" destOrd="0" presId="urn:microsoft.com/office/officeart/2005/8/layout/vList4"/>
    <dgm:cxn modelId="{2B56E9A2-1F68-472A-9B44-C8E5BEFC04A3}" type="presParOf" srcId="{961E20D7-0691-4443-83DD-3ED3EF9EFCEC}" destId="{36B3E3B4-3C47-437C-9B0F-818ADCC898D1}" srcOrd="4" destOrd="0" presId="urn:microsoft.com/office/officeart/2005/8/layout/vList4"/>
    <dgm:cxn modelId="{649802AE-72A0-4B0F-8E69-1D06411025B4}" type="presParOf" srcId="{36B3E3B4-3C47-437C-9B0F-818ADCC898D1}" destId="{06445768-C28B-425A-B3E4-05903AB0C4A6}" srcOrd="0" destOrd="0" presId="urn:microsoft.com/office/officeart/2005/8/layout/vList4"/>
    <dgm:cxn modelId="{4C48E5E6-C414-4281-A996-5DBAF2C34FF8}" type="presParOf" srcId="{36B3E3B4-3C47-437C-9B0F-818ADCC898D1}" destId="{2246804F-86D7-4664-8A92-019FCF23A2B5}" srcOrd="1" destOrd="0" presId="urn:microsoft.com/office/officeart/2005/8/layout/vList4"/>
    <dgm:cxn modelId="{920548C5-EE09-4B39-AB5F-796935524626}" type="presParOf" srcId="{36B3E3B4-3C47-437C-9B0F-818ADCC898D1}" destId="{DC994179-9442-4EA6-AA37-021C249AC6C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DB925-77CE-4918-9624-4A696868531C}">
      <dsp:nvSpPr>
        <dsp:cNvPr id="0" name=""/>
        <dsp:cNvSpPr/>
      </dsp:nvSpPr>
      <dsp:spPr>
        <a:xfrm>
          <a:off x="0" y="0"/>
          <a:ext cx="17497552" cy="279061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dirty="0" err="1">
              <a:latin typeface="+mn-lt"/>
              <a:ea typeface="+mn-ea"/>
              <a:cs typeface="+mn-cs"/>
            </a:rPr>
            <a:t>Processamento</a:t>
          </a:r>
          <a:r>
            <a:rPr lang="en-US" sz="3800" b="1" kern="1200" dirty="0">
              <a:latin typeface="+mn-lt"/>
              <a:ea typeface="+mn-ea"/>
              <a:cs typeface="+mn-cs"/>
            </a:rPr>
            <a:t> de Dados</a:t>
          </a:r>
        </a:p>
        <a:p>
          <a:pPr marL="0" lvl="0" indent="0" algn="l" defTabSz="1689100">
            <a:lnSpc>
              <a:spcPct val="90000"/>
            </a:lnSpc>
            <a:spcBef>
              <a:spcPct val="0"/>
            </a:spcBef>
            <a:spcAft>
              <a:spcPct val="35000"/>
            </a:spcAft>
            <a:buNone/>
          </a:pPr>
          <a:r>
            <a:rPr lang="en-US" sz="3800" kern="1200" dirty="0" err="1">
              <a:latin typeface="+mn-lt"/>
              <a:ea typeface="+mn-ea"/>
              <a:cs typeface="+mn-cs"/>
            </a:rPr>
            <a:t>Algoritmos</a:t>
          </a:r>
          <a:r>
            <a:rPr lang="en-US" sz="3800" kern="1200" dirty="0">
              <a:latin typeface="+mn-lt"/>
              <a:ea typeface="+mn-ea"/>
              <a:cs typeface="+mn-cs"/>
            </a:rPr>
            <a:t> de IA </a:t>
          </a:r>
          <a:r>
            <a:rPr lang="en-US" sz="3800" kern="1200" dirty="0" err="1">
              <a:latin typeface="+mn-lt"/>
              <a:ea typeface="+mn-ea"/>
              <a:cs typeface="+mn-cs"/>
            </a:rPr>
            <a:t>podem</a:t>
          </a:r>
          <a:r>
            <a:rPr lang="en-US" sz="3800" kern="1200" dirty="0">
              <a:latin typeface="+mn-lt"/>
              <a:ea typeface="+mn-ea"/>
              <a:cs typeface="+mn-cs"/>
            </a:rPr>
            <a:t> </a:t>
          </a:r>
          <a:r>
            <a:rPr lang="en-US" sz="3800" kern="1200" dirty="0" err="1">
              <a:latin typeface="+mn-lt"/>
              <a:ea typeface="+mn-ea"/>
              <a:cs typeface="+mn-cs"/>
            </a:rPr>
            <a:t>extrair</a:t>
          </a:r>
          <a:r>
            <a:rPr lang="en-US" sz="3800" kern="1200" dirty="0">
              <a:latin typeface="+mn-lt"/>
              <a:ea typeface="+mn-ea"/>
              <a:cs typeface="+mn-cs"/>
            </a:rPr>
            <a:t> insights </a:t>
          </a:r>
          <a:r>
            <a:rPr lang="en-US" sz="3800" kern="1200" dirty="0" err="1">
              <a:latin typeface="+mn-lt"/>
              <a:ea typeface="+mn-ea"/>
              <a:cs typeface="+mn-cs"/>
            </a:rPr>
            <a:t>valiosos</a:t>
          </a:r>
          <a:r>
            <a:rPr lang="en-US" sz="3800" kern="1200" dirty="0">
              <a:latin typeface="+mn-lt"/>
              <a:ea typeface="+mn-ea"/>
              <a:cs typeface="+mn-cs"/>
            </a:rPr>
            <a:t> de </a:t>
          </a:r>
          <a:r>
            <a:rPr lang="en-US" sz="3800" kern="1200" dirty="0" err="1">
              <a:latin typeface="+mn-lt"/>
              <a:ea typeface="+mn-ea"/>
              <a:cs typeface="+mn-cs"/>
            </a:rPr>
            <a:t>grandes</a:t>
          </a:r>
          <a:r>
            <a:rPr lang="en-US" sz="3800" kern="1200" dirty="0">
              <a:latin typeface="+mn-lt"/>
              <a:ea typeface="+mn-ea"/>
              <a:cs typeface="+mn-cs"/>
            </a:rPr>
            <a:t> volumes de dados, </a:t>
          </a:r>
          <a:r>
            <a:rPr lang="pt-BR" sz="3800" kern="1200" dirty="0">
              <a:latin typeface="+mn-lt"/>
              <a:ea typeface="+mn-ea"/>
              <a:cs typeface="+mn-cs"/>
            </a:rPr>
            <a:t>identificar tendências de mercado, prever demanda e analisar comportamentos de consumidores em diferentes países.</a:t>
          </a:r>
          <a:endParaRPr lang="pt-BR" sz="3800" kern="1200" dirty="0"/>
        </a:p>
      </dsp:txBody>
      <dsp:txXfrm>
        <a:off x="3778571" y="0"/>
        <a:ext cx="13718980" cy="2790613"/>
      </dsp:txXfrm>
    </dsp:sp>
    <dsp:sp modelId="{FF525CA4-F419-4908-A503-2A27337F8DAF}">
      <dsp:nvSpPr>
        <dsp:cNvPr id="0" name=""/>
        <dsp:cNvSpPr/>
      </dsp:nvSpPr>
      <dsp:spPr>
        <a:xfrm>
          <a:off x="733280" y="279061"/>
          <a:ext cx="2591072" cy="223249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9000" b="-9000"/>
          </a:stretch>
        </a:blip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904A6F-9448-404E-89BE-536EF2FE0A18}">
      <dsp:nvSpPr>
        <dsp:cNvPr id="0" name=""/>
        <dsp:cNvSpPr/>
      </dsp:nvSpPr>
      <dsp:spPr>
        <a:xfrm>
          <a:off x="0" y="3069674"/>
          <a:ext cx="17497552" cy="279061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dirty="0" err="1">
              <a:latin typeface="+mn-lt"/>
              <a:ea typeface="+mn-ea"/>
              <a:cs typeface="+mn-cs"/>
            </a:rPr>
            <a:t>Automação</a:t>
          </a:r>
          <a:r>
            <a:rPr lang="en-US" sz="3800" b="1" kern="1200" dirty="0">
              <a:latin typeface="+mn-lt"/>
              <a:ea typeface="+mn-ea"/>
              <a:cs typeface="+mn-cs"/>
            </a:rPr>
            <a:t> </a:t>
          </a:r>
          <a:r>
            <a:rPr lang="en-US" sz="3800" b="1" kern="1200" dirty="0" err="1">
              <a:latin typeface="+mn-lt"/>
              <a:ea typeface="+mn-ea"/>
              <a:cs typeface="+mn-cs"/>
            </a:rPr>
            <a:t>Inteligente</a:t>
          </a:r>
          <a:endParaRPr lang="en-US" sz="3800" b="1" kern="1200" dirty="0">
            <a:latin typeface="+mn-lt"/>
            <a:ea typeface="+mn-ea"/>
            <a:cs typeface="+mn-cs"/>
          </a:endParaRPr>
        </a:p>
        <a:p>
          <a:pPr marL="0" lvl="0" indent="0" algn="l" defTabSz="1689100">
            <a:lnSpc>
              <a:spcPct val="90000"/>
            </a:lnSpc>
            <a:spcBef>
              <a:spcPct val="0"/>
            </a:spcBef>
            <a:spcAft>
              <a:spcPct val="35000"/>
            </a:spcAft>
            <a:buNone/>
          </a:pPr>
          <a:r>
            <a:rPr lang="en-US" sz="3800" kern="1200" dirty="0" err="1">
              <a:latin typeface="+mn-lt"/>
              <a:ea typeface="+mn-ea"/>
              <a:cs typeface="+mn-cs"/>
            </a:rPr>
            <a:t>Robôs</a:t>
          </a:r>
          <a:r>
            <a:rPr lang="en-US" sz="3800" kern="1200" dirty="0">
              <a:latin typeface="+mn-lt"/>
              <a:ea typeface="+mn-ea"/>
              <a:cs typeface="+mn-cs"/>
            </a:rPr>
            <a:t> e chatbots </a:t>
          </a:r>
          <a:r>
            <a:rPr lang="en-US" sz="3800" kern="1200" dirty="0" err="1">
              <a:latin typeface="+mn-lt"/>
              <a:ea typeface="+mn-ea"/>
              <a:cs typeface="+mn-cs"/>
            </a:rPr>
            <a:t>otimizam</a:t>
          </a:r>
          <a:r>
            <a:rPr lang="en-US" sz="3800" kern="1200" dirty="0">
              <a:latin typeface="+mn-lt"/>
              <a:ea typeface="+mn-ea"/>
              <a:cs typeface="+mn-cs"/>
            </a:rPr>
            <a:t> </a:t>
          </a:r>
          <a:r>
            <a:rPr lang="en-US" sz="3800" kern="1200" dirty="0" err="1">
              <a:latin typeface="+mn-lt"/>
              <a:ea typeface="+mn-ea"/>
              <a:cs typeface="+mn-cs"/>
            </a:rPr>
            <a:t>processos</a:t>
          </a:r>
          <a:r>
            <a:rPr lang="en-US" sz="3800" kern="1200" dirty="0">
              <a:latin typeface="+mn-lt"/>
              <a:ea typeface="+mn-ea"/>
              <a:cs typeface="+mn-cs"/>
            </a:rPr>
            <a:t> </a:t>
          </a:r>
          <a:r>
            <a:rPr lang="en-US" sz="3800" kern="1200" dirty="0" err="1">
              <a:latin typeface="+mn-lt"/>
              <a:ea typeface="+mn-ea"/>
              <a:cs typeface="+mn-cs"/>
            </a:rPr>
            <a:t>repetitivos</a:t>
          </a:r>
          <a:r>
            <a:rPr lang="en-US" sz="3800" kern="1200" dirty="0">
              <a:latin typeface="+mn-lt"/>
              <a:ea typeface="+mn-ea"/>
              <a:cs typeface="+mn-cs"/>
            </a:rPr>
            <a:t>, </a:t>
          </a:r>
          <a:r>
            <a:rPr lang="en-US" sz="3800" kern="1200" dirty="0" err="1">
              <a:latin typeface="+mn-lt"/>
              <a:ea typeface="+mn-ea"/>
              <a:cs typeface="+mn-cs"/>
            </a:rPr>
            <a:t>como</a:t>
          </a:r>
          <a:r>
            <a:rPr lang="en-US" sz="3800" kern="1200" dirty="0">
              <a:latin typeface="+mn-lt"/>
              <a:ea typeface="+mn-ea"/>
              <a:cs typeface="+mn-cs"/>
            </a:rPr>
            <a:t> </a:t>
          </a:r>
          <a:r>
            <a:rPr lang="en-US" sz="3800" kern="1200" dirty="0" err="1">
              <a:latin typeface="+mn-lt"/>
              <a:ea typeface="+mn-ea"/>
              <a:cs typeface="+mn-cs"/>
            </a:rPr>
            <a:t>despacho</a:t>
          </a:r>
          <a:r>
            <a:rPr lang="en-US" sz="3800" kern="1200" dirty="0">
              <a:latin typeface="+mn-lt"/>
              <a:ea typeface="+mn-ea"/>
              <a:cs typeface="+mn-cs"/>
            </a:rPr>
            <a:t> </a:t>
          </a:r>
          <a:r>
            <a:rPr lang="en-US" sz="3800" kern="1200" dirty="0" err="1">
              <a:latin typeface="+mn-lt"/>
              <a:ea typeface="+mn-ea"/>
              <a:cs typeface="+mn-cs"/>
            </a:rPr>
            <a:t>aduaneiro</a:t>
          </a:r>
          <a:r>
            <a:rPr lang="en-US" sz="3800" kern="1200" dirty="0">
              <a:latin typeface="+mn-lt"/>
              <a:ea typeface="+mn-ea"/>
              <a:cs typeface="+mn-cs"/>
            </a:rPr>
            <a:t>, </a:t>
          </a:r>
          <a:r>
            <a:rPr lang="en-US" sz="3800" kern="1200" dirty="0" err="1">
              <a:latin typeface="+mn-lt"/>
              <a:ea typeface="+mn-ea"/>
              <a:cs typeface="+mn-cs"/>
            </a:rPr>
            <a:t>criação</a:t>
          </a:r>
          <a:r>
            <a:rPr lang="en-US" sz="3800" kern="1200" dirty="0">
              <a:latin typeface="+mn-lt"/>
              <a:ea typeface="+mn-ea"/>
              <a:cs typeface="+mn-cs"/>
            </a:rPr>
            <a:t> e </a:t>
          </a:r>
          <a:r>
            <a:rPr lang="en-US" sz="3800" kern="1200" dirty="0" err="1">
              <a:latin typeface="+mn-lt"/>
              <a:ea typeface="+mn-ea"/>
              <a:cs typeface="+mn-cs"/>
            </a:rPr>
            <a:t>gerenciamento</a:t>
          </a:r>
          <a:r>
            <a:rPr lang="en-US" sz="3800" kern="1200" dirty="0">
              <a:latin typeface="+mn-lt"/>
              <a:ea typeface="+mn-ea"/>
              <a:cs typeface="+mn-cs"/>
            </a:rPr>
            <a:t> de </a:t>
          </a:r>
          <a:r>
            <a:rPr lang="en-US" sz="3800" kern="1200" dirty="0" err="1">
              <a:latin typeface="+mn-lt"/>
              <a:ea typeface="+mn-ea"/>
              <a:cs typeface="+mn-cs"/>
            </a:rPr>
            <a:t>documentos</a:t>
          </a:r>
          <a:r>
            <a:rPr lang="en-US" sz="3800" kern="1200" dirty="0">
              <a:latin typeface="+mn-lt"/>
              <a:ea typeface="+mn-ea"/>
              <a:cs typeface="+mn-cs"/>
            </a:rPr>
            <a:t>, </a:t>
          </a:r>
          <a:r>
            <a:rPr lang="en-US" sz="3800" kern="1200" dirty="0" err="1">
              <a:latin typeface="+mn-lt"/>
              <a:ea typeface="+mn-ea"/>
              <a:cs typeface="+mn-cs"/>
            </a:rPr>
            <a:t>atendimento</a:t>
          </a:r>
          <a:r>
            <a:rPr lang="en-US" sz="3800" kern="1200" dirty="0">
              <a:latin typeface="+mn-lt"/>
              <a:ea typeface="+mn-ea"/>
              <a:cs typeface="+mn-cs"/>
            </a:rPr>
            <a:t> </a:t>
          </a:r>
          <a:r>
            <a:rPr lang="en-US" sz="3800" kern="1200" dirty="0" err="1">
              <a:latin typeface="+mn-lt"/>
              <a:ea typeface="+mn-ea"/>
              <a:cs typeface="+mn-cs"/>
            </a:rPr>
            <a:t>ao</a:t>
          </a:r>
          <a:r>
            <a:rPr lang="en-US" sz="3800" kern="1200" dirty="0">
              <a:latin typeface="+mn-lt"/>
              <a:ea typeface="+mn-ea"/>
              <a:cs typeface="+mn-cs"/>
            </a:rPr>
            <a:t> </a:t>
          </a:r>
          <a:r>
            <a:rPr lang="en-US" sz="3800" kern="1200" dirty="0" err="1">
              <a:latin typeface="+mn-lt"/>
              <a:ea typeface="+mn-ea"/>
              <a:cs typeface="+mn-cs"/>
            </a:rPr>
            <a:t>cliente</a:t>
          </a:r>
          <a:r>
            <a:rPr lang="en-US" sz="3800" kern="1200" dirty="0">
              <a:latin typeface="+mn-lt"/>
              <a:ea typeface="+mn-ea"/>
              <a:cs typeface="+mn-cs"/>
            </a:rPr>
            <a:t>, </a:t>
          </a:r>
          <a:r>
            <a:rPr lang="en-US" sz="3800" kern="1200" dirty="0" err="1">
              <a:latin typeface="+mn-lt"/>
              <a:ea typeface="+mn-ea"/>
              <a:cs typeface="+mn-cs"/>
            </a:rPr>
            <a:t>aumentando</a:t>
          </a:r>
          <a:r>
            <a:rPr lang="en-US" sz="3800" kern="1200" dirty="0">
              <a:latin typeface="+mn-lt"/>
              <a:ea typeface="+mn-ea"/>
              <a:cs typeface="+mn-cs"/>
            </a:rPr>
            <a:t> a </a:t>
          </a:r>
          <a:r>
            <a:rPr lang="en-US" sz="3800" kern="1200" dirty="0" err="1">
              <a:latin typeface="+mn-lt"/>
              <a:ea typeface="+mn-ea"/>
              <a:cs typeface="+mn-cs"/>
            </a:rPr>
            <a:t>eficiencia</a:t>
          </a:r>
          <a:r>
            <a:rPr lang="en-US" sz="3800" kern="1200" dirty="0">
              <a:latin typeface="+mn-lt"/>
              <a:ea typeface="+mn-ea"/>
              <a:cs typeface="+mn-cs"/>
            </a:rPr>
            <a:t> e </a:t>
          </a:r>
          <a:r>
            <a:rPr lang="en-US" sz="3800" kern="1200" dirty="0" err="1">
              <a:latin typeface="+mn-lt"/>
              <a:ea typeface="+mn-ea"/>
              <a:cs typeface="+mn-cs"/>
            </a:rPr>
            <a:t>reduzindo</a:t>
          </a:r>
          <a:r>
            <a:rPr lang="en-US" sz="3800" kern="1200" dirty="0">
              <a:latin typeface="+mn-lt"/>
              <a:ea typeface="+mn-ea"/>
              <a:cs typeface="+mn-cs"/>
            </a:rPr>
            <a:t> </a:t>
          </a:r>
          <a:r>
            <a:rPr lang="en-US" sz="3800" kern="1200" dirty="0" err="1">
              <a:latin typeface="+mn-lt"/>
              <a:ea typeface="+mn-ea"/>
              <a:cs typeface="+mn-cs"/>
            </a:rPr>
            <a:t>erros</a:t>
          </a:r>
          <a:r>
            <a:rPr lang="en-US" sz="3800" kern="1200" dirty="0">
              <a:latin typeface="+mn-lt"/>
              <a:ea typeface="+mn-ea"/>
              <a:cs typeface="+mn-cs"/>
            </a:rPr>
            <a:t>.</a:t>
          </a:r>
          <a:endParaRPr lang="pt-BR" sz="3800" kern="1200" dirty="0"/>
        </a:p>
      </dsp:txBody>
      <dsp:txXfrm>
        <a:off x="3778571" y="3069674"/>
        <a:ext cx="13718980" cy="2790613"/>
      </dsp:txXfrm>
    </dsp:sp>
    <dsp:sp modelId="{18168DCE-747B-4487-BA24-E4F7347656BA}">
      <dsp:nvSpPr>
        <dsp:cNvPr id="0" name=""/>
        <dsp:cNvSpPr/>
      </dsp:nvSpPr>
      <dsp:spPr>
        <a:xfrm>
          <a:off x="751565" y="3348735"/>
          <a:ext cx="2554502" cy="223249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9000" b="-9000"/>
          </a:stretch>
        </a:blip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445768-C28B-425A-B3E4-05903AB0C4A6}">
      <dsp:nvSpPr>
        <dsp:cNvPr id="0" name=""/>
        <dsp:cNvSpPr/>
      </dsp:nvSpPr>
      <dsp:spPr>
        <a:xfrm>
          <a:off x="0" y="6139348"/>
          <a:ext cx="17497552" cy="279061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dirty="0" err="1">
              <a:latin typeface="+mn-lt"/>
              <a:ea typeface="+mn-ea"/>
              <a:cs typeface="+mn-cs"/>
            </a:rPr>
            <a:t>Tomada</a:t>
          </a:r>
          <a:r>
            <a:rPr lang="en-US" sz="3800" b="1" kern="1200" dirty="0">
              <a:latin typeface="+mn-lt"/>
              <a:ea typeface="+mn-ea"/>
              <a:cs typeface="+mn-cs"/>
            </a:rPr>
            <a:t> de </a:t>
          </a:r>
          <a:r>
            <a:rPr lang="en-US" sz="3800" b="1" kern="1200" dirty="0" err="1">
              <a:latin typeface="+mn-lt"/>
              <a:ea typeface="+mn-ea"/>
              <a:cs typeface="+mn-cs"/>
            </a:rPr>
            <a:t>Decisão</a:t>
          </a:r>
          <a:endParaRPr lang="en-US" sz="3800" b="1" kern="1200" dirty="0">
            <a:latin typeface="+mn-lt"/>
            <a:ea typeface="+mn-ea"/>
            <a:cs typeface="+mn-cs"/>
          </a:endParaRPr>
        </a:p>
        <a:p>
          <a:pPr marL="0" lvl="0" indent="0" algn="l" defTabSz="1689100">
            <a:lnSpc>
              <a:spcPct val="90000"/>
            </a:lnSpc>
            <a:spcBef>
              <a:spcPct val="0"/>
            </a:spcBef>
            <a:spcAft>
              <a:spcPct val="35000"/>
            </a:spcAft>
            <a:buNone/>
          </a:pPr>
          <a:r>
            <a:rPr lang="en-US" sz="3800" kern="1200" dirty="0">
              <a:latin typeface="+mn-lt"/>
              <a:ea typeface="+mn-ea"/>
              <a:cs typeface="+mn-cs"/>
            </a:rPr>
            <a:t>Sistemas de IA </a:t>
          </a:r>
          <a:r>
            <a:rPr lang="en-US" sz="3800" kern="1200" dirty="0" err="1">
              <a:latin typeface="+mn-lt"/>
              <a:ea typeface="+mn-ea"/>
              <a:cs typeface="+mn-cs"/>
            </a:rPr>
            <a:t>fornecem</a:t>
          </a:r>
          <a:r>
            <a:rPr lang="en-US" sz="3800" kern="1200" dirty="0">
              <a:latin typeface="+mn-lt"/>
              <a:ea typeface="+mn-ea"/>
              <a:cs typeface="+mn-cs"/>
            </a:rPr>
            <a:t> </a:t>
          </a:r>
          <a:r>
            <a:rPr lang="en-US" sz="3800" kern="1200" dirty="0" err="1">
              <a:latin typeface="+mn-lt"/>
              <a:ea typeface="+mn-ea"/>
              <a:cs typeface="+mn-cs"/>
            </a:rPr>
            <a:t>recomendações</a:t>
          </a:r>
          <a:r>
            <a:rPr lang="en-US" sz="3800" kern="1200" dirty="0">
              <a:latin typeface="+mn-lt"/>
              <a:ea typeface="+mn-ea"/>
              <a:cs typeface="+mn-cs"/>
            </a:rPr>
            <a:t> </a:t>
          </a:r>
          <a:r>
            <a:rPr lang="en-US" sz="3800" kern="1200" dirty="0" err="1">
              <a:latin typeface="+mn-lt"/>
              <a:ea typeface="+mn-ea"/>
              <a:cs typeface="+mn-cs"/>
            </a:rPr>
            <a:t>embasadas</a:t>
          </a:r>
          <a:r>
            <a:rPr lang="en-US" sz="3800" kern="1200" dirty="0">
              <a:latin typeface="+mn-lt"/>
              <a:ea typeface="+mn-ea"/>
              <a:cs typeface="+mn-cs"/>
            </a:rPr>
            <a:t> </a:t>
          </a:r>
          <a:r>
            <a:rPr lang="en-US" sz="3800" kern="1200" dirty="0" err="1">
              <a:latin typeface="+mn-lt"/>
              <a:ea typeface="+mn-ea"/>
              <a:cs typeface="+mn-cs"/>
            </a:rPr>
            <a:t>em</a:t>
          </a:r>
          <a:r>
            <a:rPr lang="en-US" sz="3800" kern="1200" dirty="0">
              <a:latin typeface="+mn-lt"/>
              <a:ea typeface="+mn-ea"/>
              <a:cs typeface="+mn-cs"/>
            </a:rPr>
            <a:t> </a:t>
          </a:r>
          <a:r>
            <a:rPr lang="en-US" sz="3800" kern="1200" dirty="0" err="1">
              <a:latin typeface="+mn-lt"/>
              <a:ea typeface="+mn-ea"/>
              <a:cs typeface="+mn-cs"/>
            </a:rPr>
            <a:t>análises</a:t>
          </a:r>
          <a:r>
            <a:rPr lang="en-US" sz="3800" kern="1200" dirty="0">
              <a:latin typeface="+mn-lt"/>
              <a:ea typeface="+mn-ea"/>
              <a:cs typeface="+mn-cs"/>
            </a:rPr>
            <a:t> </a:t>
          </a:r>
          <a:r>
            <a:rPr lang="en-US" sz="3800" kern="1200" dirty="0" err="1">
              <a:latin typeface="+mn-lt"/>
              <a:ea typeface="+mn-ea"/>
              <a:cs typeface="+mn-cs"/>
            </a:rPr>
            <a:t>preditivas</a:t>
          </a:r>
          <a:r>
            <a:rPr lang="en-US" sz="3800" kern="1200" dirty="0">
              <a:latin typeface="+mn-lt"/>
              <a:ea typeface="+mn-ea"/>
              <a:cs typeface="+mn-cs"/>
            </a:rPr>
            <a:t> e </a:t>
          </a:r>
          <a:r>
            <a:rPr lang="en-US" sz="3800" kern="1200" dirty="0" err="1">
              <a:latin typeface="+mn-lt"/>
              <a:ea typeface="+mn-ea"/>
              <a:cs typeface="+mn-cs"/>
            </a:rPr>
            <a:t>reconhecimento</a:t>
          </a:r>
          <a:r>
            <a:rPr lang="en-US" sz="3800" kern="1200" dirty="0">
              <a:latin typeface="+mn-lt"/>
              <a:ea typeface="+mn-ea"/>
              <a:cs typeface="+mn-cs"/>
            </a:rPr>
            <a:t> de </a:t>
          </a:r>
          <a:r>
            <a:rPr lang="en-US" sz="3800" kern="1200" dirty="0" err="1">
              <a:latin typeface="+mn-lt"/>
              <a:ea typeface="+mn-ea"/>
              <a:cs typeface="+mn-cs"/>
            </a:rPr>
            <a:t>padrões</a:t>
          </a:r>
          <a:r>
            <a:rPr lang="en-US" sz="3800" kern="1200" dirty="0">
              <a:latin typeface="+mn-lt"/>
              <a:ea typeface="+mn-ea"/>
              <a:cs typeface="+mn-cs"/>
            </a:rPr>
            <a:t>.</a:t>
          </a:r>
          <a:endParaRPr lang="pt-BR" sz="3800" kern="1200" dirty="0"/>
        </a:p>
      </dsp:txBody>
      <dsp:txXfrm>
        <a:off x="3778571" y="6139348"/>
        <a:ext cx="13718980" cy="2790613"/>
      </dsp:txXfrm>
    </dsp:sp>
    <dsp:sp modelId="{2246804F-86D7-4664-8A92-019FCF23A2B5}">
      <dsp:nvSpPr>
        <dsp:cNvPr id="0" name=""/>
        <dsp:cNvSpPr/>
      </dsp:nvSpPr>
      <dsp:spPr>
        <a:xfrm>
          <a:off x="714995" y="6418410"/>
          <a:ext cx="2627642" cy="223249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9000" b="-9000"/>
          </a:stretch>
        </a:blip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DB925-77CE-4918-9624-4A696868531C}">
      <dsp:nvSpPr>
        <dsp:cNvPr id="0" name=""/>
        <dsp:cNvSpPr/>
      </dsp:nvSpPr>
      <dsp:spPr>
        <a:xfrm>
          <a:off x="0" y="0"/>
          <a:ext cx="17497552" cy="279061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pt-BR" sz="4000" b="1" kern="1200" dirty="0"/>
            <a:t>Otimização de Logística</a:t>
          </a:r>
        </a:p>
        <a:p>
          <a:pPr marL="0" lvl="0" indent="0" algn="l" defTabSz="1778000">
            <a:lnSpc>
              <a:spcPct val="90000"/>
            </a:lnSpc>
            <a:spcBef>
              <a:spcPct val="0"/>
            </a:spcBef>
            <a:spcAft>
              <a:spcPct val="35000"/>
            </a:spcAft>
            <a:buNone/>
          </a:pPr>
          <a:r>
            <a:rPr lang="pt-BR" sz="4000" kern="1200" dirty="0">
              <a:latin typeface="+mn-lt"/>
              <a:ea typeface="+mn-ea"/>
              <a:cs typeface="+mn-cs"/>
            </a:rPr>
            <a:t>Algoritmos de IA podem otimizar rotas de transporte, monitorar embarques e, gerir o inventário, melhorando a cadeia de suprimentos.</a:t>
          </a:r>
          <a:endParaRPr lang="pt-BR" sz="4000" kern="1200" dirty="0"/>
        </a:p>
      </dsp:txBody>
      <dsp:txXfrm>
        <a:off x="3778571" y="0"/>
        <a:ext cx="13718980" cy="2790613"/>
      </dsp:txXfrm>
    </dsp:sp>
    <dsp:sp modelId="{FF525CA4-F419-4908-A503-2A27337F8DAF}">
      <dsp:nvSpPr>
        <dsp:cNvPr id="0" name=""/>
        <dsp:cNvSpPr/>
      </dsp:nvSpPr>
      <dsp:spPr>
        <a:xfrm>
          <a:off x="733280" y="279061"/>
          <a:ext cx="2591072" cy="223249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904A6F-9448-404E-89BE-536EF2FE0A18}">
      <dsp:nvSpPr>
        <dsp:cNvPr id="0" name=""/>
        <dsp:cNvSpPr/>
      </dsp:nvSpPr>
      <dsp:spPr>
        <a:xfrm>
          <a:off x="0" y="3069674"/>
          <a:ext cx="17497552" cy="279061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dirty="0" err="1">
              <a:latin typeface="+mn-lt"/>
              <a:ea typeface="+mn-ea"/>
              <a:cs typeface="+mn-cs"/>
            </a:rPr>
            <a:t>Análise</a:t>
          </a:r>
          <a:r>
            <a:rPr lang="en-US" sz="4000" b="1" kern="1200" dirty="0">
              <a:latin typeface="+mn-lt"/>
              <a:ea typeface="+mn-ea"/>
              <a:cs typeface="+mn-cs"/>
            </a:rPr>
            <a:t> de </a:t>
          </a:r>
          <a:r>
            <a:rPr lang="en-US" sz="4000" b="1" kern="1200" dirty="0" err="1">
              <a:latin typeface="+mn-lt"/>
              <a:ea typeface="+mn-ea"/>
              <a:cs typeface="+mn-cs"/>
            </a:rPr>
            <a:t>Risco</a:t>
          </a:r>
          <a:endParaRPr lang="en-US" sz="4000" b="1" kern="1200" dirty="0">
            <a:latin typeface="+mn-lt"/>
            <a:ea typeface="+mn-ea"/>
            <a:cs typeface="+mn-cs"/>
          </a:endParaRPr>
        </a:p>
        <a:p>
          <a:pPr marL="0" lvl="0" indent="0" algn="l" defTabSz="1778000">
            <a:lnSpc>
              <a:spcPct val="90000"/>
            </a:lnSpc>
            <a:spcBef>
              <a:spcPct val="0"/>
            </a:spcBef>
            <a:spcAft>
              <a:spcPct val="35000"/>
            </a:spcAft>
            <a:buNone/>
          </a:pPr>
          <a:r>
            <a:rPr lang="pt-BR" sz="4000" kern="1200" dirty="0">
              <a:latin typeface="+mn-lt"/>
              <a:ea typeface="+mn-ea"/>
              <a:cs typeface="+mn-cs"/>
            </a:rPr>
            <a:t>A IA pode avaliar riscos relacionados a políticas comerciais, flutuações cambiais e estabilidade econômica, ajudando na tomada de decisões.</a:t>
          </a:r>
        </a:p>
      </dsp:txBody>
      <dsp:txXfrm>
        <a:off x="3778571" y="3069674"/>
        <a:ext cx="13718980" cy="2790613"/>
      </dsp:txXfrm>
    </dsp:sp>
    <dsp:sp modelId="{18168DCE-747B-4487-BA24-E4F7347656BA}">
      <dsp:nvSpPr>
        <dsp:cNvPr id="0" name=""/>
        <dsp:cNvSpPr/>
      </dsp:nvSpPr>
      <dsp:spPr>
        <a:xfrm>
          <a:off x="751565" y="3348735"/>
          <a:ext cx="2554502" cy="223249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7000" b="-7000"/>
          </a:stretch>
        </a:blip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445768-C28B-425A-B3E4-05903AB0C4A6}">
      <dsp:nvSpPr>
        <dsp:cNvPr id="0" name=""/>
        <dsp:cNvSpPr/>
      </dsp:nvSpPr>
      <dsp:spPr>
        <a:xfrm>
          <a:off x="0" y="6139348"/>
          <a:ext cx="17497552" cy="279061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pt-BR" sz="4000" b="1" kern="1200" dirty="0"/>
            <a:t>Compliance e Regulamentação</a:t>
          </a:r>
        </a:p>
        <a:p>
          <a:pPr marL="0" lvl="0" indent="0" algn="l" defTabSz="1778000">
            <a:lnSpc>
              <a:spcPct val="90000"/>
            </a:lnSpc>
            <a:spcBef>
              <a:spcPct val="0"/>
            </a:spcBef>
            <a:spcAft>
              <a:spcPct val="35000"/>
            </a:spcAft>
            <a:buNone/>
          </a:pPr>
          <a:r>
            <a:rPr lang="pt-BR" sz="4000" kern="1200" dirty="0">
              <a:latin typeface="+mn-lt"/>
              <a:ea typeface="+mn-ea"/>
              <a:cs typeface="+mn-cs"/>
            </a:rPr>
            <a:t>Sistemas de IA podem monitorar e garantir que as operações estejam em conformidade com as leis e regulamentos internacionais, alertando sobre possíveis não conformidades.</a:t>
          </a:r>
          <a:endParaRPr lang="pt-BR" sz="4000" kern="1200" dirty="0"/>
        </a:p>
      </dsp:txBody>
      <dsp:txXfrm>
        <a:off x="3778571" y="6139348"/>
        <a:ext cx="13718980" cy="2790613"/>
      </dsp:txXfrm>
    </dsp:sp>
    <dsp:sp modelId="{2246804F-86D7-4664-8A92-019FCF23A2B5}">
      <dsp:nvSpPr>
        <dsp:cNvPr id="0" name=""/>
        <dsp:cNvSpPr/>
      </dsp:nvSpPr>
      <dsp:spPr>
        <a:xfrm>
          <a:off x="714995" y="6418410"/>
          <a:ext cx="2627642" cy="223249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9000" b="-9000"/>
          </a:stretch>
        </a:blip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pt-BR" b="1" dirty="0"/>
              <a:t>Burocracia</a:t>
            </a:r>
            <a:r>
              <a:rPr lang="pt-BR" dirty="0"/>
              <a:t>: Processos alfandegários complexos e documentação excessiva podem atrasar a liberação de mercadorias.</a:t>
            </a:r>
          </a:p>
          <a:p>
            <a:r>
              <a:rPr lang="pt-BR" b="1" dirty="0"/>
              <a:t>Variações Cambiais</a:t>
            </a:r>
            <a:r>
              <a:rPr lang="pt-BR" dirty="0"/>
              <a:t>: Flutuações nas taxas de câmbio podem afetar os custos e a rentabilidade das transações.</a:t>
            </a:r>
          </a:p>
          <a:p>
            <a:r>
              <a:rPr lang="pt-BR" b="1" dirty="0"/>
              <a:t>Custos Logísticos</a:t>
            </a:r>
            <a:r>
              <a:rPr lang="pt-BR" dirty="0"/>
              <a:t>: O transporte internacional é frequentemente caro, e custos inesperados podem surgir, impactando as margens de lucro.</a:t>
            </a:r>
          </a:p>
          <a:p>
            <a:r>
              <a:rPr lang="pt-BR" b="1" dirty="0"/>
              <a:t>Regulamentações</a:t>
            </a:r>
            <a:r>
              <a:rPr lang="pt-BR" dirty="0"/>
              <a:t>: Diferentes países têm suas próprias normas e regulamentos, tornando a conformidade um desafio constante.</a:t>
            </a:r>
          </a:p>
          <a:p>
            <a:r>
              <a:rPr lang="pt-BR" b="1" dirty="0"/>
              <a:t>Riscos de Fraude</a:t>
            </a:r>
            <a:r>
              <a:rPr lang="pt-BR" dirty="0"/>
              <a:t>: Transações internacionais podem estar sujeitas a fraudes, tornando a segurança um aspecto crítico.</a:t>
            </a:r>
          </a:p>
          <a:p>
            <a:r>
              <a:rPr lang="pt-BR" b="1" dirty="0"/>
              <a:t>Diferenças Culturais</a:t>
            </a:r>
            <a:r>
              <a:rPr lang="pt-BR" dirty="0"/>
              <a:t>: Negociações e relações comerciais podem ser complicadas por barreiras culturais e linguísticas.</a:t>
            </a:r>
          </a:p>
          <a:p>
            <a:r>
              <a:rPr lang="pt-BR" b="1" dirty="0"/>
              <a:t>Instabilidade Política</a:t>
            </a:r>
            <a:r>
              <a:rPr lang="pt-BR" dirty="0"/>
              <a:t>: Mudanças políticas em países parceiros podem afetar acordos comerciais e a segurança das operações.</a:t>
            </a:r>
          </a:p>
          <a:p>
            <a:r>
              <a:rPr lang="pt-BR" b="1" dirty="0"/>
              <a:t>Gestão de Inventário</a:t>
            </a:r>
            <a:r>
              <a:rPr lang="pt-BR" dirty="0"/>
              <a:t>: A coordenação de estoques entre diferentes países pode ser complexa e suscetível a erros.</a:t>
            </a:r>
          </a:p>
          <a:p>
            <a:r>
              <a:rPr lang="pt-BR" b="1" dirty="0"/>
              <a:t>Mudanças no Mercado</a:t>
            </a:r>
            <a:r>
              <a:rPr lang="pt-BR" dirty="0"/>
              <a:t>: As dinâmicas de mercado global podem mudar rapidamente, exigindo adaptação constante.</a:t>
            </a:r>
          </a:p>
          <a:p>
            <a:r>
              <a:rPr lang="pt-BR" b="1" dirty="0"/>
              <a:t>Sustentabilidade</a:t>
            </a:r>
            <a:r>
              <a:rPr lang="pt-BR" dirty="0"/>
              <a:t>: Cada vez mais, as empresas precisam considerar práticas sustentáveis, o que pode aumentar a complexidade operacional.</a:t>
            </a:r>
          </a:p>
          <a:p>
            <a:endParaRPr lang="pt-BR" dirty="0"/>
          </a:p>
        </p:txBody>
      </p:sp>
    </p:spTree>
    <p:extLst>
      <p:ext uri="{BB962C8B-B14F-4D97-AF65-F5344CB8AC3E}">
        <p14:creationId xmlns:p14="http://schemas.microsoft.com/office/powerpoint/2010/main" val="1668158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a:lnSpc>
                <a:spcPct val="107000"/>
              </a:lnSpc>
              <a:spcAft>
                <a:spcPts val="800"/>
              </a:spcAft>
            </a:pPr>
            <a:r>
              <a:rPr lang="pt-BR" sz="1800" dirty="0">
                <a:effectLst/>
                <a:latin typeface="Aptos" panose="020B0004020202020204" pitchFamily="34" charset="0"/>
                <a:ea typeface="Aptos" panose="020B0004020202020204" pitchFamily="34" charset="0"/>
                <a:cs typeface="Times New Roman" panose="02020603050405020304" pitchFamily="18" charset="0"/>
              </a:rPr>
              <a:t>Predizer dados</a:t>
            </a:r>
          </a:p>
          <a:p>
            <a:pPr>
              <a:lnSpc>
                <a:spcPct val="107000"/>
              </a:lnSpc>
              <a:spcAft>
                <a:spcPts val="800"/>
              </a:spcAft>
            </a:pPr>
            <a:r>
              <a:rPr lang="pt-BR" sz="1800" dirty="0">
                <a:effectLst/>
                <a:latin typeface="Aptos" panose="020B0004020202020204" pitchFamily="34" charset="0"/>
                <a:ea typeface="Aptos" panose="020B0004020202020204" pitchFamily="34" charset="0"/>
                <a:cs typeface="Times New Roman" panose="02020603050405020304" pitchFamily="18" charset="0"/>
              </a:rPr>
              <a:t>Indicar caminhos</a:t>
            </a:r>
          </a:p>
          <a:p>
            <a:pPr>
              <a:lnSpc>
                <a:spcPct val="107000"/>
              </a:lnSpc>
              <a:spcAft>
                <a:spcPts val="800"/>
              </a:spcAft>
            </a:pPr>
            <a:r>
              <a:rPr lang="pt-BR" sz="1800" dirty="0">
                <a:effectLst/>
                <a:latin typeface="Aptos" panose="020B0004020202020204" pitchFamily="34" charset="0"/>
                <a:ea typeface="Aptos" panose="020B0004020202020204" pitchFamily="34" charset="0"/>
                <a:cs typeface="Times New Roman" panose="02020603050405020304" pitchFamily="18" charset="0"/>
              </a:rPr>
              <a:t>Identificar processos</a:t>
            </a:r>
          </a:p>
          <a:p>
            <a:endParaRPr lang="pt-BR" dirty="0"/>
          </a:p>
        </p:txBody>
      </p:sp>
    </p:spTree>
    <p:extLst>
      <p:ext uri="{BB962C8B-B14F-4D97-AF65-F5344CB8AC3E}">
        <p14:creationId xmlns:p14="http://schemas.microsoft.com/office/powerpoint/2010/main" val="339412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pt-BR" b="1" dirty="0"/>
              <a:t>Previsão de Demanda</a:t>
            </a:r>
            <a:r>
              <a:rPr lang="pt-BR" dirty="0"/>
              <a:t>: A empresa de moda </a:t>
            </a:r>
            <a:r>
              <a:rPr lang="pt-BR" b="1" dirty="0" err="1"/>
              <a:t>Zalando</a:t>
            </a:r>
            <a:r>
              <a:rPr lang="pt-BR" dirty="0"/>
              <a:t> utiliza algoritmos de IA para prever a demanda por produtos em diferentes regiões, ajudando a otimizar estoques e minimizar excessos.</a:t>
            </a:r>
          </a:p>
          <a:p>
            <a:r>
              <a:rPr lang="pt-BR" b="1" dirty="0"/>
              <a:t>Otimização de Logística</a:t>
            </a:r>
            <a:r>
              <a:rPr lang="pt-BR" dirty="0"/>
              <a:t>: A </a:t>
            </a:r>
            <a:r>
              <a:rPr lang="pt-BR" b="1" dirty="0"/>
              <a:t>DHL</a:t>
            </a:r>
            <a:r>
              <a:rPr lang="pt-BR" dirty="0"/>
              <a:t> implementou soluções de IA para otimizar rotas de entrega e reduzir custos logísticos, analisando dados em tempo real sobre trânsito e condições climáticas.</a:t>
            </a:r>
          </a:p>
          <a:p>
            <a:r>
              <a:rPr lang="pt-BR" b="1" dirty="0"/>
              <a:t>Análise de Compliance</a:t>
            </a:r>
            <a:r>
              <a:rPr lang="pt-BR" dirty="0"/>
              <a:t>: A </a:t>
            </a:r>
            <a:r>
              <a:rPr lang="pt-BR" b="1" dirty="0"/>
              <a:t>IBM</a:t>
            </a:r>
            <a:r>
              <a:rPr lang="pt-BR" dirty="0"/>
              <a:t> oferece soluções de IA que ajudam as empresas a monitorar e garantir conformidade com regulamentações de comércio exterior, analisando contratos e documentos de forma automatizada.</a:t>
            </a:r>
          </a:p>
          <a:p>
            <a:r>
              <a:rPr lang="pt-BR" b="1" dirty="0"/>
              <a:t>Análise de Risco</a:t>
            </a:r>
            <a:r>
              <a:rPr lang="pt-BR" dirty="0"/>
              <a:t>: A </a:t>
            </a:r>
            <a:r>
              <a:rPr lang="pt-BR" b="1" dirty="0"/>
              <a:t>HSBC</a:t>
            </a:r>
            <a:r>
              <a:rPr lang="pt-BR" dirty="0"/>
              <a:t> utiliza IA para avaliar riscos associados a transações internacionais, analisando dados financeiros e comportamentais para detectar fraudes e prevenir lavagem de dinheiro.</a:t>
            </a:r>
          </a:p>
          <a:p>
            <a:r>
              <a:rPr lang="pt-BR" b="1" dirty="0" err="1"/>
              <a:t>Chatbots</a:t>
            </a:r>
            <a:r>
              <a:rPr lang="pt-BR" b="1" dirty="0"/>
              <a:t> para Atendimento ao Cliente</a:t>
            </a:r>
            <a:r>
              <a:rPr lang="pt-BR" dirty="0"/>
              <a:t>: Empresas como </a:t>
            </a:r>
            <a:r>
              <a:rPr lang="pt-BR" b="1" dirty="0"/>
              <a:t>FedEx</a:t>
            </a:r>
            <a:r>
              <a:rPr lang="pt-BR" dirty="0"/>
              <a:t> usam </a:t>
            </a:r>
            <a:r>
              <a:rPr lang="pt-BR" dirty="0" err="1"/>
              <a:t>chatbots</a:t>
            </a:r>
            <a:r>
              <a:rPr lang="pt-BR" dirty="0"/>
              <a:t> baseados em IA para fornecer suporte ao cliente em múltiplos idiomas, ajudando a esclarecer dúvidas sobre remessas e serviços.</a:t>
            </a:r>
          </a:p>
          <a:p>
            <a:r>
              <a:rPr lang="pt-BR" b="1" dirty="0"/>
              <a:t>Análise de Mercado</a:t>
            </a:r>
            <a:r>
              <a:rPr lang="pt-BR" dirty="0"/>
              <a:t>: A </a:t>
            </a:r>
            <a:r>
              <a:rPr lang="pt-BR" b="1" dirty="0" err="1"/>
              <a:t>Statista</a:t>
            </a:r>
            <a:r>
              <a:rPr lang="pt-BR" dirty="0"/>
              <a:t> usa IA para analisar dados de mercado e gerar relatórios sobre tendências globais, ajudando empresas a identificar oportunidades em diferentes regiões.</a:t>
            </a:r>
          </a:p>
          <a:p>
            <a:r>
              <a:rPr lang="pt-BR" b="1" dirty="0"/>
              <a:t>Classificação de Carga</a:t>
            </a:r>
            <a:r>
              <a:rPr lang="pt-BR" dirty="0"/>
              <a:t>: A </a:t>
            </a:r>
            <a:r>
              <a:rPr lang="pt-BR" b="1" dirty="0"/>
              <a:t>Maersk</a:t>
            </a:r>
            <a:r>
              <a:rPr lang="pt-BR" dirty="0"/>
              <a:t>, uma das maiores empresas de transporte marítimo, utiliza IA para classificar automaticamente cargas, otimizando o espaço nos navios e reduzindo custos operacionais.</a:t>
            </a:r>
          </a:p>
          <a:p>
            <a:r>
              <a:rPr lang="pt-BR" b="1" dirty="0"/>
              <a:t>Previsão de Tarifas Aduaneiras</a:t>
            </a:r>
            <a:r>
              <a:rPr lang="pt-BR" dirty="0"/>
              <a:t>: A </a:t>
            </a:r>
            <a:r>
              <a:rPr lang="pt-BR" b="1" dirty="0" err="1"/>
              <a:t>Xeneta</a:t>
            </a:r>
            <a:r>
              <a:rPr lang="pt-BR" dirty="0"/>
              <a:t> oferece uma plataforma que utiliza IA para prever custos de frete e tarifas aduaneiras, ajudando empresas a planejar melhor suas operações internacionais.</a:t>
            </a:r>
          </a:p>
          <a:p>
            <a:r>
              <a:rPr lang="pt-BR" b="1" dirty="0"/>
              <a:t>Detecção de Fraudes</a:t>
            </a:r>
            <a:r>
              <a:rPr lang="pt-BR" dirty="0"/>
              <a:t>: A </a:t>
            </a:r>
            <a:r>
              <a:rPr lang="pt-BR" b="1" dirty="0"/>
              <a:t>PayPal</a:t>
            </a:r>
            <a:r>
              <a:rPr lang="pt-BR" dirty="0"/>
              <a:t> utiliza algoritmos de IA para monitorar transações em tempo real e identificar atividades suspeitas, minimizando fraudes em pagamentos internacionais.</a:t>
            </a:r>
          </a:p>
          <a:p>
            <a:r>
              <a:rPr lang="pt-BR" b="1" dirty="0"/>
              <a:t>Análise de Sentimento</a:t>
            </a:r>
            <a:r>
              <a:rPr lang="pt-BR" dirty="0"/>
              <a:t>: A </a:t>
            </a:r>
            <a:r>
              <a:rPr lang="pt-BR" b="1" dirty="0" err="1"/>
              <a:t>Brandwatch</a:t>
            </a:r>
            <a:r>
              <a:rPr lang="pt-BR" dirty="0"/>
              <a:t> aplica IA para monitorar menções a marcas nas redes sociais globalmente, ajudando empresas a entender a percepção de sua marca em diferentes mercados.</a:t>
            </a:r>
          </a:p>
          <a:p>
            <a:r>
              <a:rPr lang="pt-BR" b="1" dirty="0"/>
              <a:t>Personalização de Ofertas</a:t>
            </a:r>
            <a:r>
              <a:rPr lang="pt-BR" dirty="0"/>
              <a:t>: A </a:t>
            </a:r>
            <a:r>
              <a:rPr lang="pt-BR" b="1" dirty="0" err="1"/>
              <a:t>Alibaba</a:t>
            </a:r>
            <a:r>
              <a:rPr lang="pt-BR" dirty="0"/>
              <a:t> utiliza IA para analisar o comportamento de compra de clientes e personalizar recomendações de produtos em sua plataforma de e-commerce, facilitando vendas internacionais.</a:t>
            </a:r>
          </a:p>
          <a:p>
            <a:r>
              <a:rPr lang="pt-BR" b="1" dirty="0"/>
              <a:t>Gestão de Inventário</a:t>
            </a:r>
            <a:r>
              <a:rPr lang="pt-BR" dirty="0"/>
              <a:t>: A </a:t>
            </a:r>
            <a:r>
              <a:rPr lang="pt-BR" b="1" dirty="0"/>
              <a:t>Walmart</a:t>
            </a:r>
            <a:r>
              <a:rPr lang="pt-BR" dirty="0"/>
              <a:t> implementa IA para prever a demanda em suas lojas internacionais, ajudando na gestão de estoques e na alocação de produtos de maneira mais eficiente.</a:t>
            </a:r>
          </a:p>
          <a:p>
            <a:endParaRPr lang="pt-BR" dirty="0"/>
          </a:p>
        </p:txBody>
      </p:sp>
    </p:spTree>
    <p:extLst>
      <p:ext uri="{BB962C8B-B14F-4D97-AF65-F5344CB8AC3E}">
        <p14:creationId xmlns:p14="http://schemas.microsoft.com/office/powerpoint/2010/main" val="1697399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pt-BR" b="1" dirty="0"/>
              <a:t>Falar sobre o desafio do medo de inovação no comercio exterior...</a:t>
            </a:r>
          </a:p>
          <a:p>
            <a:endParaRPr lang="pt-BR" b="1" dirty="0"/>
          </a:p>
          <a:p>
            <a:endParaRPr lang="pt-BR" b="1" dirty="0"/>
          </a:p>
          <a:p>
            <a:r>
              <a:rPr lang="pt-BR" b="1" dirty="0"/>
              <a:t>Desafios Éticos</a:t>
            </a:r>
          </a:p>
          <a:p>
            <a:pPr>
              <a:buFont typeface="+mj-lt"/>
              <a:buAutoNum type="arabicPeriod"/>
            </a:pPr>
            <a:r>
              <a:rPr lang="pt-BR" b="1" dirty="0"/>
              <a:t>Privacidade de Dados</a:t>
            </a:r>
            <a:r>
              <a:rPr lang="pt-BR" dirty="0"/>
              <a:t>: A coleta e análise de grandes volumes de dados podem levantar preocupações sobre a privacidade, especialmente em relação a informações sensíveis de clientes e parceiros comerciais.</a:t>
            </a:r>
          </a:p>
          <a:p>
            <a:pPr>
              <a:buFont typeface="+mj-lt"/>
              <a:buAutoNum type="arabicPeriod"/>
            </a:pPr>
            <a:r>
              <a:rPr lang="pt-BR" b="1" dirty="0"/>
              <a:t>Tomada de Decisões</a:t>
            </a:r>
            <a:r>
              <a:rPr lang="pt-BR" dirty="0"/>
              <a:t>: A IA pode influenciar decisões importantes, e a falta de transparência nos algoritmos pode levar a decisões enviesadas ou injustas, afetando empresas e indivíduos.</a:t>
            </a:r>
          </a:p>
          <a:p>
            <a:pPr>
              <a:buFont typeface="+mj-lt"/>
              <a:buAutoNum type="arabicPeriod"/>
            </a:pPr>
            <a:r>
              <a:rPr lang="pt-BR" b="1" dirty="0"/>
              <a:t>Desemprego</a:t>
            </a:r>
            <a:r>
              <a:rPr lang="pt-BR" dirty="0"/>
              <a:t>: A automação de processos pode resultar em perda de empregos, levantando questões sobre a responsabilidade das empresas em requalificar e apoiar funcionários afetados.</a:t>
            </a:r>
          </a:p>
          <a:p>
            <a:pPr>
              <a:buFont typeface="+mj-lt"/>
              <a:buAutoNum type="arabicPeriod"/>
            </a:pPr>
            <a:r>
              <a:rPr lang="pt-BR" b="1" dirty="0"/>
              <a:t>Viés Algorítmico</a:t>
            </a:r>
            <a:r>
              <a:rPr lang="pt-BR" dirty="0"/>
              <a:t>: Algoritmos podem refletir preconceitos existentes nos dados de treinamento, levando a discriminações inadvertidas em decisões comerciais e seleção de parceiros.</a:t>
            </a:r>
          </a:p>
          <a:p>
            <a:r>
              <a:rPr lang="pt-BR" b="1" dirty="0"/>
              <a:t>Desafios Regulatórios</a:t>
            </a:r>
          </a:p>
          <a:p>
            <a:pPr>
              <a:buFont typeface="+mj-lt"/>
              <a:buAutoNum type="arabicPeriod"/>
            </a:pPr>
            <a:r>
              <a:rPr lang="pt-BR" b="1" dirty="0"/>
              <a:t>Conformidade Legal</a:t>
            </a:r>
            <a:r>
              <a:rPr lang="pt-BR" dirty="0"/>
              <a:t>: A diversidade de regulamentações em diferentes países torna difícil garantir que as soluções de IA estejam em conformidade com todas as leis locais e internacionais.</a:t>
            </a:r>
          </a:p>
          <a:p>
            <a:pPr>
              <a:buFont typeface="+mj-lt"/>
              <a:buAutoNum type="arabicPeriod"/>
            </a:pPr>
            <a:r>
              <a:rPr lang="pt-BR" b="1" dirty="0"/>
              <a:t>Responsabilidade Legal</a:t>
            </a:r>
            <a:r>
              <a:rPr lang="pt-BR" dirty="0"/>
              <a:t>: Determinar quem é responsável por decisões tomadas por sistemas de IA em caso de falhas ou danos é um desafio legal significativo.</a:t>
            </a:r>
          </a:p>
          <a:p>
            <a:pPr>
              <a:buFont typeface="+mj-lt"/>
              <a:buAutoNum type="arabicPeriod"/>
            </a:pPr>
            <a:r>
              <a:rPr lang="pt-BR" b="1" dirty="0"/>
              <a:t>Regulação de Tecnologia</a:t>
            </a:r>
            <a:r>
              <a:rPr lang="pt-BR" dirty="0"/>
              <a:t>: A rápida evolução da tecnologia de IA pode dificultar a criação de regulamentos que sejam eficazes e adaptáveis às novas realidades do comércio exterior.</a:t>
            </a:r>
          </a:p>
          <a:p>
            <a:pPr>
              <a:buFont typeface="+mj-lt"/>
              <a:buAutoNum type="arabicPeriod"/>
            </a:pPr>
            <a:r>
              <a:rPr lang="pt-BR" b="1" dirty="0"/>
              <a:t>Transparência e </a:t>
            </a:r>
            <a:r>
              <a:rPr lang="pt-BR" b="1" dirty="0" err="1"/>
              <a:t>Explicabilidade</a:t>
            </a:r>
            <a:r>
              <a:rPr lang="pt-BR" dirty="0"/>
              <a:t>: Reguladores podem exigir que os sistemas de IA sejam transparentes e que suas decisões sejam explicáveis, o que pode ser complicado devido à natureza dos algoritmos de aprendizado de máquina.</a:t>
            </a:r>
          </a:p>
          <a:p>
            <a:endParaRPr lang="pt-BR" dirty="0"/>
          </a:p>
        </p:txBody>
      </p:sp>
    </p:spTree>
    <p:extLst>
      <p:ext uri="{BB962C8B-B14F-4D97-AF65-F5344CB8AC3E}">
        <p14:creationId xmlns:p14="http://schemas.microsoft.com/office/powerpoint/2010/main" val="1870603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pt-BR" b="1" dirty="0"/>
              <a:t>Tendências emergentes...</a:t>
            </a:r>
            <a:endParaRPr lang="pt-BR" dirty="0"/>
          </a:p>
        </p:txBody>
      </p:sp>
    </p:spTree>
    <p:extLst>
      <p:ext uri="{BB962C8B-B14F-4D97-AF65-F5344CB8AC3E}">
        <p14:creationId xmlns:p14="http://schemas.microsoft.com/office/powerpoint/2010/main" val="1280894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pt-BR" b="1" dirty="0"/>
              <a:t>Tendências emergentes...</a:t>
            </a:r>
            <a:endParaRPr lang="pt-BR" dirty="0"/>
          </a:p>
        </p:txBody>
      </p:sp>
    </p:spTree>
    <p:extLst>
      <p:ext uri="{BB962C8B-B14F-4D97-AF65-F5344CB8AC3E}">
        <p14:creationId xmlns:p14="http://schemas.microsoft.com/office/powerpoint/2010/main" val="427998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pt-BR" b="1" dirty="0"/>
              <a:t>Tendências emergentes...</a:t>
            </a:r>
            <a:endParaRPr lang="pt-BR" dirty="0"/>
          </a:p>
        </p:txBody>
      </p:sp>
    </p:spTree>
    <p:extLst>
      <p:ext uri="{BB962C8B-B14F-4D97-AF65-F5344CB8AC3E}">
        <p14:creationId xmlns:p14="http://schemas.microsoft.com/office/powerpoint/2010/main" val="3909108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32558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065258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C764DE79-268F-4C1A-8933-263129D2AF90}"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501556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676400" y="3651250"/>
            <a:ext cx="10363200" cy="87026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2344400" y="3651250"/>
            <a:ext cx="10363200" cy="87026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464717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os estilos de texto Mestres</a:t>
            </a:r>
          </a:p>
        </p:txBody>
      </p:sp>
      <p:sp>
        <p:nvSpPr>
          <p:cNvPr id="4" name="Content Placeholder 3"/>
          <p:cNvSpPr>
            <a:spLocks noGrp="1"/>
          </p:cNvSpPr>
          <p:nvPr>
            <p:ph sz="half" idx="2"/>
          </p:nvPr>
        </p:nvSpPr>
        <p:spPr>
          <a:xfrm>
            <a:off x="1679577" y="5010150"/>
            <a:ext cx="10315574" cy="73691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os estilos de texto Mestres</a:t>
            </a:r>
          </a:p>
        </p:txBody>
      </p:sp>
      <p:sp>
        <p:nvSpPr>
          <p:cNvPr id="6" name="Content Placeholder 5"/>
          <p:cNvSpPr>
            <a:spLocks noGrp="1"/>
          </p:cNvSpPr>
          <p:nvPr>
            <p:ph sz="quarter" idx="4"/>
          </p:nvPr>
        </p:nvSpPr>
        <p:spPr>
          <a:xfrm>
            <a:off x="12344400" y="5010150"/>
            <a:ext cx="10366376" cy="73691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048682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84797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994384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764DE79-268F-4C1A-8933-263129D2AF90}" type="datetimeFigureOut">
              <a:rPr lang="en-US" dirty="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509912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764DE79-268F-4C1A-8933-263129D2AF90}" type="datetimeFigureOut">
              <a:rPr lang="en-US" dirty="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4642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2244271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994829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e Foto">
    <p:bg>
      <p:bgPr>
        <a:solidFill>
          <a:srgbClr val="FFFFFF"/>
        </a:solidFill>
        <a:effectLst/>
      </p:bgPr>
    </p:bg>
    <p:spTree>
      <p:nvGrpSpPr>
        <p:cNvPr id="1" name=""/>
        <p:cNvGrpSpPr/>
        <p:nvPr/>
      </p:nvGrpSpPr>
      <p:grpSpPr>
        <a:xfrm>
          <a:off x="0" y="0"/>
          <a:ext cx="0" cy="0"/>
          <a:chOff x="0" y="0"/>
          <a:chExt cx="0" cy="0"/>
        </a:xfrm>
      </p:grpSpPr>
      <p:sp>
        <p:nvSpPr>
          <p:cNvPr id="21" name="Vista de dentro de uma estrutura de pedra, olhando para fora em direção a escadas e um céu azul e límpido"/>
          <p:cNvSpPr>
            <a:spLocks noGrp="1"/>
          </p:cNvSpPr>
          <p:nvPr>
            <p:ph type="pic" idx="21"/>
          </p:nvPr>
        </p:nvSpPr>
        <p:spPr>
          <a:xfrm>
            <a:off x="0" y="-1270000"/>
            <a:ext cx="24384000" cy="16272934"/>
          </a:xfrm>
          <a:prstGeom prst="rect">
            <a:avLst/>
          </a:prstGeom>
        </p:spPr>
        <p:txBody>
          <a:bodyPr lIns="91439" tIns="45719" rIns="91439" bIns="45719">
            <a:noAutofit/>
          </a:bodyPr>
          <a:lstStyle/>
          <a:p>
            <a:endParaRPr/>
          </a:p>
        </p:txBody>
      </p:sp>
      <p:sp>
        <p:nvSpPr>
          <p:cNvPr id="22" name="Título da Apresentação"/>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da Apresentação</a:t>
            </a:r>
          </a:p>
        </p:txBody>
      </p:sp>
      <p:sp>
        <p:nvSpPr>
          <p:cNvPr id="23" name="Autoria e Dat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Autoria e Data</a:t>
            </a:r>
          </a:p>
        </p:txBody>
      </p:sp>
      <p:sp>
        <p:nvSpPr>
          <p:cNvPr id="24" name="Nível de Corpo Um…"/>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da Apresentação</a:t>
            </a:r>
          </a:p>
          <a:p>
            <a:pPr lvl="1"/>
            <a:endParaRPr/>
          </a:p>
          <a:p>
            <a:pPr lvl="2"/>
            <a:endParaRPr/>
          </a:p>
          <a:p>
            <a:pPr lvl="3"/>
            <a:endParaRPr/>
          </a:p>
          <a:p>
            <a:pPr lvl="4"/>
            <a:endParaRPr/>
          </a:p>
        </p:txBody>
      </p:sp>
      <p:sp>
        <p:nvSpPr>
          <p:cNvPr id="2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27995625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10/23/2024</a:t>
            </a:fld>
            <a:endParaRPr lang="en-US" dirty="0"/>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86CB4B4D-7CA3-9044-876B-883B54F8677D}" type="slidenum">
              <a:rPr lang="pt-BR" smtClean="0"/>
              <a:t>‹nº›</a:t>
            </a:fld>
            <a:endParaRPr lang="pt-BR"/>
          </a:p>
        </p:txBody>
      </p:sp>
    </p:spTree>
    <p:extLst>
      <p:ext uri="{BB962C8B-B14F-4D97-AF65-F5344CB8AC3E}">
        <p14:creationId xmlns:p14="http://schemas.microsoft.com/office/powerpoint/2010/main" val="386656911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hyperlink" Target="https://ligadasaude.blogspot.com/2015/06/dor-de-cabeca-e-um-sintoma-de-disfuncao.html"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pilulasmaternas.com.br/metodologias-para-educacao-infantil-principais-diferencas/crianca-ideia/"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recreandomiaula.blogspot.com/2018/01/jugamos-pensar-que-es-el-futuro.html" TargetMode="Externa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2" name="Título da apresentação"/>
          <p:cNvSpPr txBox="1">
            <a:spLocks noGrp="1"/>
          </p:cNvSpPr>
          <p:nvPr>
            <p:ph type="title"/>
          </p:nvPr>
        </p:nvSpPr>
        <p:spPr>
          <a:xfrm>
            <a:off x="2127519" y="5743170"/>
            <a:ext cx="21971001" cy="4648201"/>
          </a:xfrm>
          <a:prstGeom prst="rect">
            <a:avLst/>
          </a:prstGeom>
        </p:spPr>
        <p:txBody>
          <a:bodyPr anchor="t"/>
          <a:lstStyle>
            <a:lvl1pPr>
              <a:defRPr sz="10600" b="0" i="1" spc="-211">
                <a:solidFill>
                  <a:srgbClr val="FFFFFF"/>
                </a:solidFill>
                <a:latin typeface="Fira Sans Bold"/>
                <a:ea typeface="Fira Sans Bold"/>
                <a:cs typeface="Fira Sans Bold"/>
                <a:sym typeface="Fira Sans Bold"/>
              </a:defRPr>
            </a:lvl1pPr>
          </a:lstStyle>
          <a:p>
            <a:r>
              <a:rPr lang="pt-BR" dirty="0"/>
              <a:t>Inteligência Artificial</a:t>
            </a:r>
            <a:endParaRPr dirty="0"/>
          </a:p>
        </p:txBody>
      </p:sp>
      <p:sp>
        <p:nvSpPr>
          <p:cNvPr id="153" name="Autoria e Data"/>
          <p:cNvSpPr txBox="1">
            <a:spLocks noGrp="1"/>
          </p:cNvSpPr>
          <p:nvPr>
            <p:ph type="body" sz="quarter" idx="22"/>
          </p:nvPr>
        </p:nvSpPr>
        <p:spPr>
          <a:prstGeom prst="rect">
            <a:avLst/>
          </a:prstGeom>
        </p:spPr>
        <p:txBody>
          <a:bodyPr>
            <a:normAutofit lnSpcReduction="10000"/>
          </a:bodyPr>
          <a:lstStyle/>
          <a:p>
            <a:endParaRPr/>
          </a:p>
        </p:txBody>
      </p:sp>
      <p:sp>
        <p:nvSpPr>
          <p:cNvPr id="154" name="Subtítulo"/>
          <p:cNvSpPr txBox="1">
            <a:spLocks noGrp="1"/>
          </p:cNvSpPr>
          <p:nvPr>
            <p:ph type="body" sz="quarter" idx="1"/>
          </p:nvPr>
        </p:nvSpPr>
        <p:spPr>
          <a:xfrm>
            <a:off x="2311723" y="7508795"/>
            <a:ext cx="21971001" cy="1116951"/>
          </a:xfrm>
          <a:prstGeom prst="rect">
            <a:avLst/>
          </a:prstGeom>
        </p:spPr>
        <p:txBody>
          <a:bodyPr/>
          <a:lstStyle>
            <a:lvl1pPr>
              <a:defRPr b="0" i="1">
                <a:solidFill>
                  <a:srgbClr val="FFFFFF"/>
                </a:solidFill>
                <a:latin typeface="Fira Sans Bold"/>
                <a:ea typeface="Fira Sans Bold"/>
                <a:cs typeface="Fira Sans Bold"/>
                <a:sym typeface="Fira Sans Bold"/>
              </a:defRPr>
            </a:lvl1pPr>
          </a:lstStyle>
          <a:p>
            <a:r>
              <a:rPr lang="pt-BR" dirty="0"/>
              <a:t>Revolucionando as operações do Comércio Exterior</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2" y="654535"/>
            <a:ext cx="22385460"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Inteligência Artificial </a:t>
            </a:r>
            <a:br>
              <a:rPr lang="pt-BR" dirty="0"/>
            </a:br>
            <a:r>
              <a:rPr lang="pt-BR" dirty="0"/>
              <a:t>Revolucionando as operações de Comex</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505831" y="4124016"/>
            <a:ext cx="11387818" cy="6552407"/>
          </a:xfrm>
          <a:prstGeom prst="rect">
            <a:avLst/>
          </a:prstGeom>
        </p:spPr>
        <p:txBody>
          <a:bodyPr>
            <a:norm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3600" dirty="0"/>
              <a:t>A inteligência artificial (IA) está transformando o mundo e o Comex não é exceção. </a:t>
            </a:r>
          </a:p>
          <a:p>
            <a:endParaRPr lang="pt-BR" sz="3600" dirty="0"/>
          </a:p>
          <a:p>
            <a:r>
              <a:rPr lang="pt-BR" sz="3600" dirty="0"/>
              <a:t>No futuro próximo, a IA pode resolver problemas históricos, como lentidão e ineficiência, ajudando automatizar processos, analisar tendências de mercado e mitigar riscos. </a:t>
            </a:r>
          </a:p>
        </p:txBody>
      </p:sp>
      <p:pic>
        <p:nvPicPr>
          <p:cNvPr id="1026" name="Picture 2" descr="Inteligência Artificial aplicada na logística de comércio exterior ...">
            <a:extLst>
              <a:ext uri="{FF2B5EF4-FFF2-40B4-BE49-F238E27FC236}">
                <a16:creationId xmlns:a16="http://schemas.microsoft.com/office/drawing/2014/main" id="{BA8FD9E1-17F7-FE8C-3191-71C93707CD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84" r="14941"/>
          <a:stretch/>
        </p:blipFill>
        <p:spPr bwMode="auto">
          <a:xfrm>
            <a:off x="13777998" y="4124015"/>
            <a:ext cx="9721652" cy="65524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Afinal, o que é Inteligência Artificial?</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505830" y="2486166"/>
            <a:ext cx="12447913" cy="8190258"/>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4000" dirty="0"/>
              <a:t>Inteligência artificial (IA) é a capacidade de máquinas realizarem tarefas que normalmente exigem inteligência humana, como aprendizado, raciocínio e tomada de decisões.</a:t>
            </a:r>
          </a:p>
          <a:p>
            <a:endParaRPr lang="pt-BR" sz="4000" dirty="0"/>
          </a:p>
          <a:p>
            <a:r>
              <a:rPr lang="pt-BR" sz="4000" b="1" dirty="0"/>
              <a:t>Exemplos comuns de IA:</a:t>
            </a:r>
          </a:p>
          <a:p>
            <a:endParaRPr lang="pt-BR" sz="4000" b="1" dirty="0"/>
          </a:p>
          <a:p>
            <a:r>
              <a:rPr lang="pt-BR" sz="4000" dirty="0"/>
              <a:t>Assistentes virtuais, sistemas de recomendação, e algoritmos de aprendizado de máquina. </a:t>
            </a:r>
          </a:p>
        </p:txBody>
      </p:sp>
      <p:pic>
        <p:nvPicPr>
          <p:cNvPr id="2" name="Picture 4">
            <a:extLst>
              <a:ext uri="{FF2B5EF4-FFF2-40B4-BE49-F238E27FC236}">
                <a16:creationId xmlns:a16="http://schemas.microsoft.com/office/drawing/2014/main" id="{9D5BE1CA-41A3-68FA-E870-AFAFD67B1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13939" y="3418853"/>
            <a:ext cx="8449712" cy="5633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34371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3"/>
          <a:srcRect/>
          <a:stretch>
            <a:fillRect/>
          </a:stretch>
        </p:blipFill>
        <p:spPr>
          <a:xfrm>
            <a:off x="0" y="0"/>
            <a:ext cx="24384000" cy="13716000"/>
          </a:xfrm>
          <a:prstGeom prst="rect">
            <a:avLst/>
          </a:prstGeom>
        </p:spPr>
      </p:pic>
      <p:pic>
        <p:nvPicPr>
          <p:cNvPr id="4" name="Imagem 3" descr="Imagem editada de rosto de pessoa&#10;&#10;Descrição gerada automaticamente com confiança baixa">
            <a:extLst>
              <a:ext uri="{FF2B5EF4-FFF2-40B4-BE49-F238E27FC236}">
                <a16:creationId xmlns:a16="http://schemas.microsoft.com/office/drawing/2014/main" id="{D91B7E65-5E9C-B8D6-1E43-86F5A616318B}"/>
              </a:ext>
            </a:extLst>
          </p:cNvPr>
          <p:cNvPicPr>
            <a:picLocks noChangeAspect="1"/>
          </p:cNvPicPr>
          <p:nvPr/>
        </p:nvPicPr>
        <p:blipFill>
          <a:blip r:embed="rId4">
            <a:alphaModFix amt="50000"/>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0494" r="4718"/>
          <a:stretch/>
        </p:blipFill>
        <p:spPr>
          <a:xfrm>
            <a:off x="8130074" y="2701033"/>
            <a:ext cx="16253926" cy="9495179"/>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Quais são as “dores” do Comex?</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505830" y="2486166"/>
            <a:ext cx="12447913" cy="8190258"/>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4000" dirty="0"/>
              <a:t>1. Burocracia</a:t>
            </a:r>
          </a:p>
          <a:p>
            <a:r>
              <a:rPr lang="pt-BR" sz="4000" dirty="0"/>
              <a:t>2. Variações cambiais</a:t>
            </a:r>
          </a:p>
          <a:p>
            <a:r>
              <a:rPr lang="pt-BR" sz="4000" dirty="0"/>
              <a:t>3. Custos logísticos</a:t>
            </a:r>
          </a:p>
          <a:p>
            <a:r>
              <a:rPr lang="pt-BR" sz="4000" dirty="0"/>
              <a:t>4. Regulamentações</a:t>
            </a:r>
          </a:p>
          <a:p>
            <a:r>
              <a:rPr lang="pt-BR" sz="4000" dirty="0"/>
              <a:t>5. Riscos de fraude</a:t>
            </a:r>
          </a:p>
          <a:p>
            <a:r>
              <a:rPr lang="pt-BR" sz="4000" dirty="0"/>
              <a:t>6. Diferenças culturais</a:t>
            </a:r>
          </a:p>
          <a:p>
            <a:r>
              <a:rPr lang="pt-BR" sz="4000" dirty="0"/>
              <a:t>7. Instabilidade política</a:t>
            </a:r>
          </a:p>
          <a:p>
            <a:r>
              <a:rPr lang="pt-BR" sz="4000" dirty="0"/>
              <a:t>8. Gestão de inventário</a:t>
            </a:r>
          </a:p>
          <a:p>
            <a:r>
              <a:rPr lang="pt-BR" sz="4000" dirty="0"/>
              <a:t>9. Mudanças no mercado</a:t>
            </a:r>
          </a:p>
          <a:p>
            <a:r>
              <a:rPr lang="pt-BR" sz="4000" dirty="0"/>
              <a:t>10. Sustentabilidade</a:t>
            </a:r>
          </a:p>
        </p:txBody>
      </p:sp>
    </p:spTree>
    <p:extLst>
      <p:ext uri="{BB962C8B-B14F-4D97-AF65-F5344CB8AC3E}">
        <p14:creationId xmlns:p14="http://schemas.microsoft.com/office/powerpoint/2010/main" val="426458531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Aplicações de IA no Comércio Exterior</a:t>
            </a: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3010791" y="4091054"/>
            <a:ext cx="9418864" cy="656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r>
              <a:rPr lang="pt-BR" sz="6000" dirty="0"/>
              <a:t>A IA vem para nos ajudar com nossas dores, com nossos desafios, bem como, auxiliar nas tomadas de decisões e mostrar o que nossos olhos não veem...</a:t>
            </a:r>
          </a:p>
        </p:txBody>
      </p:sp>
      <p:pic>
        <p:nvPicPr>
          <p:cNvPr id="3" name="Imagem 2" descr="Mulher posando para foto em frente a lousa&#10;&#10;Descrição gerada automaticamente com confiança média">
            <a:extLst>
              <a:ext uri="{FF2B5EF4-FFF2-40B4-BE49-F238E27FC236}">
                <a16:creationId xmlns:a16="http://schemas.microsoft.com/office/drawing/2014/main" id="{47CC66BF-74C2-FD1C-34FE-64D31830D6D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40233" y="4091055"/>
            <a:ext cx="9291368" cy="6565900"/>
          </a:xfrm>
          <a:prstGeom prst="rect">
            <a:avLst/>
          </a:prstGeom>
        </p:spPr>
      </p:pic>
    </p:spTree>
    <p:extLst>
      <p:ext uri="{BB962C8B-B14F-4D97-AF65-F5344CB8AC3E}">
        <p14:creationId xmlns:p14="http://schemas.microsoft.com/office/powerpoint/2010/main" val="323362447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Aplicações de IA no Comércio Exterior</a:t>
            </a:r>
            <a:endParaRPr dirty="0"/>
          </a:p>
        </p:txBody>
      </p:sp>
      <p:graphicFrame>
        <p:nvGraphicFramePr>
          <p:cNvPr id="7" name="Diagrama 6">
            <a:extLst>
              <a:ext uri="{FF2B5EF4-FFF2-40B4-BE49-F238E27FC236}">
                <a16:creationId xmlns:a16="http://schemas.microsoft.com/office/drawing/2014/main" id="{7EBDA480-90A9-1B3D-BD71-C1C94EAC0827}"/>
              </a:ext>
            </a:extLst>
          </p:cNvPr>
          <p:cNvGraphicFramePr/>
          <p:nvPr>
            <p:extLst>
              <p:ext uri="{D42A27DB-BD31-4B8C-83A1-F6EECF244321}">
                <p14:modId xmlns:p14="http://schemas.microsoft.com/office/powerpoint/2010/main" val="255932296"/>
              </p:ext>
            </p:extLst>
          </p:nvPr>
        </p:nvGraphicFramePr>
        <p:xfrm>
          <a:off x="2911856" y="2393019"/>
          <a:ext cx="17497552" cy="8929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041737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Aplicações de IA no Comércio Exterior</a:t>
            </a:r>
            <a:endParaRPr dirty="0"/>
          </a:p>
        </p:txBody>
      </p:sp>
      <p:graphicFrame>
        <p:nvGraphicFramePr>
          <p:cNvPr id="7" name="Diagrama 6">
            <a:extLst>
              <a:ext uri="{FF2B5EF4-FFF2-40B4-BE49-F238E27FC236}">
                <a16:creationId xmlns:a16="http://schemas.microsoft.com/office/drawing/2014/main" id="{7EBDA480-90A9-1B3D-BD71-C1C94EAC0827}"/>
              </a:ext>
            </a:extLst>
          </p:cNvPr>
          <p:cNvGraphicFramePr/>
          <p:nvPr>
            <p:extLst>
              <p:ext uri="{D42A27DB-BD31-4B8C-83A1-F6EECF244321}">
                <p14:modId xmlns:p14="http://schemas.microsoft.com/office/powerpoint/2010/main" val="2453018149"/>
              </p:ext>
            </p:extLst>
          </p:nvPr>
        </p:nvGraphicFramePr>
        <p:xfrm>
          <a:off x="2911856" y="2393019"/>
          <a:ext cx="17497552" cy="8929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337205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3"/>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Exemplos de IA no Comex</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505830" y="2486166"/>
            <a:ext cx="21756506" cy="8190258"/>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3600" b="1" dirty="0"/>
              <a:t>Previsão de Demanda</a:t>
            </a:r>
            <a:r>
              <a:rPr lang="pt-BR" sz="3600" dirty="0"/>
              <a:t>: A empresa de moda </a:t>
            </a:r>
            <a:r>
              <a:rPr lang="pt-BR" sz="3600" b="1" dirty="0" err="1"/>
              <a:t>Zalando</a:t>
            </a:r>
            <a:r>
              <a:rPr lang="pt-BR" sz="3600" dirty="0"/>
              <a:t> utiliza algoritmos de IA para prever a demanda por produtos em diferentes regiões, ajudando a otimizar estoques e minimizar excessos.</a:t>
            </a:r>
          </a:p>
          <a:p>
            <a:endParaRPr lang="pt-BR" sz="3600" dirty="0"/>
          </a:p>
          <a:p>
            <a:r>
              <a:rPr lang="pt-BR" sz="3600" b="1" dirty="0"/>
              <a:t>Otimização de Logística</a:t>
            </a:r>
            <a:r>
              <a:rPr lang="pt-BR" sz="3600" dirty="0"/>
              <a:t>: A </a:t>
            </a:r>
            <a:r>
              <a:rPr lang="pt-BR" sz="3600" b="1" dirty="0"/>
              <a:t>DHL</a:t>
            </a:r>
            <a:r>
              <a:rPr lang="pt-BR" sz="3600" dirty="0"/>
              <a:t> implementou soluções de IA para otimizar rotas de entrega e reduzir custos logísticos, analisando dados em tempo real sobre trânsito e condições climáticas.</a:t>
            </a:r>
          </a:p>
          <a:p>
            <a:endParaRPr lang="pt-BR" sz="3600" dirty="0"/>
          </a:p>
          <a:p>
            <a:r>
              <a:rPr lang="pt-BR" sz="3600" b="1" dirty="0"/>
              <a:t>Análise de Compliance</a:t>
            </a:r>
            <a:r>
              <a:rPr lang="pt-BR" sz="3600" dirty="0"/>
              <a:t>: A </a:t>
            </a:r>
            <a:r>
              <a:rPr lang="pt-BR" sz="3600" b="1" dirty="0"/>
              <a:t>IBM</a:t>
            </a:r>
            <a:r>
              <a:rPr lang="pt-BR" sz="3600" dirty="0"/>
              <a:t> oferece soluções de IA que ajudam as empresas a monitorar e garantir conformidade com regulamentações de comércio exterior, analisando contratos e documentos de forma automatizada.</a:t>
            </a:r>
          </a:p>
          <a:p>
            <a:endParaRPr lang="pt-BR" sz="3600" dirty="0"/>
          </a:p>
          <a:p>
            <a:r>
              <a:rPr lang="pt-BR" sz="3600" b="1" dirty="0"/>
              <a:t>Análise de Risco</a:t>
            </a:r>
            <a:r>
              <a:rPr lang="pt-BR" sz="3600" dirty="0"/>
              <a:t>: A </a:t>
            </a:r>
            <a:r>
              <a:rPr lang="pt-BR" sz="3600" b="1" dirty="0"/>
              <a:t>HSBC</a:t>
            </a:r>
            <a:r>
              <a:rPr lang="pt-BR" sz="3600" dirty="0"/>
              <a:t> utiliza IA para avaliar riscos associados a transações internacionais, analisando dados financeiros e comportamentais para detectar fraudes e prevenir lavagem de dinheiro.</a:t>
            </a:r>
          </a:p>
        </p:txBody>
      </p:sp>
    </p:spTree>
    <p:extLst>
      <p:ext uri="{BB962C8B-B14F-4D97-AF65-F5344CB8AC3E}">
        <p14:creationId xmlns:p14="http://schemas.microsoft.com/office/powerpoint/2010/main" val="405891664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Exemplos de IA no Comex</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505830" y="2486166"/>
            <a:ext cx="21756506" cy="8190258"/>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3600" b="1" dirty="0"/>
              <a:t>Análise de Mercado</a:t>
            </a:r>
            <a:r>
              <a:rPr lang="pt-BR" sz="3600" dirty="0"/>
              <a:t>: A </a:t>
            </a:r>
            <a:r>
              <a:rPr lang="pt-BR" sz="3600" b="1" dirty="0" err="1"/>
              <a:t>Statista</a:t>
            </a:r>
            <a:r>
              <a:rPr lang="pt-BR" sz="3600" dirty="0"/>
              <a:t> usa IA para analisar dados de mercado e gerar relatórios sobre tendências globais, ajudando empresas a identificar oportunidades em diferentes regiões.</a:t>
            </a:r>
          </a:p>
          <a:p>
            <a:endParaRPr lang="pt-BR" sz="3600" dirty="0"/>
          </a:p>
          <a:p>
            <a:r>
              <a:rPr lang="pt-BR" sz="3600" b="1" dirty="0"/>
              <a:t>Classificação de Carga</a:t>
            </a:r>
            <a:r>
              <a:rPr lang="pt-BR" sz="3600" dirty="0"/>
              <a:t>: A </a:t>
            </a:r>
            <a:r>
              <a:rPr lang="pt-BR" sz="3600" b="1" dirty="0"/>
              <a:t>Maersk</a:t>
            </a:r>
            <a:r>
              <a:rPr lang="pt-BR" sz="3600" dirty="0"/>
              <a:t>, utiliza IA para classificar automaticamente cargas, otimizando o espaço nos navios e reduzindo custos operacionais.</a:t>
            </a:r>
          </a:p>
          <a:p>
            <a:endParaRPr lang="pt-BR" sz="3600" dirty="0"/>
          </a:p>
          <a:p>
            <a:r>
              <a:rPr lang="pt-BR" sz="3600" b="1" dirty="0"/>
              <a:t>Previsão de Tarifas Aduaneiras: </a:t>
            </a:r>
            <a:r>
              <a:rPr lang="pt-BR" sz="3600" dirty="0"/>
              <a:t>Ferramentas de IA ajudam a classificar, prever custos de frete e tarifas aduaneiras, permitindo que empresas planejem melhor suas operações internacionais.</a:t>
            </a:r>
          </a:p>
          <a:p>
            <a:endParaRPr lang="pt-BR" sz="3600" dirty="0"/>
          </a:p>
          <a:p>
            <a:r>
              <a:rPr lang="pt-BR" sz="3600" b="1" dirty="0"/>
              <a:t>Detecção de Fraudes</a:t>
            </a:r>
            <a:r>
              <a:rPr lang="pt-BR" sz="3600" dirty="0"/>
              <a:t>: A </a:t>
            </a:r>
            <a:r>
              <a:rPr lang="pt-BR" sz="3600" b="1" dirty="0"/>
              <a:t>PayPal</a:t>
            </a:r>
            <a:r>
              <a:rPr lang="pt-BR" sz="3600" dirty="0"/>
              <a:t> utiliza algoritmos de IA para monitorar transações em tempo real e identificar atividades suspeitas, minimizando fraudes em pagamentos internacionais.</a:t>
            </a:r>
          </a:p>
          <a:p>
            <a:endParaRPr lang="pt-BR" dirty="0"/>
          </a:p>
        </p:txBody>
      </p:sp>
    </p:spTree>
    <p:extLst>
      <p:ext uri="{BB962C8B-B14F-4D97-AF65-F5344CB8AC3E}">
        <p14:creationId xmlns:p14="http://schemas.microsoft.com/office/powerpoint/2010/main" val="232891855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2"/>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0" y="654535"/>
            <a:ext cx="22385461"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Exemplos de IA no Comex</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505830" y="2486166"/>
            <a:ext cx="21756506" cy="8190258"/>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3600" b="1" dirty="0"/>
              <a:t>Análise de Sentimento</a:t>
            </a:r>
            <a:r>
              <a:rPr lang="pt-BR" sz="3600" dirty="0"/>
              <a:t>: A </a:t>
            </a:r>
            <a:r>
              <a:rPr lang="pt-BR" sz="3600" b="1" dirty="0" err="1"/>
              <a:t>Brandwatch</a:t>
            </a:r>
            <a:r>
              <a:rPr lang="pt-BR" sz="3600" dirty="0"/>
              <a:t> aplica IA para monitorar menções a marcas nas redes sociais globalmente, ajudando empresas a entender a percepção de sua marca em diferentes mercados.</a:t>
            </a:r>
          </a:p>
          <a:p>
            <a:endParaRPr lang="pt-BR" sz="3600" dirty="0"/>
          </a:p>
          <a:p>
            <a:r>
              <a:rPr lang="pt-BR" sz="3600" b="1" dirty="0"/>
              <a:t>Personalização de Ofertas</a:t>
            </a:r>
            <a:r>
              <a:rPr lang="pt-BR" sz="3600" dirty="0"/>
              <a:t>: A </a:t>
            </a:r>
            <a:r>
              <a:rPr lang="pt-BR" sz="3600" b="1" dirty="0" err="1"/>
              <a:t>Alibaba</a:t>
            </a:r>
            <a:r>
              <a:rPr lang="pt-BR" sz="3600" dirty="0"/>
              <a:t> utiliza IA para analisar o comportamento de compra de clientes e personalizar recomendações de produtos em sua plataforma de e-commerce, facilitando vendas internacionais.</a:t>
            </a:r>
          </a:p>
          <a:p>
            <a:endParaRPr lang="pt-BR" sz="3600" dirty="0"/>
          </a:p>
          <a:p>
            <a:r>
              <a:rPr lang="pt-BR" sz="3600" b="1" dirty="0"/>
              <a:t>Gestão de Inventário</a:t>
            </a:r>
            <a:r>
              <a:rPr lang="pt-BR" sz="3600" dirty="0"/>
              <a:t>: A </a:t>
            </a:r>
            <a:r>
              <a:rPr lang="pt-BR" sz="3600" b="1" dirty="0"/>
              <a:t>Walmart</a:t>
            </a:r>
            <a:r>
              <a:rPr lang="pt-BR" sz="3600" dirty="0"/>
              <a:t> implementa IA para prever a demanda em suas lojas internacionais, ajudando na gestão de estoques e na alocação de produtos de maneira mais eficiente.</a:t>
            </a:r>
          </a:p>
          <a:p>
            <a:endParaRPr lang="pt-BR" sz="3600" b="1" dirty="0"/>
          </a:p>
          <a:p>
            <a:r>
              <a:rPr lang="pt-BR" sz="3600" b="1" dirty="0" err="1"/>
              <a:t>Chatbots</a:t>
            </a:r>
            <a:r>
              <a:rPr lang="pt-BR" sz="3600" b="1" dirty="0"/>
              <a:t> para Atendimento ao Cliente</a:t>
            </a:r>
            <a:r>
              <a:rPr lang="pt-BR" sz="3600" dirty="0"/>
              <a:t>: Empresas como </a:t>
            </a:r>
            <a:r>
              <a:rPr lang="pt-BR" sz="3600" b="1" dirty="0"/>
              <a:t>FedEx</a:t>
            </a:r>
            <a:r>
              <a:rPr lang="pt-BR" sz="3600" dirty="0"/>
              <a:t> usam </a:t>
            </a:r>
            <a:r>
              <a:rPr lang="pt-BR" sz="3600" dirty="0" err="1"/>
              <a:t>chatbots</a:t>
            </a:r>
            <a:r>
              <a:rPr lang="pt-BR" sz="3600" dirty="0"/>
              <a:t> baseados em IA para fornecer suporte ao cliente em múltiplos idiomas, ajudando a esclarecer dúvidas sobre remessas e serviços.</a:t>
            </a:r>
          </a:p>
          <a:p>
            <a:endParaRPr lang="pt-BR" dirty="0"/>
          </a:p>
        </p:txBody>
      </p:sp>
    </p:spTree>
    <p:extLst>
      <p:ext uri="{BB962C8B-B14F-4D97-AF65-F5344CB8AC3E}">
        <p14:creationId xmlns:p14="http://schemas.microsoft.com/office/powerpoint/2010/main" val="116890131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Vista de dentro de uma estrutura de pedra, olhando para fora em direção a escadas e um céu azul e límpido" descr="Vista de dentro de uma estrutura de pedra, olhando para fora em direção a escadas e um céu azul e límpido"/>
          <p:cNvPicPr>
            <a:picLocks noGrp="1" noChangeAspect="1"/>
          </p:cNvPicPr>
          <p:nvPr>
            <p:ph type="pic" idx="21"/>
          </p:nvPr>
        </p:nvPicPr>
        <p:blipFill>
          <a:blip r:embed="rId3"/>
          <a:srcRect/>
          <a:stretch>
            <a:fillRect/>
          </a:stretch>
        </p:blipFill>
        <p:spPr>
          <a:xfrm>
            <a:off x="0" y="0"/>
            <a:ext cx="24384000" cy="13716000"/>
          </a:xfrm>
          <a:prstGeom prst="rect">
            <a:avLst/>
          </a:prstGeom>
        </p:spPr>
      </p:pic>
      <p:sp>
        <p:nvSpPr>
          <p:cNvPr id="157" name="Título da apresentação"/>
          <p:cNvSpPr txBox="1">
            <a:spLocks noGrp="1"/>
          </p:cNvSpPr>
          <p:nvPr>
            <p:ph type="title"/>
          </p:nvPr>
        </p:nvSpPr>
        <p:spPr>
          <a:xfrm>
            <a:off x="1505832" y="654535"/>
            <a:ext cx="22385460" cy="4648201"/>
          </a:xfrm>
          <a:prstGeom prst="rect">
            <a:avLst/>
          </a:prstGeom>
        </p:spPr>
        <p:txBody>
          <a:bodyPr anchor="t"/>
          <a:lstStyle>
            <a:lvl1pPr>
              <a:defRPr sz="8400" b="0" spc="-168">
                <a:solidFill>
                  <a:srgbClr val="9BB85F"/>
                </a:solidFill>
                <a:latin typeface="Fira Sans Bold"/>
                <a:ea typeface="Fira Sans Bold"/>
                <a:cs typeface="Fira Sans Bold"/>
                <a:sym typeface="Fira Sans Bold"/>
              </a:defRPr>
            </a:lvl1pPr>
          </a:lstStyle>
          <a:p>
            <a:r>
              <a:rPr lang="pt-BR" dirty="0"/>
              <a:t>Desafios</a:t>
            </a:r>
            <a:endParaRPr dirty="0"/>
          </a:p>
        </p:txBody>
      </p:sp>
      <p:sp>
        <p:nvSpPr>
          <p:cNvPr id="158"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quarter" idx="1"/>
          </p:nvPr>
        </p:nvSpPr>
        <p:spPr>
          <a:xfrm>
            <a:off x="1956816" y="2231136"/>
            <a:ext cx="20519136" cy="9345168"/>
          </a:xfrm>
          <a:prstGeom prst="rect">
            <a:avLst/>
          </a:prstGeom>
        </p:spPr>
        <p:txBody>
          <a:bodyPr>
            <a:noAutofit/>
          </a:bodyPr>
          <a:lstStyle>
            <a:lvl1pPr algn="just" defTabSz="182880">
              <a:lnSpc>
                <a:spcPct val="120000"/>
              </a:lnSpc>
              <a:spcBef>
                <a:spcPts val="600"/>
              </a:spcBef>
              <a:defRPr sz="2800" b="0">
                <a:latin typeface="Fira Sans Regular"/>
                <a:ea typeface="Fira Sans Regular"/>
                <a:cs typeface="Fira Sans Regular"/>
                <a:sym typeface="Fira Sans Regular"/>
              </a:defRPr>
            </a:lvl1pPr>
          </a:lstStyle>
          <a:p>
            <a:r>
              <a:rPr lang="pt-BR" sz="4800" b="1" dirty="0"/>
              <a:t>Éticos</a:t>
            </a:r>
          </a:p>
          <a:p>
            <a:pPr>
              <a:buFont typeface="+mj-lt"/>
              <a:buAutoNum type="arabicPeriod"/>
            </a:pPr>
            <a:r>
              <a:rPr lang="pt-BR" sz="3600" b="1" dirty="0"/>
              <a:t>Privacidade de Dados</a:t>
            </a:r>
            <a:r>
              <a:rPr lang="pt-BR" sz="3600" dirty="0"/>
              <a:t>: Preocupações sobre a coleta e uso de informações sensíveis.</a:t>
            </a:r>
          </a:p>
          <a:p>
            <a:pPr>
              <a:buFont typeface="+mj-lt"/>
              <a:buAutoNum type="arabicPeriod"/>
            </a:pPr>
            <a:r>
              <a:rPr lang="pt-BR" sz="3600" b="1" dirty="0"/>
              <a:t>Tomada de Decisões</a:t>
            </a:r>
            <a:r>
              <a:rPr lang="pt-BR" sz="3600" dirty="0"/>
              <a:t>: Falta de transparência nos algoritmos pode levar a decisões enviesadas.</a:t>
            </a:r>
          </a:p>
          <a:p>
            <a:pPr>
              <a:buFont typeface="+mj-lt"/>
              <a:buAutoNum type="arabicPeriod"/>
            </a:pPr>
            <a:r>
              <a:rPr lang="pt-BR" sz="3600" b="1" dirty="0"/>
              <a:t>Desemprego</a:t>
            </a:r>
            <a:r>
              <a:rPr lang="pt-BR" sz="3600" dirty="0"/>
              <a:t>: Automação pode resultar na perda de empregos.</a:t>
            </a:r>
          </a:p>
          <a:p>
            <a:pPr>
              <a:buFont typeface="+mj-lt"/>
              <a:buAutoNum type="arabicPeriod"/>
            </a:pPr>
            <a:r>
              <a:rPr lang="pt-BR" sz="3600" b="1" dirty="0"/>
              <a:t>Viés Algorítmico</a:t>
            </a:r>
            <a:r>
              <a:rPr lang="pt-BR" sz="3600" dirty="0"/>
              <a:t>: Algoritmos podem refletir preconceitos dos dados.</a:t>
            </a:r>
          </a:p>
          <a:p>
            <a:pPr>
              <a:buFont typeface="+mj-lt"/>
              <a:buAutoNum type="arabicPeriod"/>
            </a:pPr>
            <a:endParaRPr lang="pt-BR" sz="3600" dirty="0"/>
          </a:p>
          <a:p>
            <a:r>
              <a:rPr lang="pt-BR" sz="4800" b="1" dirty="0"/>
              <a:t>Regulatórios</a:t>
            </a:r>
          </a:p>
          <a:p>
            <a:pPr>
              <a:buFont typeface="+mj-lt"/>
              <a:buAutoNum type="arabicPeriod"/>
            </a:pPr>
            <a:r>
              <a:rPr lang="pt-BR" sz="3600" b="1" dirty="0"/>
              <a:t>Conformidade Legal</a:t>
            </a:r>
            <a:r>
              <a:rPr lang="pt-BR" sz="3600" dirty="0"/>
              <a:t>: Dificuldade em garantir que soluções de IA sigam diversas leis internacionais.</a:t>
            </a:r>
          </a:p>
          <a:p>
            <a:pPr>
              <a:buFont typeface="+mj-lt"/>
              <a:buAutoNum type="arabicPeriod"/>
            </a:pPr>
            <a:r>
              <a:rPr lang="pt-BR" sz="3600" b="1" dirty="0"/>
              <a:t>Responsabilidade Legal</a:t>
            </a:r>
            <a:r>
              <a:rPr lang="pt-BR" sz="3600" dirty="0"/>
              <a:t>: Dificuldade em determinar a responsabilidade por falhas de IA.</a:t>
            </a:r>
          </a:p>
          <a:p>
            <a:pPr>
              <a:buFont typeface="+mj-lt"/>
              <a:buAutoNum type="arabicPeriod"/>
            </a:pPr>
            <a:r>
              <a:rPr lang="pt-BR" sz="3600" b="1" dirty="0"/>
              <a:t>Regulação de Tecnologia</a:t>
            </a:r>
            <a:r>
              <a:rPr lang="pt-BR" sz="3600" dirty="0"/>
              <a:t>: A evolução rápida da IA dificulta a criação de regulamentos eficazes.</a:t>
            </a:r>
          </a:p>
          <a:p>
            <a:pPr>
              <a:buFont typeface="+mj-lt"/>
              <a:buAutoNum type="arabicPeriod"/>
            </a:pPr>
            <a:r>
              <a:rPr lang="pt-BR" sz="3600" b="1" dirty="0"/>
              <a:t>Transparência</a:t>
            </a:r>
            <a:r>
              <a:rPr lang="pt-BR" sz="3600" dirty="0"/>
              <a:t>: Necessidade de que sistemas de IA sejam explicáveis.</a:t>
            </a:r>
          </a:p>
        </p:txBody>
      </p:sp>
    </p:spTree>
    <p:extLst>
      <p:ext uri="{BB962C8B-B14F-4D97-AF65-F5344CB8AC3E}">
        <p14:creationId xmlns:p14="http://schemas.microsoft.com/office/powerpoint/2010/main" val="394710801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4648201"/>
          </a:xfrm>
          <a:prstGeom prst="rect">
            <a:avLst/>
          </a:prstGeom>
        </p:spPr>
        <p:txBody>
          <a:bodyPr anchor="t"/>
          <a:lstStyle>
            <a:lvl1pPr>
              <a:defRPr sz="8400" b="0" spc="-168">
                <a:solidFill>
                  <a:srgbClr val="FFFFFF"/>
                </a:solidFill>
                <a:latin typeface="Fira Sans Bold"/>
                <a:ea typeface="Fira Sans Bold"/>
                <a:cs typeface="Fira Sans Bold"/>
                <a:sym typeface="Fira Sans Bold"/>
              </a:defRPr>
            </a:lvl1pPr>
          </a:lstStyle>
          <a:p>
            <a:r>
              <a:rPr lang="pt-BR" dirty="0"/>
              <a:t>Futuro da IA no Comércio Exterior</a:t>
            </a:r>
            <a:endParaRPr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
        <p:nvSpPr>
          <p:cNvPr id="165"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0643616" y="4163715"/>
            <a:ext cx="13406121" cy="52116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3600">
                <a:solidFill>
                  <a:srgbClr val="FFFEFF"/>
                </a:solidFill>
                <a:latin typeface="Fira Sans Regular"/>
                <a:ea typeface="Fira Sans Regular"/>
                <a:cs typeface="Fira Sans Regular"/>
                <a:sym typeface="Fira Sans Regular"/>
              </a:defRPr>
            </a:lvl1pPr>
          </a:lstStyle>
          <a:p>
            <a:r>
              <a:rPr lang="pt-BR" sz="4400" b="1" dirty="0">
                <a:solidFill>
                  <a:schemeClr val="bg1"/>
                </a:solidFill>
                <a:latin typeface="Fira Sans Regular" panose="020B0503050000020004" pitchFamily="34" charset="0"/>
              </a:rPr>
              <a:t>Blockchain </a:t>
            </a:r>
          </a:p>
          <a:p>
            <a:pPr lvl="1"/>
            <a:r>
              <a:rPr lang="pt-BR" sz="4400" dirty="0">
                <a:solidFill>
                  <a:schemeClr val="bg1"/>
                </a:solidFill>
                <a:latin typeface="Fira Sans Regular" panose="020B0503050000020004" pitchFamily="34" charset="0"/>
              </a:rPr>
              <a:t>	</a:t>
            </a:r>
            <a:r>
              <a:rPr lang="pt-BR" sz="3600" dirty="0">
                <a:solidFill>
                  <a:schemeClr val="bg1"/>
                </a:solidFill>
                <a:latin typeface="Fira Sans Regular" panose="020B0503050000020004" pitchFamily="34" charset="0"/>
              </a:rPr>
              <a:t>Segurança de dados e automação de processos, contratos inteligentes...</a:t>
            </a:r>
          </a:p>
          <a:p>
            <a:pPr marL="1028700" lvl="1" indent="-571500">
              <a:buFont typeface="Arial" panose="020B0604020202020204" pitchFamily="34" charset="0"/>
              <a:buChar char="•"/>
            </a:pPr>
            <a:endParaRPr lang="pt-BR" sz="4400" dirty="0">
              <a:solidFill>
                <a:schemeClr val="bg1"/>
              </a:solidFill>
              <a:latin typeface="Fira Sans Regular" panose="020B0503050000020004" pitchFamily="34" charset="0"/>
            </a:endParaRPr>
          </a:p>
          <a:p>
            <a:r>
              <a:rPr lang="pt-BR" sz="4400" b="1" dirty="0">
                <a:solidFill>
                  <a:schemeClr val="bg1"/>
                </a:solidFill>
                <a:latin typeface="Fira Sans Regular" panose="020B0503050000020004" pitchFamily="34" charset="0"/>
              </a:rPr>
              <a:t>Sustentabilidade</a:t>
            </a:r>
          </a:p>
          <a:p>
            <a:pPr lvl="1"/>
            <a:r>
              <a:rPr lang="pt-BR" sz="4000" dirty="0">
                <a:solidFill>
                  <a:schemeClr val="bg1"/>
                </a:solidFill>
                <a:latin typeface="Fira Sans Regular" panose="020B0503050000020004" pitchFamily="34" charset="0"/>
              </a:rPr>
              <a:t>A IA pode ajudar empresas a monitorar e reduzir sua pegada de carbono, melhorar a eficiência no uso de recursos e promover práticas mais sustentáveis.</a:t>
            </a:r>
          </a:p>
        </p:txBody>
      </p:sp>
      <p:pic>
        <p:nvPicPr>
          <p:cNvPr id="3" name="Imagem 2" descr="Corpo de água&#10;&#10;Descrição gerada automaticamente com confiança média">
            <a:extLst>
              <a:ext uri="{FF2B5EF4-FFF2-40B4-BE49-F238E27FC236}">
                <a16:creationId xmlns:a16="http://schemas.microsoft.com/office/drawing/2014/main" id="{415EFF96-8BA0-F859-C228-C618623DC86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14231"/>
          <a:stretch/>
        </p:blipFill>
        <p:spPr>
          <a:xfrm>
            <a:off x="917448" y="4410128"/>
            <a:ext cx="7824216" cy="5149744"/>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4648201"/>
          </a:xfrm>
          <a:prstGeom prst="rect">
            <a:avLst/>
          </a:prstGeom>
        </p:spPr>
        <p:txBody>
          <a:bodyPr anchor="t">
            <a:normAutofit/>
          </a:bodyPr>
          <a:lstStyle>
            <a:lvl1pPr>
              <a:defRPr sz="8400" b="0" spc="-168">
                <a:solidFill>
                  <a:srgbClr val="FFFFFF"/>
                </a:solidFill>
                <a:latin typeface="Fira Sans Bold"/>
                <a:ea typeface="Fira Sans Bold"/>
                <a:cs typeface="Fira Sans Bold"/>
                <a:sym typeface="Fira Sans Bold"/>
              </a:defRPr>
            </a:lvl1pPr>
          </a:lstStyle>
          <a:p>
            <a:r>
              <a:rPr lang="pt-BR" sz="10000" dirty="0"/>
              <a:t>Dúvidas?</a:t>
            </a:r>
            <a:endParaRPr sz="10000"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t>
            </a:r>
          </a:p>
        </p:txBody>
      </p:sp>
    </p:spTree>
    <p:extLst>
      <p:ext uri="{BB962C8B-B14F-4D97-AF65-F5344CB8AC3E}">
        <p14:creationId xmlns:p14="http://schemas.microsoft.com/office/powerpoint/2010/main" val="236479341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fundoverdeslide.jpg" descr="fundoverdeslide.jp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162" name="Título da apresentação"/>
          <p:cNvSpPr txBox="1">
            <a:spLocks noGrp="1"/>
          </p:cNvSpPr>
          <p:nvPr>
            <p:ph type="title"/>
          </p:nvPr>
        </p:nvSpPr>
        <p:spPr>
          <a:xfrm>
            <a:off x="1333500" y="1736733"/>
            <a:ext cx="21971001" cy="9290931"/>
          </a:xfrm>
          <a:prstGeom prst="rect">
            <a:avLst/>
          </a:prstGeom>
        </p:spPr>
        <p:txBody>
          <a:bodyPr anchor="t">
            <a:normAutofit fontScale="90000"/>
          </a:bodyPr>
          <a:lstStyle>
            <a:lvl1pPr>
              <a:defRPr sz="8400" b="0" spc="-168">
                <a:solidFill>
                  <a:srgbClr val="FFFFFF"/>
                </a:solidFill>
                <a:latin typeface="Fira Sans Bold"/>
                <a:ea typeface="Fira Sans Bold"/>
                <a:cs typeface="Fira Sans Bold"/>
                <a:sym typeface="Fira Sans Bold"/>
              </a:defRPr>
            </a:lvl1pPr>
          </a:lstStyle>
          <a:p>
            <a:r>
              <a:rPr lang="pt-BR" sz="10000" dirty="0"/>
              <a:t>Obrigado</a:t>
            </a:r>
            <a:br>
              <a:rPr lang="pt-BR" sz="10000" dirty="0"/>
            </a:br>
            <a:br>
              <a:rPr lang="pt-BR" sz="10000" dirty="0"/>
            </a:br>
            <a:br>
              <a:rPr lang="pt-BR" sz="10000" dirty="0"/>
            </a:br>
            <a:br>
              <a:rPr lang="pt-BR" sz="10000" dirty="0"/>
            </a:br>
            <a:br>
              <a:rPr lang="pt-BR" sz="10000" dirty="0"/>
            </a:br>
            <a:r>
              <a:rPr lang="pt-BR" sz="10000" dirty="0"/>
              <a:t>Fábio Pizzamiglio</a:t>
            </a:r>
            <a:br>
              <a:rPr lang="pt-BR" sz="10000" dirty="0"/>
            </a:br>
            <a:r>
              <a:rPr lang="pt-BR" sz="10000" dirty="0"/>
              <a:t>fabio@efficienza.com.br</a:t>
            </a:r>
            <a:endParaRPr sz="10000" dirty="0"/>
          </a:p>
        </p:txBody>
      </p:sp>
      <p:sp>
        <p:nvSpPr>
          <p:cNvPr id="164" name="\"/>
          <p:cNvSpPr txBox="1"/>
          <p:nvPr/>
        </p:nvSpPr>
        <p:spPr>
          <a:xfrm>
            <a:off x="12211100" y="6754317"/>
            <a:ext cx="215800"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a:t>
            </a:r>
          </a:p>
        </p:txBody>
      </p:sp>
    </p:spTree>
    <p:extLst>
      <p:ext uri="{BB962C8B-B14F-4D97-AF65-F5344CB8AC3E}">
        <p14:creationId xmlns:p14="http://schemas.microsoft.com/office/powerpoint/2010/main" val="1544786849"/>
      </p:ext>
    </p:extLst>
  </p:cSld>
  <p:clrMapOvr>
    <a:masterClrMapping/>
  </p:clrMapOvr>
  <p:transition spd="med"/>
</p:sld>
</file>

<file path=ppt/theme/theme1.xml><?xml version="1.0" encoding="utf-8"?>
<a:theme xmlns:a="http://schemas.openxmlformats.org/drawingml/2006/main" name="Tema do Office 2013 - 2022">
  <a:themeElements>
    <a:clrScheme name="Tema do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B87E417B0A3A44DAC4F1A58C5F265CE" ma:contentTypeVersion="16" ma:contentTypeDescription="Crie um novo documento." ma:contentTypeScope="" ma:versionID="2e0db8c3f16865057218b820c210f8be">
  <xsd:schema xmlns:xsd="http://www.w3.org/2001/XMLSchema" xmlns:xs="http://www.w3.org/2001/XMLSchema" xmlns:p="http://schemas.microsoft.com/office/2006/metadata/properties" xmlns:ns2="88976e50-c05c-47e7-9f3c-24200e20e854" xmlns:ns3="926235be-de49-4753-bfd9-e377cfd72736" targetNamespace="http://schemas.microsoft.com/office/2006/metadata/properties" ma:root="true" ma:fieldsID="03741632bc6ac2f2cd9b38617f7fc9ff" ns2:_="" ns3:_="">
    <xsd:import namespace="88976e50-c05c-47e7-9f3c-24200e20e854"/>
    <xsd:import namespace="926235be-de49-4753-bfd9-e377cfd7273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976e50-c05c-47e7-9f3c-24200e20e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Marcações de imagem" ma:readOnly="false" ma:fieldId="{5cf76f15-5ced-4ddc-b409-7134ff3c332f}" ma:taxonomyMulti="true" ma:sspId="a900c9ee-7f5e-4d6f-b678-140d3dc0af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6235be-de49-4753-bfd9-e377cfd72736" elementFormDefault="qualified">
    <xsd:import namespace="http://schemas.microsoft.com/office/2006/documentManagement/types"/>
    <xsd:import namespace="http://schemas.microsoft.com/office/infopath/2007/PartnerControls"/>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1" nillable="true" ma:displayName="Taxonomy Catch All Column" ma:hidden="true" ma:list="{31d327a6-5b35-4d97-9a15-0b41b1f718fc}" ma:internalName="TaxCatchAll" ma:showField="CatchAllData" ma:web="926235be-de49-4753-bfd9-e377cfd727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6235be-de49-4753-bfd9-e377cfd72736" xsi:nil="true"/>
    <lcf76f155ced4ddcb4097134ff3c332f xmlns="88976e50-c05c-47e7-9f3c-24200e20e8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9BE5FA1-36E7-4CDA-89D8-CD896A5C91F0}"/>
</file>

<file path=customXml/itemProps2.xml><?xml version="1.0" encoding="utf-8"?>
<ds:datastoreItem xmlns:ds="http://schemas.openxmlformats.org/officeDocument/2006/customXml" ds:itemID="{9E532CCF-C4FE-4B69-A736-089CA32C9CF5}"/>
</file>

<file path=customXml/itemProps3.xml><?xml version="1.0" encoding="utf-8"?>
<ds:datastoreItem xmlns:ds="http://schemas.openxmlformats.org/officeDocument/2006/customXml" ds:itemID="{8F4A9C44-D99A-468C-96CA-934CF346A413}"/>
</file>

<file path=docProps/app.xml><?xml version="1.0" encoding="utf-8"?>
<Properties xmlns="http://schemas.openxmlformats.org/officeDocument/2006/extended-properties" xmlns:vt="http://schemas.openxmlformats.org/officeDocument/2006/docPropsVTypes">
  <Template>Office 2013 - 2022 Theme</Template>
  <TotalTime>154</TotalTime>
  <Words>1742</Words>
  <Application>Microsoft Office PowerPoint</Application>
  <PresentationFormat>Personalizar</PresentationFormat>
  <Paragraphs>128</Paragraphs>
  <Slides>14</Slides>
  <Notes>7</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14</vt:i4>
      </vt:variant>
    </vt:vector>
  </HeadingPairs>
  <TitlesOfParts>
    <vt:vector size="21" baseType="lpstr">
      <vt:lpstr>Aptos</vt:lpstr>
      <vt:lpstr>Arial</vt:lpstr>
      <vt:lpstr>Calibri</vt:lpstr>
      <vt:lpstr>Calibri Light</vt:lpstr>
      <vt:lpstr>Fira Sans Regular</vt:lpstr>
      <vt:lpstr>Helvetica Neue</vt:lpstr>
      <vt:lpstr>Tema do Office 2013 - 2022</vt:lpstr>
      <vt:lpstr>Inteligência Artificial</vt:lpstr>
      <vt:lpstr>Inteligência Artificial  Revolucionando as operações de Comex</vt:lpstr>
      <vt:lpstr>Afinal, o que é Inteligência Artificial?</vt:lpstr>
      <vt:lpstr>Quais são as “dores” do Comex?</vt:lpstr>
      <vt:lpstr>Aplicações de IA no Comércio Exterior</vt:lpstr>
      <vt:lpstr>Aplicações de IA no Comércio Exterior</vt:lpstr>
      <vt:lpstr>Aplicações de IA no Comércio Exterior</vt:lpstr>
      <vt:lpstr>Exemplos de IA no Comex</vt:lpstr>
      <vt:lpstr>Exemplos de IA no Comex</vt:lpstr>
      <vt:lpstr>Exemplos de IA no Comex</vt:lpstr>
      <vt:lpstr>Desafios</vt:lpstr>
      <vt:lpstr>Futuro da IA no Comércio Exterior</vt:lpstr>
      <vt:lpstr>Dúvidas?</vt:lpstr>
      <vt:lpstr>Obrigado     Fábio Pizzamiglio fabio@efficienza.com.br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Fabio Pizzamiglio</cp:lastModifiedBy>
  <cp:revision>2</cp:revision>
  <dcterms:modified xsi:type="dcterms:W3CDTF">2024-10-24T00:42:11Z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0x010100DB87E417B0A3A44DAC4F1A58C5F265CE</vt:lpwstr>
  </property>
</Properties>
</file>