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75" r:id="rId5"/>
    <p:sldId id="297" r:id="rId6"/>
    <p:sldId id="289" r:id="rId7"/>
    <p:sldId id="287" r:id="rId8"/>
    <p:sldId id="288" r:id="rId9"/>
    <p:sldId id="290" r:id="rId10"/>
    <p:sldId id="291" r:id="rId11"/>
    <p:sldId id="294" r:id="rId12"/>
    <p:sldId id="295" r:id="rId13"/>
    <p:sldId id="296" r:id="rId14"/>
    <p:sldId id="299" r:id="rId15"/>
    <p:sldId id="300" r:id="rId16"/>
    <p:sldId id="306" r:id="rId17"/>
    <p:sldId id="301" r:id="rId18"/>
    <p:sldId id="302" r:id="rId19"/>
    <p:sldId id="303" r:id="rId20"/>
    <p:sldId id="293" r:id="rId21"/>
    <p:sldId id="292" r:id="rId22"/>
    <p:sldId id="305" r:id="rId23"/>
    <p:sldId id="304" r:id="rId24"/>
    <p:sldId id="277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4B9F"/>
    <a:srgbClr val="009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0124F-A870-46F3-91E9-7F0134B5BD0E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9420E-3BC3-4ECB-B63E-CE543E366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12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9420E-3BC3-4ECB-B63E-CE543E3664BF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75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FA6AD728-F2D2-4F35-A7FB-735FCDE5D6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01875" y="2940553"/>
            <a:ext cx="5691188" cy="12624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/>
              <a:t>Título da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303587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aro - F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EA353B62-7E42-4A99-8038-4A52909E9B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38147" y="1355725"/>
            <a:ext cx="5256213" cy="4611688"/>
          </a:xfrm>
          <a:prstGeom prst="roundRect">
            <a:avLst>
              <a:gd name="adj" fmla="val 4827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1A4B9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Insira imagem</a:t>
            </a:r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FA592D6-04D5-4455-82AD-4101776B3D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57850" y="1479550"/>
            <a:ext cx="4756150" cy="57949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92E56821-DAB4-4240-BD01-17BBCF3FF8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57850" y="2170821"/>
            <a:ext cx="4756150" cy="36116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</p:spTree>
    <p:extLst>
      <p:ext uri="{BB962C8B-B14F-4D97-AF65-F5344CB8AC3E}">
        <p14:creationId xmlns:p14="http://schemas.microsoft.com/office/powerpoint/2010/main" val="282403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azul - F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EA353B62-7E42-4A99-8038-4A52909E9B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38147" y="1355725"/>
            <a:ext cx="5256213" cy="4611688"/>
          </a:xfrm>
          <a:prstGeom prst="roundRect">
            <a:avLst>
              <a:gd name="adj" fmla="val 4827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1A4B9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Insira imagem</a:t>
            </a:r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FA592D6-04D5-4455-82AD-4101776B3D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57850" y="1479550"/>
            <a:ext cx="4756150" cy="57949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92E56821-DAB4-4240-BD01-17BBCF3FF8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57850" y="2170821"/>
            <a:ext cx="4756150" cy="36116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</p:spTree>
    <p:extLst>
      <p:ext uri="{BB962C8B-B14F-4D97-AF65-F5344CB8AC3E}">
        <p14:creationId xmlns:p14="http://schemas.microsoft.com/office/powerpoint/2010/main" val="38767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aro -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FA592D6-04D5-4455-82AD-4101776B3D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9701" y="1479550"/>
            <a:ext cx="7564768" cy="57949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92E56821-DAB4-4240-BD01-17BBCF3FF8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9701" y="2170821"/>
            <a:ext cx="7564768" cy="36116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</p:spTree>
    <p:extLst>
      <p:ext uri="{BB962C8B-B14F-4D97-AF65-F5344CB8AC3E}">
        <p14:creationId xmlns:p14="http://schemas.microsoft.com/office/powerpoint/2010/main" val="3565685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azul -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FA592D6-04D5-4455-82AD-4101776B3D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9701" y="1479550"/>
            <a:ext cx="7564768" cy="57949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92E56821-DAB4-4240-BD01-17BBCF3FF8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9701" y="2170821"/>
            <a:ext cx="7564768" cy="36116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</p:spTree>
    <p:extLst>
      <p:ext uri="{BB962C8B-B14F-4D97-AF65-F5344CB8AC3E}">
        <p14:creationId xmlns:p14="http://schemas.microsoft.com/office/powerpoint/2010/main" val="404483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aro - 2 tex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FA592D6-04D5-4455-82AD-4101776B3D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13448" y="1479550"/>
            <a:ext cx="4380814" cy="57949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92E56821-DAB4-4240-BD01-17BBCF3FF8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3448" y="2170821"/>
            <a:ext cx="4380814" cy="36116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  <p:sp>
        <p:nvSpPr>
          <p:cNvPr id="4" name="Espaço Reservado para Texto 12">
            <a:extLst>
              <a:ext uri="{FF2B5EF4-FFF2-40B4-BE49-F238E27FC236}">
                <a16:creationId xmlns:a16="http://schemas.microsoft.com/office/drawing/2014/main" id="{90904193-4578-46B1-8291-6575C4D858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1270" y="1479550"/>
            <a:ext cx="4380814" cy="57949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5" name="Espaço Reservado para Texto 14">
            <a:extLst>
              <a:ext uri="{FF2B5EF4-FFF2-40B4-BE49-F238E27FC236}">
                <a16:creationId xmlns:a16="http://schemas.microsoft.com/office/drawing/2014/main" id="{A627A786-3902-48A6-BFE0-6A02CC0BC8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1270" y="2170821"/>
            <a:ext cx="4380814" cy="36116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</p:spTree>
    <p:extLst>
      <p:ext uri="{BB962C8B-B14F-4D97-AF65-F5344CB8AC3E}">
        <p14:creationId xmlns:p14="http://schemas.microsoft.com/office/powerpoint/2010/main" val="358705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azul  - 2 tex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FA592D6-04D5-4455-82AD-4101776B3D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13448" y="1479550"/>
            <a:ext cx="4380814" cy="57949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92E56821-DAB4-4240-BD01-17BBCF3FF8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3448" y="2170821"/>
            <a:ext cx="4380814" cy="36116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  <p:sp>
        <p:nvSpPr>
          <p:cNvPr id="4" name="Espaço Reservado para Texto 12">
            <a:extLst>
              <a:ext uri="{FF2B5EF4-FFF2-40B4-BE49-F238E27FC236}">
                <a16:creationId xmlns:a16="http://schemas.microsoft.com/office/drawing/2014/main" id="{90904193-4578-46B1-8291-6575C4D858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1270" y="1479550"/>
            <a:ext cx="4380814" cy="57949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5" name="Espaço Reservado para Texto 14">
            <a:extLst>
              <a:ext uri="{FF2B5EF4-FFF2-40B4-BE49-F238E27FC236}">
                <a16:creationId xmlns:a16="http://schemas.microsoft.com/office/drawing/2014/main" id="{A627A786-3902-48A6-BFE0-6A02CC0BC8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1270" y="2170821"/>
            <a:ext cx="4380814" cy="361160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</p:spTree>
    <p:extLst>
      <p:ext uri="{BB962C8B-B14F-4D97-AF65-F5344CB8AC3E}">
        <p14:creationId xmlns:p14="http://schemas.microsoft.com/office/powerpoint/2010/main" val="104681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az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217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az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59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azul - ite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BE37765-E8AA-437A-AB91-BA359DE9ECD8}"/>
              </a:ext>
            </a:extLst>
          </p:cNvPr>
          <p:cNvSpPr>
            <a:spLocks noChangeAspect="1"/>
          </p:cNvSpPr>
          <p:nvPr userDrawn="1"/>
        </p:nvSpPr>
        <p:spPr>
          <a:xfrm>
            <a:off x="6120665" y="1821180"/>
            <a:ext cx="2576013" cy="3517574"/>
          </a:xfrm>
          <a:prstGeom prst="roundRect">
            <a:avLst>
              <a:gd name="adj" fmla="val 6898"/>
            </a:avLst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schemeClr val="bg2">
                <a:lumMod val="1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375CA9F-113D-410C-9E46-40388EDBBC19}"/>
              </a:ext>
            </a:extLst>
          </p:cNvPr>
          <p:cNvSpPr>
            <a:spLocks noChangeAspect="1"/>
          </p:cNvSpPr>
          <p:nvPr userDrawn="1"/>
        </p:nvSpPr>
        <p:spPr>
          <a:xfrm>
            <a:off x="570654" y="1821180"/>
            <a:ext cx="2576013" cy="3517574"/>
          </a:xfrm>
          <a:prstGeom prst="roundRect">
            <a:avLst>
              <a:gd name="adj" fmla="val 6898"/>
            </a:avLst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schemeClr val="bg2">
                <a:lumMod val="1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DFD0370-7C65-4259-A272-E1741E5437D6}"/>
              </a:ext>
            </a:extLst>
          </p:cNvPr>
          <p:cNvSpPr>
            <a:spLocks noChangeAspect="1"/>
          </p:cNvSpPr>
          <p:nvPr userDrawn="1"/>
        </p:nvSpPr>
        <p:spPr>
          <a:xfrm>
            <a:off x="3321348" y="1821180"/>
            <a:ext cx="2576013" cy="3517574"/>
          </a:xfrm>
          <a:prstGeom prst="roundRect">
            <a:avLst>
              <a:gd name="adj" fmla="val 6898"/>
            </a:avLst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schemeClr val="bg2">
                <a:lumMod val="1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/>
              <a:t> 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BDFDBF0F-7657-499F-9612-72FED47B8A37}"/>
              </a:ext>
            </a:extLst>
          </p:cNvPr>
          <p:cNvSpPr>
            <a:spLocks noChangeAspect="1"/>
          </p:cNvSpPr>
          <p:nvPr userDrawn="1"/>
        </p:nvSpPr>
        <p:spPr>
          <a:xfrm>
            <a:off x="8917658" y="1821180"/>
            <a:ext cx="2576013" cy="3517574"/>
          </a:xfrm>
          <a:prstGeom prst="roundRect">
            <a:avLst>
              <a:gd name="adj" fmla="val 6898"/>
            </a:avLst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schemeClr val="bg2">
                <a:lumMod val="1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Texto 12">
            <a:extLst>
              <a:ext uri="{FF2B5EF4-FFF2-40B4-BE49-F238E27FC236}">
                <a16:creationId xmlns:a16="http://schemas.microsoft.com/office/drawing/2014/main" id="{A1702B52-F5F6-499D-B5FF-443DB03445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8329" y="2078187"/>
            <a:ext cx="1788313" cy="2439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3" name="Espaço Reservado para Texto 14">
            <a:extLst>
              <a:ext uri="{FF2B5EF4-FFF2-40B4-BE49-F238E27FC236}">
                <a16:creationId xmlns:a16="http://schemas.microsoft.com/office/drawing/2014/main" id="{48951E8D-3538-4FF5-A8FB-A8F211927C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8329" y="2473935"/>
            <a:ext cx="2281694" cy="253881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91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  <p:sp>
        <p:nvSpPr>
          <p:cNvPr id="14" name="Espaço Reservado para Texto 12">
            <a:extLst>
              <a:ext uri="{FF2B5EF4-FFF2-40B4-BE49-F238E27FC236}">
                <a16:creationId xmlns:a16="http://schemas.microsoft.com/office/drawing/2014/main" id="{ED10EFA1-3EE1-44AD-8664-2BBC3FE2CA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42626" y="2078187"/>
            <a:ext cx="1788313" cy="2439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597923C7-9903-4BE6-93FE-D1CAFC9842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42626" y="2473935"/>
            <a:ext cx="2281694" cy="253881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91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  <p:sp>
        <p:nvSpPr>
          <p:cNvPr id="16" name="Espaço Reservado para Texto 12">
            <a:extLst>
              <a:ext uri="{FF2B5EF4-FFF2-40B4-BE49-F238E27FC236}">
                <a16:creationId xmlns:a16="http://schemas.microsoft.com/office/drawing/2014/main" id="{14B393A8-9307-41EB-BB27-A2132A9CA1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5863" y="2078187"/>
            <a:ext cx="1788313" cy="2439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7" name="Espaço Reservado para Texto 14">
            <a:extLst>
              <a:ext uri="{FF2B5EF4-FFF2-40B4-BE49-F238E27FC236}">
                <a16:creationId xmlns:a16="http://schemas.microsoft.com/office/drawing/2014/main" id="{40EE2A12-713B-4BE3-B172-768ACF4E8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5863" y="2473935"/>
            <a:ext cx="2281694" cy="253881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91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  <p:sp>
        <p:nvSpPr>
          <p:cNvPr id="18" name="Espaço Reservado para Texto 12">
            <a:extLst>
              <a:ext uri="{FF2B5EF4-FFF2-40B4-BE49-F238E27FC236}">
                <a16:creationId xmlns:a16="http://schemas.microsoft.com/office/drawing/2014/main" id="{5FFC8295-378E-44A4-A979-D8CAA64AB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82522" y="2078187"/>
            <a:ext cx="1788313" cy="2439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9" name="Espaço Reservado para Texto 14">
            <a:extLst>
              <a:ext uri="{FF2B5EF4-FFF2-40B4-BE49-F238E27FC236}">
                <a16:creationId xmlns:a16="http://schemas.microsoft.com/office/drawing/2014/main" id="{578EFBBA-301F-4872-A225-2E2A51C919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82522" y="2473935"/>
            <a:ext cx="2281694" cy="253881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91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</p:spTree>
    <p:extLst>
      <p:ext uri="{BB962C8B-B14F-4D97-AF65-F5344CB8AC3E}">
        <p14:creationId xmlns:p14="http://schemas.microsoft.com/office/powerpoint/2010/main" val="3798166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35EE251C-EA26-4805-B478-BD01C3FAD2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89181" y="2225150"/>
            <a:ext cx="1355702" cy="1203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1A4B9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Ícone</a:t>
            </a:r>
          </a:p>
        </p:txBody>
      </p:sp>
      <p:sp>
        <p:nvSpPr>
          <p:cNvPr id="12" name="Espaço Reservado para Conteúdo 10">
            <a:extLst>
              <a:ext uri="{FF2B5EF4-FFF2-40B4-BE49-F238E27FC236}">
                <a16:creationId xmlns:a16="http://schemas.microsoft.com/office/drawing/2014/main" id="{D1FBBF6B-7E36-4E39-9577-B65E4EF2E2E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418149" y="2225150"/>
            <a:ext cx="1355702" cy="1203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1A4B9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Ícone</a:t>
            </a:r>
          </a:p>
        </p:txBody>
      </p:sp>
      <p:sp>
        <p:nvSpPr>
          <p:cNvPr id="13" name="Espaço Reservado para Conteúdo 10">
            <a:extLst>
              <a:ext uri="{FF2B5EF4-FFF2-40B4-BE49-F238E27FC236}">
                <a16:creationId xmlns:a16="http://schemas.microsoft.com/office/drawing/2014/main" id="{83790910-ECD5-4E88-A773-A3C7F17994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047117" y="2225150"/>
            <a:ext cx="1355702" cy="1203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1A4B9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Ícone</a:t>
            </a:r>
          </a:p>
        </p:txBody>
      </p:sp>
      <p:sp>
        <p:nvSpPr>
          <p:cNvPr id="14" name="Espaço Reservado para Texto 12">
            <a:extLst>
              <a:ext uri="{FF2B5EF4-FFF2-40B4-BE49-F238E27FC236}">
                <a16:creationId xmlns:a16="http://schemas.microsoft.com/office/drawing/2014/main" id="{92787206-45FA-4414-93BB-39DEE3F9AF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63388" y="3479389"/>
            <a:ext cx="2407288" cy="441348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B6AFF79F-A55A-4724-8B09-BAE1988446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63388" y="4002373"/>
            <a:ext cx="2407288" cy="1359037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  <p:sp>
        <p:nvSpPr>
          <p:cNvPr id="16" name="Espaço Reservado para Texto 12">
            <a:extLst>
              <a:ext uri="{FF2B5EF4-FFF2-40B4-BE49-F238E27FC236}">
                <a16:creationId xmlns:a16="http://schemas.microsoft.com/office/drawing/2014/main" id="{74E1CDDE-2F53-47D7-92D8-C13247A919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92356" y="3479389"/>
            <a:ext cx="2407288" cy="441348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7" name="Espaço Reservado para Texto 14">
            <a:extLst>
              <a:ext uri="{FF2B5EF4-FFF2-40B4-BE49-F238E27FC236}">
                <a16:creationId xmlns:a16="http://schemas.microsoft.com/office/drawing/2014/main" id="{44BA4392-EB59-445D-B824-86679C2169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92356" y="4002373"/>
            <a:ext cx="2407288" cy="1359037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  <p:sp>
        <p:nvSpPr>
          <p:cNvPr id="18" name="Espaço Reservado para Texto 12">
            <a:extLst>
              <a:ext uri="{FF2B5EF4-FFF2-40B4-BE49-F238E27FC236}">
                <a16:creationId xmlns:a16="http://schemas.microsoft.com/office/drawing/2014/main" id="{0AC87F58-5E45-4D04-B1FE-F13C699F79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21324" y="3479389"/>
            <a:ext cx="2407288" cy="441348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1A4B9F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9" name="Espaço Reservado para Texto 14">
            <a:extLst>
              <a:ext uri="{FF2B5EF4-FFF2-40B4-BE49-F238E27FC236}">
                <a16:creationId xmlns:a16="http://schemas.microsoft.com/office/drawing/2014/main" id="{42D17CCC-465A-4F9A-B297-E5AEEF029A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21324" y="4002373"/>
            <a:ext cx="2407288" cy="1359037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</p:spTree>
    <p:extLst>
      <p:ext uri="{BB962C8B-B14F-4D97-AF65-F5344CB8AC3E}">
        <p14:creationId xmlns:p14="http://schemas.microsoft.com/office/powerpoint/2010/main" val="2674685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10">
            <a:extLst>
              <a:ext uri="{FF2B5EF4-FFF2-40B4-BE49-F238E27FC236}">
                <a16:creationId xmlns:a16="http://schemas.microsoft.com/office/drawing/2014/main" id="{91C9DFF5-3563-4FE9-BAFD-EC1FFE13847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89181" y="2225150"/>
            <a:ext cx="1355702" cy="1203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1A4B9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Ícone</a:t>
            </a:r>
          </a:p>
        </p:txBody>
      </p:sp>
      <p:sp>
        <p:nvSpPr>
          <p:cNvPr id="4" name="Espaço Reservado para Conteúdo 10">
            <a:extLst>
              <a:ext uri="{FF2B5EF4-FFF2-40B4-BE49-F238E27FC236}">
                <a16:creationId xmlns:a16="http://schemas.microsoft.com/office/drawing/2014/main" id="{33AEAA4D-427C-4E2D-9BB7-CEEB7DF6043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418149" y="2225150"/>
            <a:ext cx="1355702" cy="1203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1A4B9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Ícone</a:t>
            </a:r>
          </a:p>
        </p:txBody>
      </p:sp>
      <p:sp>
        <p:nvSpPr>
          <p:cNvPr id="5" name="Espaço Reservado para Conteúdo 10">
            <a:extLst>
              <a:ext uri="{FF2B5EF4-FFF2-40B4-BE49-F238E27FC236}">
                <a16:creationId xmlns:a16="http://schemas.microsoft.com/office/drawing/2014/main" id="{4B7CFF3C-35EA-4D0A-96CB-98277B5F574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047117" y="2225150"/>
            <a:ext cx="1355702" cy="1203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1A4B9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Ícone</a:t>
            </a:r>
          </a:p>
        </p:txBody>
      </p:sp>
      <p:sp>
        <p:nvSpPr>
          <p:cNvPr id="6" name="Espaço Reservado para Texto 12">
            <a:extLst>
              <a:ext uri="{FF2B5EF4-FFF2-40B4-BE49-F238E27FC236}">
                <a16:creationId xmlns:a16="http://schemas.microsoft.com/office/drawing/2014/main" id="{BE1F91B9-4659-477C-BEB5-2E2458AD28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63388" y="3479389"/>
            <a:ext cx="2407288" cy="441348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8" name="Espaço Reservado para Texto 14">
            <a:extLst>
              <a:ext uri="{FF2B5EF4-FFF2-40B4-BE49-F238E27FC236}">
                <a16:creationId xmlns:a16="http://schemas.microsoft.com/office/drawing/2014/main" id="{0D283AC4-3119-402E-8625-359BC6A149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63388" y="4002374"/>
            <a:ext cx="2407288" cy="1220890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  <p:sp>
        <p:nvSpPr>
          <p:cNvPr id="9" name="Espaço Reservado para Texto 12">
            <a:extLst>
              <a:ext uri="{FF2B5EF4-FFF2-40B4-BE49-F238E27FC236}">
                <a16:creationId xmlns:a16="http://schemas.microsoft.com/office/drawing/2014/main" id="{4AD940B3-046E-41B8-B1EB-91BF7623B5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92356" y="3479389"/>
            <a:ext cx="2407288" cy="441348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0" name="Espaço Reservado para Texto 14">
            <a:extLst>
              <a:ext uri="{FF2B5EF4-FFF2-40B4-BE49-F238E27FC236}">
                <a16:creationId xmlns:a16="http://schemas.microsoft.com/office/drawing/2014/main" id="{F171048E-F715-4ADE-BB5C-3F97A3715B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92356" y="4002374"/>
            <a:ext cx="2407288" cy="1220890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  <p:sp>
        <p:nvSpPr>
          <p:cNvPr id="11" name="Espaço Reservado para Texto 12">
            <a:extLst>
              <a:ext uri="{FF2B5EF4-FFF2-40B4-BE49-F238E27FC236}">
                <a16:creationId xmlns:a16="http://schemas.microsoft.com/office/drawing/2014/main" id="{C053B85C-AF6C-499B-9C0F-2974CD8B66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21324" y="3479389"/>
            <a:ext cx="2407288" cy="441348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 dirty="0"/>
              <a:t>Insira seu título</a:t>
            </a:r>
          </a:p>
        </p:txBody>
      </p:sp>
      <p:sp>
        <p:nvSpPr>
          <p:cNvPr id="12" name="Espaço Reservado para Texto 14">
            <a:extLst>
              <a:ext uri="{FF2B5EF4-FFF2-40B4-BE49-F238E27FC236}">
                <a16:creationId xmlns:a16="http://schemas.microsoft.com/office/drawing/2014/main" id="{D94D2D22-5115-45C5-8B3B-AA24C28D30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21324" y="4002374"/>
            <a:ext cx="2407288" cy="1220890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Insira seu parágrafo aqui.</a:t>
            </a:r>
          </a:p>
        </p:txBody>
      </p:sp>
    </p:spTree>
    <p:extLst>
      <p:ext uri="{BB962C8B-B14F-4D97-AF65-F5344CB8AC3E}">
        <p14:creationId xmlns:p14="http://schemas.microsoft.com/office/powerpoint/2010/main" val="3461463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EE623FE-D9A7-4EF4-B3AC-5F41E9CFE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017C4A8-4B31-4CF3-9D49-53393E3C5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51BEAC-0072-44B4-A482-55C67FC6D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907F-2D02-4CFE-9E27-66FAE7EEEF0D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D818FD-ECE6-4277-A5F4-D67A5A242C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56A2F7-9B2A-4E94-8F05-D1CE49AF3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911C3-8C66-47CF-BC59-D0DA891A4F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4298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2" r:id="rId3"/>
    <p:sldLayoutId id="2147483651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50" r:id="rId10"/>
    <p:sldLayoutId id="2147483656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0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9.xml"/><Relationship Id="rId2" Type="http://schemas.openxmlformats.org/officeDocument/2006/relationships/hyperlink" Target="Curso%20Acordos%20Internacionais%20de%20Com&#233;rcio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6.xml"/><Relationship Id="rId4" Type="http://schemas.openxmlformats.org/officeDocument/2006/relationships/slide" Target="slide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mailto:andre.nunes@fiergs.org.br" TargetMode="External"/><Relationship Id="rId13" Type="http://schemas.openxmlformats.org/officeDocument/2006/relationships/hyperlink" Target="mailto:Mainara.lamperti@fiergs.org.br" TargetMode="External"/><Relationship Id="rId3" Type="http://schemas.openxmlformats.org/officeDocument/2006/relationships/image" Target="../media/image26.svg"/><Relationship Id="rId7" Type="http://schemas.openxmlformats.org/officeDocument/2006/relationships/hyperlink" Target="mailto:Marcia.zonta@fiergs.org.br" TargetMode="External"/><Relationship Id="rId12" Type="http://schemas.openxmlformats.org/officeDocument/2006/relationships/hyperlink" Target="mailto:Erik.cavol@fiergs.org.br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Abarbosa@fiergs.org.br" TargetMode="External"/><Relationship Id="rId11" Type="http://schemas.openxmlformats.org/officeDocument/2006/relationships/hyperlink" Target="mailto:diego.bugs@fiergs.org.br" TargetMode="External"/><Relationship Id="rId5" Type="http://schemas.openxmlformats.org/officeDocument/2006/relationships/image" Target="../media/image28.svg"/><Relationship Id="rId10" Type="http://schemas.openxmlformats.org/officeDocument/2006/relationships/hyperlink" Target="mailto:Certificado.origem@fiergs.org.br" TargetMode="External"/><Relationship Id="rId4" Type="http://schemas.openxmlformats.org/officeDocument/2006/relationships/image" Target="../media/image27.png"/><Relationship Id="rId9" Type="http://schemas.openxmlformats.org/officeDocument/2006/relationships/hyperlink" Target="mailto:Igor.morais@fiergs.org.br" TargetMode="External"/><Relationship Id="rId14" Type="http://schemas.openxmlformats.org/officeDocument/2006/relationships/hyperlink" Target="mailto:rafael.rita@fiergs.org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F11F7D49-B3B7-4DD3-B38A-5855DC4139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8417" y="2166572"/>
            <a:ext cx="6620314" cy="1262428"/>
          </a:xfrm>
        </p:spPr>
        <p:txBody>
          <a:bodyPr>
            <a:normAutofit/>
          </a:bodyPr>
          <a:lstStyle/>
          <a:p>
            <a:r>
              <a:rPr lang="pt-BR" sz="3600" dirty="0"/>
              <a:t>Acordos Internacionais e Regras de Origem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3DA0253-B77C-4333-8061-3178E49CBF47}"/>
              </a:ext>
            </a:extLst>
          </p:cNvPr>
          <p:cNvSpPr txBox="1"/>
          <p:nvPr/>
        </p:nvSpPr>
        <p:spPr>
          <a:xfrm>
            <a:off x="2487228" y="3956539"/>
            <a:ext cx="68853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Como usufruir os benefícios dos Acordos de preferência tarifária nas negociações internacionais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5B8D069-0CD3-4803-8088-AB854EE30B00}"/>
              </a:ext>
            </a:extLst>
          </p:cNvPr>
          <p:cNvSpPr txBox="1"/>
          <p:nvPr/>
        </p:nvSpPr>
        <p:spPr>
          <a:xfrm>
            <a:off x="4668715" y="6330462"/>
            <a:ext cx="2268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24-10-2024</a:t>
            </a:r>
          </a:p>
        </p:txBody>
      </p:sp>
    </p:spTree>
    <p:extLst>
      <p:ext uri="{BB962C8B-B14F-4D97-AF65-F5344CB8AC3E}">
        <p14:creationId xmlns:p14="http://schemas.microsoft.com/office/powerpoint/2010/main" val="474578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096337-0D34-438A-9A3F-6C422DDD60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33628" y="90588"/>
            <a:ext cx="4250078" cy="57949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Acordos Internacionais e Regras de Origem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7230F3F-7CFB-4769-89F5-333DC6B6E4F7}"/>
              </a:ext>
            </a:extLst>
          </p:cNvPr>
          <p:cNvSpPr txBox="1"/>
          <p:nvPr/>
        </p:nvSpPr>
        <p:spPr>
          <a:xfrm>
            <a:off x="1730779" y="1320730"/>
            <a:ext cx="8730441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Entender como </a:t>
            </a:r>
            <a:r>
              <a:rPr lang="pt-B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garantir competitividade </a:t>
            </a: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aos produtos de origem brasileira sob amparo dos Acordos Comerciais os quais o Brasil é signatário.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Conhecer a </a:t>
            </a:r>
            <a:r>
              <a:rPr lang="pt-BR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estrutura</a:t>
            </a:r>
            <a:r>
              <a:rPr lang="pt-B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dos acordos vigentes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Explorar os </a:t>
            </a:r>
            <a:r>
              <a:rPr lang="pt-BR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critérios</a:t>
            </a:r>
            <a:r>
              <a:rPr lang="pt-B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 origem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Examinar as premissas que asseguram os </a:t>
            </a:r>
            <a:r>
              <a:rPr lang="pt-BR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benefícios tarifários</a:t>
            </a:r>
            <a:r>
              <a:rPr lang="pt-B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706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097137F4-B4CB-42CE-A0E5-580ECDF8D4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68574" y="237555"/>
            <a:ext cx="4223602" cy="57949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Acordos Internacionais, os quais o Brasil é signatário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6172985-78BD-4BCB-93CE-E007C9E45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408827"/>
              </p:ext>
            </p:extLst>
          </p:nvPr>
        </p:nvGraphicFramePr>
        <p:xfrm>
          <a:off x="131886" y="729762"/>
          <a:ext cx="10770576" cy="5081946"/>
        </p:xfrm>
        <a:graphic>
          <a:graphicData uri="http://schemas.openxmlformats.org/drawingml/2006/table">
            <a:tbl>
              <a:tblPr/>
              <a:tblGrid>
                <a:gridCol w="1080472">
                  <a:extLst>
                    <a:ext uri="{9D8B030D-6E8A-4147-A177-3AD203B41FA5}">
                      <a16:colId xmlns:a16="http://schemas.microsoft.com/office/drawing/2014/main" val="2729891197"/>
                    </a:ext>
                  </a:extLst>
                </a:gridCol>
                <a:gridCol w="2309976">
                  <a:extLst>
                    <a:ext uri="{9D8B030D-6E8A-4147-A177-3AD203B41FA5}">
                      <a16:colId xmlns:a16="http://schemas.microsoft.com/office/drawing/2014/main" val="2804799055"/>
                    </a:ext>
                  </a:extLst>
                </a:gridCol>
                <a:gridCol w="1788369">
                  <a:extLst>
                    <a:ext uri="{9D8B030D-6E8A-4147-A177-3AD203B41FA5}">
                      <a16:colId xmlns:a16="http://schemas.microsoft.com/office/drawing/2014/main" val="2189273321"/>
                    </a:ext>
                  </a:extLst>
                </a:gridCol>
                <a:gridCol w="919023">
                  <a:extLst>
                    <a:ext uri="{9D8B030D-6E8A-4147-A177-3AD203B41FA5}">
                      <a16:colId xmlns:a16="http://schemas.microsoft.com/office/drawing/2014/main" val="3914907302"/>
                    </a:ext>
                  </a:extLst>
                </a:gridCol>
                <a:gridCol w="919023">
                  <a:extLst>
                    <a:ext uri="{9D8B030D-6E8A-4147-A177-3AD203B41FA5}">
                      <a16:colId xmlns:a16="http://schemas.microsoft.com/office/drawing/2014/main" val="2897576919"/>
                    </a:ext>
                  </a:extLst>
                </a:gridCol>
                <a:gridCol w="1751490">
                  <a:extLst>
                    <a:ext uri="{9D8B030D-6E8A-4147-A177-3AD203B41FA5}">
                      <a16:colId xmlns:a16="http://schemas.microsoft.com/office/drawing/2014/main" val="3393463486"/>
                    </a:ext>
                  </a:extLst>
                </a:gridCol>
                <a:gridCol w="1306746">
                  <a:extLst>
                    <a:ext uri="{9D8B030D-6E8A-4147-A177-3AD203B41FA5}">
                      <a16:colId xmlns:a16="http://schemas.microsoft.com/office/drawing/2014/main" val="4105268966"/>
                    </a:ext>
                  </a:extLst>
                </a:gridCol>
                <a:gridCol w="695477">
                  <a:extLst>
                    <a:ext uri="{9D8B030D-6E8A-4147-A177-3AD203B41FA5}">
                      <a16:colId xmlns:a16="http://schemas.microsoft.com/office/drawing/2014/main" val="3353864721"/>
                    </a:ext>
                  </a:extLst>
                </a:gridCol>
              </a:tblGrid>
              <a:tr h="1988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Acordo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Paises signatários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Tipo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Marco Legal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Regras de Origem / Norma de Origem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Classificação Tarifária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Versão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644641"/>
                  </a:ext>
                </a:extLst>
              </a:tr>
              <a:tr h="2088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Decreto 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Publicação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83457"/>
                  </a:ext>
                </a:extLst>
              </a:tr>
              <a:tr h="37054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02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Brasil + Uruguai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Automotivo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88419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20/06/1983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76º PA ao ACE02 / 218º PA ao ACE18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NCM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195408"/>
                  </a:ext>
                </a:extLst>
              </a:tr>
              <a:tr h="37054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14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Brasil + Argentina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Automotivo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15/03/1991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44º PA ao ACE14 / 218º PA ao ACE18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NCM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0511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18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 + AR + PAR + UR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Regional 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550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27/05/1992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218º PA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NCM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2022/2017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20054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35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Chile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Amplo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2075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19/11/1996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63º PA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695732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36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Bolívia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Amplo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2240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28/05/1997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Anexo 9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1993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668454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AAP.A25TM Nº 38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Brasil + Guiana + São Cristovão e Névis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Multilateral Parcial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3989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29/10/2001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Anexo III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622797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AAP.A25TM Nº 41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Brasil + Suriname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Parcial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5565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24/10/2005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Capítulo V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NCM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334368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53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Brasil + México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Parcial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4383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23/09/2002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Artigo IV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881118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55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Mecosul + México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Automotivo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4458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05/11/2002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1º, 5º e 7º PA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2002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4514093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58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Peru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Amplo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5651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29/12/2005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Anexo V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038898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59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Equador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Amplo + automotivo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5361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31/01/2005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Anexo IV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785530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62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Cuba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Parcial + automotivo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6068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02/07/2007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Anexo IV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2002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618619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69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Brasil + Venezuela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Amplo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8324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06/10/2014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Artigo I3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083775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72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Colômbia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Amplo + automotivo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9230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06/12/2017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Anexo IV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562743"/>
                  </a:ext>
                </a:extLst>
              </a:tr>
              <a:tr h="37054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 74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Brasil + Paraguai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Automotivo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10448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07/08/2020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1º PA ao ACE74 / 218º PA ao ACE18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NCM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905076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PTA INDIA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India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Parcial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6864 e 6865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01/09/2009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Anexo III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2002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35572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FTA ISRAEL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Israel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Parcial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7159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27/04/2010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Capítulo IV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2002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163929"/>
                  </a:ext>
                </a:extLst>
              </a:tr>
              <a:tr h="37054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SACU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Botsuana + Lesoto + Namíbia + África do Sul + Suazilândia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Regional Parcial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8703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01/04/2016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Anexo III do Acordo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2007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417854"/>
                  </a:ext>
                </a:extLst>
              </a:tr>
              <a:tr h="19888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EGITO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Mercosul + Egíto 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Parcial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9229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06/12/2017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Artigo 14 do acordo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2002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4617298"/>
                  </a:ext>
                </a:extLst>
              </a:tr>
              <a:tr h="20882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PTR 4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países da ALADI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Multilateral Parcial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90782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28/12/1984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Resolução 282</a:t>
                      </a:r>
                    </a:p>
                  </a:txBody>
                  <a:tcPr marL="9246" marR="9246" marT="92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NALADI+NCCA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9246" marR="9246" marT="92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112657"/>
                  </a:ext>
                </a:extLst>
              </a:tr>
            </a:tbl>
          </a:graphicData>
        </a:graphic>
      </p:graphicFrame>
      <p:sp>
        <p:nvSpPr>
          <p:cNvPr id="7" name="Espaço Reservado para Texto 3">
            <a:extLst>
              <a:ext uri="{FF2B5EF4-FFF2-40B4-BE49-F238E27FC236}">
                <a16:creationId xmlns:a16="http://schemas.microsoft.com/office/drawing/2014/main" id="{FF60A21B-8B42-44C6-8A3C-79F4BD8F48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63523" y="6172199"/>
            <a:ext cx="7325600" cy="579495"/>
          </a:xfrm>
        </p:spPr>
        <p:txBody>
          <a:bodyPr>
            <a:normAutofit/>
          </a:bodyPr>
          <a:lstStyle/>
          <a:p>
            <a:r>
              <a:rPr lang="pt-BR" dirty="0"/>
              <a:t>Os Acordos garantem preferências tarifárias para produtos que cumpram com os critérios de agregação de valor local exigidos nos respectivos regimes de origem. </a:t>
            </a:r>
          </a:p>
        </p:txBody>
      </p:sp>
      <p:sp>
        <p:nvSpPr>
          <p:cNvPr id="5" name="Seta: para Baixo 4">
            <a:hlinkClick r:id="rId2" action="ppaction://hlinksldjump"/>
            <a:extLst>
              <a:ext uri="{FF2B5EF4-FFF2-40B4-BE49-F238E27FC236}">
                <a16:creationId xmlns:a16="http://schemas.microsoft.com/office/drawing/2014/main" id="{0A2DA8FB-9DBA-4781-91A9-C73D158C2346}"/>
              </a:ext>
            </a:extLst>
          </p:cNvPr>
          <p:cNvSpPr/>
          <p:nvPr/>
        </p:nvSpPr>
        <p:spPr>
          <a:xfrm>
            <a:off x="11333285" y="79130"/>
            <a:ext cx="439615" cy="5794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824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1DFCD4-DEA2-427E-8983-6705B48880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9991" y="163706"/>
            <a:ext cx="4173765" cy="579495"/>
          </a:xfrm>
        </p:spPr>
        <p:txBody>
          <a:bodyPr>
            <a:normAutofit lnSpcReduction="10000"/>
          </a:bodyPr>
          <a:lstStyle/>
          <a:p>
            <a:r>
              <a:rPr lang="pt-BR" sz="1800" dirty="0"/>
              <a:t>A estrutura dos Acordos Internacionais de Comércio</a:t>
            </a:r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5E01050-13C6-4312-B505-19BD78976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256" y="880781"/>
            <a:ext cx="4340728" cy="474919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AE7AEB3-7F64-45CB-8853-66D2C5329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266" y="880781"/>
            <a:ext cx="4340728" cy="4749196"/>
          </a:xfrm>
          <a:prstGeom prst="rect">
            <a:avLst/>
          </a:prstGeom>
        </p:spPr>
      </p:pic>
      <p:sp>
        <p:nvSpPr>
          <p:cNvPr id="15" name="Espaço Reservado para Texto 3">
            <a:extLst>
              <a:ext uri="{FF2B5EF4-FFF2-40B4-BE49-F238E27FC236}">
                <a16:creationId xmlns:a16="http://schemas.microsoft.com/office/drawing/2014/main" id="{62C43320-E7E7-4373-8001-83EC5B9538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46339" y="6044460"/>
            <a:ext cx="4523213" cy="579495"/>
          </a:xfrm>
        </p:spPr>
        <p:txBody>
          <a:bodyPr>
            <a:normAutofit/>
          </a:bodyPr>
          <a:lstStyle/>
          <a:p>
            <a:r>
              <a:rPr lang="pt-BR" dirty="0"/>
              <a:t>O Conteúdo e a estrutura de tópicos poderão sofrer  variações a depender do Acordo comercial. </a:t>
            </a:r>
          </a:p>
        </p:txBody>
      </p:sp>
    </p:spTree>
    <p:extLst>
      <p:ext uri="{BB962C8B-B14F-4D97-AF65-F5344CB8AC3E}">
        <p14:creationId xmlns:p14="http://schemas.microsoft.com/office/powerpoint/2010/main" val="3286141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C9E939-405F-4038-8769-86414097EC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47742" y="119101"/>
            <a:ext cx="4756150" cy="579495"/>
          </a:xfrm>
        </p:spPr>
        <p:txBody>
          <a:bodyPr/>
          <a:lstStyle/>
          <a:p>
            <a:r>
              <a:rPr lang="pt-BR" sz="1800" dirty="0"/>
              <a:t>O capítulo REGIME DE ORIGEM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F2CE504-BC05-4A94-BC30-B66EF0F33606}"/>
              </a:ext>
            </a:extLst>
          </p:cNvPr>
          <p:cNvSpPr txBox="1"/>
          <p:nvPr/>
        </p:nvSpPr>
        <p:spPr>
          <a:xfrm>
            <a:off x="1496256" y="920621"/>
            <a:ext cx="84249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Âmbito da aplicação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Qualificação de origem ou Regra de origem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Produtos totalmente elaborados ou obtidos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Processamento suficiente e insuficiente para conferir origem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Requisito Específico de origem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Acumulação de origem </a:t>
            </a:r>
            <a:r>
              <a:rPr lang="pt-BR" sz="2000" dirty="0" err="1"/>
              <a:t>intra</a:t>
            </a:r>
            <a:r>
              <a:rPr lang="pt-BR" sz="2000" dirty="0"/>
              <a:t> bloco e com terceiros países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Materiais intermediários, jogos ou sortidos, recipientes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Expedição direta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Terceiro operador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Tratamento produtos produzidos em Zonas Francas, </a:t>
            </a:r>
            <a:r>
              <a:rPr lang="pt-BR" sz="2000" dirty="0" err="1"/>
              <a:t>ZPEs</a:t>
            </a:r>
            <a:r>
              <a:rPr lang="pt-BR" sz="2000" dirty="0"/>
              <a:t> ou Áreas Aduaneiras Especiais.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Declaração, Certificação e Comprovação de Origem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 err="1"/>
              <a:t>Autocertificação</a:t>
            </a:r>
            <a:r>
              <a:rPr lang="pt-BR" sz="2000" dirty="0"/>
              <a:t> de origem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Instruções para as Entidades Autorizadas a Emitir Certificados de origem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Verificação de origem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000" dirty="0"/>
              <a:t>Sanções</a:t>
            </a:r>
          </a:p>
        </p:txBody>
      </p:sp>
      <p:sp>
        <p:nvSpPr>
          <p:cNvPr id="6" name="Espaço Reservado para Texto 3">
            <a:extLst>
              <a:ext uri="{FF2B5EF4-FFF2-40B4-BE49-F238E27FC236}">
                <a16:creationId xmlns:a16="http://schemas.microsoft.com/office/drawing/2014/main" id="{B8D8A43E-4202-4B74-AA8A-951421C8DD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44308" y="6159404"/>
            <a:ext cx="4523213" cy="579495"/>
          </a:xfrm>
        </p:spPr>
        <p:txBody>
          <a:bodyPr>
            <a:normAutofit/>
          </a:bodyPr>
          <a:lstStyle/>
          <a:p>
            <a:r>
              <a:rPr lang="pt-BR" dirty="0"/>
              <a:t>O conteúdo do capítulo Regime de origem poderão sofrer variações a depender do Acordo comercial. </a:t>
            </a:r>
          </a:p>
        </p:txBody>
      </p:sp>
    </p:spTree>
    <p:extLst>
      <p:ext uri="{BB962C8B-B14F-4D97-AF65-F5344CB8AC3E}">
        <p14:creationId xmlns:p14="http://schemas.microsoft.com/office/powerpoint/2010/main" val="2041001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401644-3C44-4A32-8227-989F3058FE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9991" y="152555"/>
            <a:ext cx="4756150" cy="579495"/>
          </a:xfrm>
        </p:spPr>
        <p:txBody>
          <a:bodyPr>
            <a:normAutofit lnSpcReduction="10000"/>
          </a:bodyPr>
          <a:lstStyle/>
          <a:p>
            <a:r>
              <a:rPr lang="pt-BR" altLang="pt-BR" dirty="0"/>
              <a:t>CÓDIGOS TARIFÁRIOS</a:t>
            </a:r>
            <a:r>
              <a:rPr lang="pt-BR" altLang="pt-BR" sz="1800" dirty="0"/>
              <a:t> – Nomenclatura dos acordos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769837C-1452-42AB-8E75-C7AF63D56C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53309" y="732050"/>
            <a:ext cx="6512311" cy="383071"/>
          </a:xfrm>
        </p:spPr>
        <p:txBody>
          <a:bodyPr/>
          <a:lstStyle/>
          <a:p>
            <a:r>
              <a:rPr lang="pt-BR" altLang="pt-BR" sz="1400" b="1" dirty="0"/>
              <a:t>Versionamentos ocorridos: 1993 – 1996 – 2002 – 2007 – 2012 – 2017 – 2022</a:t>
            </a:r>
            <a:endParaRPr lang="pt-BR" b="1" dirty="0"/>
          </a:p>
        </p:txBody>
      </p:sp>
      <p:sp>
        <p:nvSpPr>
          <p:cNvPr id="5" name="CaixaDeTexto 8">
            <a:hlinkClick r:id="rId2" action="ppaction://hlinksldjump"/>
            <a:extLst>
              <a:ext uri="{FF2B5EF4-FFF2-40B4-BE49-F238E27FC236}">
                <a16:creationId xmlns:a16="http://schemas.microsoft.com/office/drawing/2014/main" id="{AF5F5FAA-0094-454B-B76A-FE30465BF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2397" y="1265737"/>
            <a:ext cx="8424491" cy="12003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/>
              <a:t>SH  – Sistema Harmonizado de designação e codificação de mercadorias (6 ou 8 dígitos)</a:t>
            </a:r>
          </a:p>
          <a:p>
            <a:pPr eaLnBrk="1" hangingPunct="1"/>
            <a:r>
              <a:rPr lang="pt-BR" altLang="pt-BR" sz="2400" dirty="0"/>
              <a:t>Utilizada pelos Acordos  Índia, Israel, SACU e Egito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D0C7F4F-B555-4520-B538-4922A5C36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2397" y="2580166"/>
            <a:ext cx="8424491" cy="107721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/>
              <a:t>NCM – Nomenclatura Comum do Mercosul (8 dígitos)</a:t>
            </a:r>
          </a:p>
          <a:p>
            <a:r>
              <a:rPr lang="pt-BR" altLang="pt-BR" sz="2000" dirty="0"/>
              <a:t>ACE18 - Mercosul (Países deste bloco adotam uma Tarifa Externa Comum–TEC) ACE02, ACE14, ACE41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1B180F1-F33D-4815-B5F9-5E1471F44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2397" y="3782644"/>
            <a:ext cx="8424491" cy="12003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/>
              <a:t>NALADI-SH  – Nomenclatura da Associação Latino-Americana de Integração – Sistema Harmonizado (8 dígitos)</a:t>
            </a:r>
          </a:p>
          <a:p>
            <a:pPr eaLnBrk="1" hangingPunct="1"/>
            <a:r>
              <a:rPr lang="pt-BR" altLang="pt-BR" sz="2400" dirty="0"/>
              <a:t>Utilizada pelos demais países da ALADI.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AB1EBE4-976A-4122-B10C-7E793D113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2397" y="5108233"/>
            <a:ext cx="8424491" cy="15696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/>
              <a:t>NALADISH+NCCA  – Nomenclatura da Associação Latino-Americana de Integração + Nomenclatura do Conselho de Cooperação Aduaneira: (8 + 7 dígitos)</a:t>
            </a:r>
          </a:p>
          <a:p>
            <a:pPr eaLnBrk="1" hangingPunct="1"/>
            <a:r>
              <a:rPr lang="pt-BR" altLang="pt-BR" sz="2400" dirty="0"/>
              <a:t>Utilizada pelo APTR-4 – Acordo de Alcance Parcial Número 4</a:t>
            </a:r>
          </a:p>
        </p:txBody>
      </p:sp>
      <p:sp>
        <p:nvSpPr>
          <p:cNvPr id="9" name="Seta: para Baixo 8">
            <a:hlinkClick r:id="rId2" action="ppaction://hlinksldjump"/>
            <a:extLst>
              <a:ext uri="{FF2B5EF4-FFF2-40B4-BE49-F238E27FC236}">
                <a16:creationId xmlns:a16="http://schemas.microsoft.com/office/drawing/2014/main" id="{FE9373D9-DAB4-40E0-B29F-BAA09A998F4C}"/>
              </a:ext>
            </a:extLst>
          </p:cNvPr>
          <p:cNvSpPr/>
          <p:nvPr/>
        </p:nvSpPr>
        <p:spPr>
          <a:xfrm>
            <a:off x="11333285" y="79130"/>
            <a:ext cx="439615" cy="5794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996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2FDFD2B-2E0C-48F6-98C2-D82555F0AE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69684" y="85648"/>
            <a:ext cx="4210979" cy="57949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Exemplos de Produtos beneficiados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4B27B03-737A-4F0C-958A-472F9E5CC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42" y="1284996"/>
            <a:ext cx="10997682" cy="351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59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E54AFB-43A7-4C0B-82CA-8B3E9E2A48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9991" y="107950"/>
            <a:ext cx="4355401" cy="579495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Processos produtivos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E03EA87-BC7F-4F3E-9CB4-8CED97CFC64D}"/>
              </a:ext>
            </a:extLst>
          </p:cNvPr>
          <p:cNvSpPr txBox="1"/>
          <p:nvPr/>
        </p:nvSpPr>
        <p:spPr>
          <a:xfrm>
            <a:off x="1619248" y="3150701"/>
            <a:ext cx="13903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Aparajita" pitchFamily="34" charset="0"/>
                <a:cs typeface="Aparajita" pitchFamily="34" charset="0"/>
              </a:rPr>
              <a:t>Fundição</a:t>
            </a:r>
          </a:p>
        </p:txBody>
      </p:sp>
      <p:sp>
        <p:nvSpPr>
          <p:cNvPr id="8" name="CaixaDeTexto 8">
            <a:extLst>
              <a:ext uri="{FF2B5EF4-FFF2-40B4-BE49-F238E27FC236}">
                <a16:creationId xmlns:a16="http://schemas.microsoft.com/office/drawing/2014/main" id="{8E009C39-0D05-4224-A67A-7182E375B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0873" y="3352945"/>
            <a:ext cx="38680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Moldagem por Injeção </a:t>
            </a: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80574AED-A4E2-4BAF-A0B8-50AC85CD7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862" y="3169589"/>
            <a:ext cx="1657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solidFill>
                  <a:srgbClr val="00B0F0"/>
                </a:solidFill>
                <a:latin typeface="Arial Narrow" pitchFamily="34" charset="0"/>
              </a:rPr>
              <a:t>Lapidação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5653678-A784-4739-9AAF-080B96BFE9A5}"/>
              </a:ext>
            </a:extLst>
          </p:cNvPr>
          <p:cNvSpPr txBox="1"/>
          <p:nvPr/>
        </p:nvSpPr>
        <p:spPr>
          <a:xfrm>
            <a:off x="4381414" y="1279252"/>
            <a:ext cx="14428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Baskerville Old Face" pitchFamily="18" charset="0"/>
                <a:cs typeface="Arial" charset="0"/>
              </a:rPr>
              <a:t>Usinagem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98B26CD-9578-4315-8F99-CD34BF970C6C}"/>
              </a:ext>
            </a:extLst>
          </p:cNvPr>
          <p:cNvSpPr txBox="1"/>
          <p:nvPr/>
        </p:nvSpPr>
        <p:spPr>
          <a:xfrm>
            <a:off x="3276594" y="4411024"/>
            <a:ext cx="2032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accent6">
                    <a:lumMod val="75000"/>
                  </a:schemeClr>
                </a:solidFill>
                <a:latin typeface="BatangChe" pitchFamily="49" charset="-127"/>
                <a:ea typeface="BatangChe" pitchFamily="49" charset="-127"/>
                <a:cs typeface="Arial" charset="0"/>
              </a:rPr>
              <a:t>Estampagem </a:t>
            </a: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65C040B-7F73-4989-B1B1-06D90402E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531" y="4993566"/>
            <a:ext cx="30601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solidFill>
                  <a:srgbClr val="002060"/>
                </a:solidFill>
                <a:latin typeface="Bitstream Vera Sans" pitchFamily="34" charset="0"/>
              </a:rPr>
              <a:t>Moldagem a frio </a:t>
            </a:r>
          </a:p>
        </p:txBody>
      </p:sp>
      <p:sp>
        <p:nvSpPr>
          <p:cNvPr id="13" name="CaixaDeTexto 16">
            <a:extLst>
              <a:ext uri="{FF2B5EF4-FFF2-40B4-BE49-F238E27FC236}">
                <a16:creationId xmlns:a16="http://schemas.microsoft.com/office/drawing/2014/main" id="{8EEB8107-7B1E-48A6-BAC3-395AD362B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8011" y="4886580"/>
            <a:ext cx="23395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 err="1">
                <a:solidFill>
                  <a:srgbClr val="0070C0"/>
                </a:solidFill>
                <a:latin typeface="Britannic Bold" pitchFamily="34" charset="0"/>
              </a:rPr>
              <a:t>Rotomoldagem</a:t>
            </a:r>
            <a:endParaRPr lang="pt-BR" altLang="pt-BR" sz="2400" b="1" dirty="0">
              <a:solidFill>
                <a:srgbClr val="0070C0"/>
              </a:solidFill>
              <a:latin typeface="Britannic Bold" pitchFamily="34" charset="0"/>
            </a:endParaRPr>
          </a:p>
        </p:txBody>
      </p:sp>
      <p:sp>
        <p:nvSpPr>
          <p:cNvPr id="14" name="CaixaDeTexto 17">
            <a:extLst>
              <a:ext uri="{FF2B5EF4-FFF2-40B4-BE49-F238E27FC236}">
                <a16:creationId xmlns:a16="http://schemas.microsoft.com/office/drawing/2014/main" id="{168B0642-486C-40DA-9FD6-0728F13D2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774" y="4412430"/>
            <a:ext cx="2224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solidFill>
                  <a:srgbClr val="00B050"/>
                </a:solidFill>
                <a:latin typeface="Algerian" pitchFamily="82" charset="0"/>
              </a:rPr>
              <a:t>Cunhagem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FFA96DC-16BF-43D3-A394-8F871F629074}"/>
              </a:ext>
            </a:extLst>
          </p:cNvPr>
          <p:cNvSpPr txBox="1"/>
          <p:nvPr/>
        </p:nvSpPr>
        <p:spPr>
          <a:xfrm>
            <a:off x="4283867" y="2017529"/>
            <a:ext cx="234791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b="1" dirty="0" err="1">
                <a:solidFill>
                  <a:schemeClr val="accent5">
                    <a:lumMod val="75000"/>
                  </a:schemeClr>
                </a:solidFill>
                <a:latin typeface="Bell MT" pitchFamily="18" charset="0"/>
                <a:cs typeface="Arial" charset="0"/>
              </a:rPr>
              <a:t>Hidroformagem</a:t>
            </a:r>
            <a:endParaRPr lang="pt-BR" sz="2400" b="1" dirty="0">
              <a:solidFill>
                <a:schemeClr val="accent5">
                  <a:lumMod val="75000"/>
                </a:schemeClr>
              </a:solidFill>
              <a:latin typeface="Bell MT" pitchFamily="18" charset="0"/>
              <a:cs typeface="Arial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6DFAB6A-E7E0-4379-95E5-4A654EF3BC28}"/>
              </a:ext>
            </a:extLst>
          </p:cNvPr>
          <p:cNvSpPr txBox="1"/>
          <p:nvPr/>
        </p:nvSpPr>
        <p:spPr>
          <a:xfrm>
            <a:off x="5313888" y="4366542"/>
            <a:ext cx="428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Endurecimento por precipitação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C719802-1324-4CC8-BC73-34A3FCDA4FC1}"/>
              </a:ext>
            </a:extLst>
          </p:cNvPr>
          <p:cNvSpPr txBox="1"/>
          <p:nvPr/>
        </p:nvSpPr>
        <p:spPr>
          <a:xfrm>
            <a:off x="3560187" y="3904877"/>
            <a:ext cx="52650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Encruamento e têmpera térmica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4FE9ABC-992B-4C85-873E-C0FE71EA076E}"/>
              </a:ext>
            </a:extLst>
          </p:cNvPr>
          <p:cNvSpPr txBox="1"/>
          <p:nvPr/>
        </p:nvSpPr>
        <p:spPr>
          <a:xfrm>
            <a:off x="1201876" y="2572360"/>
            <a:ext cx="444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Endurecimento de superfície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C60732E-5F9A-4787-BED2-105A4B5999B4}"/>
              </a:ext>
            </a:extLst>
          </p:cNvPr>
          <p:cNvSpPr txBox="1"/>
          <p:nvPr/>
        </p:nvSpPr>
        <p:spPr>
          <a:xfrm>
            <a:off x="7160654" y="2202473"/>
            <a:ext cx="1688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accent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Extrusão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9C2357E-E4D9-46F6-9080-F19B0475366D}"/>
              </a:ext>
            </a:extLst>
          </p:cNvPr>
          <p:cNvSpPr txBox="1"/>
          <p:nvPr/>
        </p:nvSpPr>
        <p:spPr>
          <a:xfrm>
            <a:off x="1934921" y="3722832"/>
            <a:ext cx="131127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bg1">
                    <a:lumMod val="65000"/>
                  </a:schemeClr>
                </a:solidFill>
                <a:latin typeface="Aparajita" pitchFamily="34" charset="0"/>
                <a:cs typeface="Aparajita" pitchFamily="34" charset="0"/>
              </a:rPr>
              <a:t>Destilação</a:t>
            </a:r>
            <a:endParaRPr lang="pt-BR" b="1" dirty="0">
              <a:solidFill>
                <a:schemeClr val="bg1">
                  <a:lumMod val="65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5B0B2F0-7FC7-4182-927F-A8E3FF7212E2}"/>
              </a:ext>
            </a:extLst>
          </p:cNvPr>
          <p:cNvSpPr txBox="1"/>
          <p:nvPr/>
        </p:nvSpPr>
        <p:spPr>
          <a:xfrm>
            <a:off x="1540987" y="1839734"/>
            <a:ext cx="2281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Fermentação</a:t>
            </a:r>
          </a:p>
        </p:txBody>
      </p:sp>
      <p:sp>
        <p:nvSpPr>
          <p:cNvPr id="23" name="CaixaDeTexto 29">
            <a:extLst>
              <a:ext uri="{FF2B5EF4-FFF2-40B4-BE49-F238E27FC236}">
                <a16:creationId xmlns:a16="http://schemas.microsoft.com/office/drawing/2014/main" id="{0BC56F21-CE36-4A05-8C4F-6AC9AFE44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6517" y="4886580"/>
            <a:ext cx="27394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solidFill>
                  <a:srgbClr val="FFC000"/>
                </a:solidFill>
              </a:rPr>
              <a:t>Processos com reações químicas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DFAB3C8-89F3-48B6-8024-F263AE3A379E}"/>
              </a:ext>
            </a:extLst>
          </p:cNvPr>
          <p:cNvSpPr txBox="1"/>
          <p:nvPr/>
        </p:nvSpPr>
        <p:spPr>
          <a:xfrm>
            <a:off x="5313888" y="2748781"/>
            <a:ext cx="47303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Batang" pitchFamily="18" charset="-127"/>
                <a:ea typeface="Batang" pitchFamily="18" charset="-127"/>
                <a:cs typeface="Arial" charset="0"/>
              </a:rPr>
              <a:t>Moldagem por Insuflação de ar 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3777B0A-784A-4CF1-A20D-B746BBFA52D5}"/>
              </a:ext>
            </a:extLst>
          </p:cNvPr>
          <p:cNvSpPr txBox="1"/>
          <p:nvPr/>
        </p:nvSpPr>
        <p:spPr>
          <a:xfrm>
            <a:off x="6266892" y="1378069"/>
            <a:ext cx="25820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Vácuoformagem</a:t>
            </a:r>
            <a:endParaRPr lang="pt-BR" sz="2400" b="1" dirty="0">
              <a:solidFill>
                <a:schemeClr val="accent4">
                  <a:lumMod val="60000"/>
                  <a:lumOff val="4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28831BB-1E35-4695-AEF7-5608FA35F3DC}"/>
              </a:ext>
            </a:extLst>
          </p:cNvPr>
          <p:cNvSpPr txBox="1"/>
          <p:nvPr/>
        </p:nvSpPr>
        <p:spPr>
          <a:xfrm>
            <a:off x="1890710" y="1249911"/>
            <a:ext cx="17653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Montagem</a:t>
            </a:r>
          </a:p>
        </p:txBody>
      </p:sp>
      <p:sp>
        <p:nvSpPr>
          <p:cNvPr id="27" name="Espaço Reservado para Texto 3">
            <a:extLst>
              <a:ext uri="{FF2B5EF4-FFF2-40B4-BE49-F238E27FC236}">
                <a16:creationId xmlns:a16="http://schemas.microsoft.com/office/drawing/2014/main" id="{7A114955-E2FF-454D-85FF-994499C36E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90710" y="6170555"/>
            <a:ext cx="7341213" cy="579495"/>
          </a:xfrm>
        </p:spPr>
        <p:txBody>
          <a:bodyPr>
            <a:normAutofit/>
          </a:bodyPr>
          <a:lstStyle/>
          <a:p>
            <a:r>
              <a:rPr lang="pt-BR" dirty="0"/>
              <a:t>O propósito dos Acordos Internacionais de Comércio é gerar renda e riqueza aos  países signatários, alavancando inovação e implementação de novas tecnologias. </a:t>
            </a:r>
          </a:p>
        </p:txBody>
      </p:sp>
    </p:spTree>
    <p:extLst>
      <p:ext uri="{BB962C8B-B14F-4D97-AF65-F5344CB8AC3E}">
        <p14:creationId xmlns:p14="http://schemas.microsoft.com/office/powerpoint/2010/main" val="2626669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49EA5B-4966-4CBD-B5FE-FAA6644804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9991" y="107950"/>
            <a:ext cx="4756150" cy="579495"/>
          </a:xfrm>
        </p:spPr>
        <p:txBody>
          <a:bodyPr/>
          <a:lstStyle/>
          <a:p>
            <a:r>
              <a:rPr lang="pt-BR" dirty="0"/>
              <a:t>Requisitos de Origem</a:t>
            </a:r>
          </a:p>
        </p:txBody>
      </p:sp>
      <p:sp>
        <p:nvSpPr>
          <p:cNvPr id="5" name="CaixaDeTexto 4">
            <a:hlinkClick r:id="rId2" action="ppaction://hlinksldjump"/>
            <a:extLst>
              <a:ext uri="{FF2B5EF4-FFF2-40B4-BE49-F238E27FC236}">
                <a16:creationId xmlns:a16="http://schemas.microsoft.com/office/drawing/2014/main" id="{85FE5354-29A7-4535-B9EA-44C65CC7659E}"/>
              </a:ext>
            </a:extLst>
          </p:cNvPr>
          <p:cNvSpPr txBox="1"/>
          <p:nvPr/>
        </p:nvSpPr>
        <p:spPr>
          <a:xfrm>
            <a:off x="1504959" y="1293804"/>
            <a:ext cx="9636967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2800" dirty="0"/>
              <a:t>100% Obtidos na região do Acordo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2800" dirty="0"/>
              <a:t>Elaborados Integralmente com Insumos Regionais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2800" dirty="0"/>
              <a:t>Sujeitos ao Requisitos Específicos de Origem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2800" dirty="0"/>
              <a:t>Montados com cumprimento do Índice de Conteúdo Regional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2800" dirty="0"/>
              <a:t>Transformados com salto de posição tarifária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2800" dirty="0"/>
              <a:t>Transformados sem salto de posição tarifária</a:t>
            </a:r>
          </a:p>
        </p:txBody>
      </p:sp>
    </p:spTree>
    <p:extLst>
      <p:ext uri="{BB962C8B-B14F-4D97-AF65-F5344CB8AC3E}">
        <p14:creationId xmlns:p14="http://schemas.microsoft.com/office/powerpoint/2010/main" val="75865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315CF1-5F94-46AD-A824-F93E9AD892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25441" y="163706"/>
            <a:ext cx="4756150" cy="579495"/>
          </a:xfrm>
        </p:spPr>
        <p:txBody>
          <a:bodyPr/>
          <a:lstStyle/>
          <a:p>
            <a:r>
              <a:rPr lang="pt-BR" dirty="0"/>
              <a:t>Critérios de origem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1E03CA3-BF2B-4290-B094-B49AED0677A4}"/>
              </a:ext>
            </a:extLst>
          </p:cNvPr>
          <p:cNvSpPr/>
          <p:nvPr/>
        </p:nvSpPr>
        <p:spPr>
          <a:xfrm>
            <a:off x="3706690" y="1160430"/>
            <a:ext cx="3427709" cy="594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100% originários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3947AB1-674A-4195-B9DA-821D6FD17CA0}"/>
              </a:ext>
            </a:extLst>
          </p:cNvPr>
          <p:cNvSpPr/>
          <p:nvPr/>
        </p:nvSpPr>
        <p:spPr>
          <a:xfrm>
            <a:off x="7162216" y="1158688"/>
            <a:ext cx="2664296" cy="2987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Totalmente Obtidas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94AA4EB-DEF1-4F9F-A836-050553CB37CB}"/>
              </a:ext>
            </a:extLst>
          </p:cNvPr>
          <p:cNvSpPr/>
          <p:nvPr/>
        </p:nvSpPr>
        <p:spPr>
          <a:xfrm>
            <a:off x="7164524" y="1457464"/>
            <a:ext cx="2664296" cy="2970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Integralmente elaboradas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CCC2C48-4788-4FB7-AACD-9EBFB6CDF212}"/>
              </a:ext>
            </a:extLst>
          </p:cNvPr>
          <p:cNvSpPr/>
          <p:nvPr/>
        </p:nvSpPr>
        <p:spPr>
          <a:xfrm>
            <a:off x="3706736" y="1754496"/>
            <a:ext cx="2480344" cy="1447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Produzidos a partir de materiais não originários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AD707CA-2E04-47DF-9874-5F951A0932EA}"/>
              </a:ext>
            </a:extLst>
          </p:cNvPr>
          <p:cNvSpPr/>
          <p:nvPr/>
        </p:nvSpPr>
        <p:spPr>
          <a:xfrm>
            <a:off x="7151113" y="1779495"/>
            <a:ext cx="2664296" cy="416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Montagem com ICR – </a:t>
            </a:r>
          </a:p>
          <a:p>
            <a:pPr algn="ctr"/>
            <a:r>
              <a:rPr lang="pt-BR" sz="1200" b="1" dirty="0">
                <a:solidFill>
                  <a:schemeClr val="tx1"/>
                </a:solidFill>
              </a:rPr>
              <a:t>Índice de conteúdo regional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1C7A153-1CD9-4EC1-9962-C2AEDDC8DFB9}"/>
              </a:ext>
            </a:extLst>
          </p:cNvPr>
          <p:cNvSpPr/>
          <p:nvPr/>
        </p:nvSpPr>
        <p:spPr>
          <a:xfrm>
            <a:off x="7151113" y="2281972"/>
            <a:ext cx="2664296" cy="416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Transformação com salto de posição tarifária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ED6BCE5-C31E-4D73-A924-789DCE2196D4}"/>
              </a:ext>
            </a:extLst>
          </p:cNvPr>
          <p:cNvSpPr/>
          <p:nvPr/>
        </p:nvSpPr>
        <p:spPr>
          <a:xfrm>
            <a:off x="7145128" y="2774679"/>
            <a:ext cx="2664296" cy="416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Transformação sem salto de posição tarifária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CDC50FB-672E-409E-8D0A-C3249DDF7285}"/>
              </a:ext>
            </a:extLst>
          </p:cNvPr>
          <p:cNvSpPr/>
          <p:nvPr/>
        </p:nvSpPr>
        <p:spPr>
          <a:xfrm>
            <a:off x="1815835" y="1151394"/>
            <a:ext cx="864096" cy="42447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6000" b="1" dirty="0">
                <a:solidFill>
                  <a:schemeClr val="tx1"/>
                </a:solidFill>
              </a:rPr>
              <a:t>PRODUTO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3A652C7-C649-4B25-86FC-E3BE49FFB8AE}"/>
              </a:ext>
            </a:extLst>
          </p:cNvPr>
          <p:cNvSpPr/>
          <p:nvPr/>
        </p:nvSpPr>
        <p:spPr>
          <a:xfrm>
            <a:off x="2775467" y="1154828"/>
            <a:ext cx="864096" cy="20466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LISTA GERAL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21C5079-80B7-48E3-9C7A-A7A858BAF63A}"/>
              </a:ext>
            </a:extLst>
          </p:cNvPr>
          <p:cNvSpPr/>
          <p:nvPr/>
        </p:nvSpPr>
        <p:spPr>
          <a:xfrm>
            <a:off x="2770084" y="3345532"/>
            <a:ext cx="864096" cy="205062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AUTOMOTIVO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37E6FBB-F0D9-4385-954C-FF7415941661}"/>
              </a:ext>
            </a:extLst>
          </p:cNvPr>
          <p:cNvSpPr/>
          <p:nvPr/>
        </p:nvSpPr>
        <p:spPr>
          <a:xfrm>
            <a:off x="6219955" y="1754497"/>
            <a:ext cx="872538" cy="14470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Requisito Específico de Origem  -REO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A4E7C87-FD35-4FC9-B339-CC6AEBD89222}"/>
              </a:ext>
            </a:extLst>
          </p:cNvPr>
          <p:cNvSpPr/>
          <p:nvPr/>
        </p:nvSpPr>
        <p:spPr>
          <a:xfrm>
            <a:off x="3711207" y="3349140"/>
            <a:ext cx="3381286" cy="2970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100% originários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D38A865-B561-4E69-8BA2-8767536B0133}"/>
              </a:ext>
            </a:extLst>
          </p:cNvPr>
          <p:cNvSpPr/>
          <p:nvPr/>
        </p:nvSpPr>
        <p:spPr>
          <a:xfrm>
            <a:off x="7164524" y="3349142"/>
            <a:ext cx="2667300" cy="297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pt-BR" sz="1400" b="1" dirty="0">
                <a:solidFill>
                  <a:schemeClr val="tx1"/>
                </a:solidFill>
              </a:rPr>
              <a:t>Auto Peças Integralmente elaboradas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1E730C-4CC9-4B55-B3BF-885AEDE5D218}"/>
              </a:ext>
            </a:extLst>
          </p:cNvPr>
          <p:cNvSpPr/>
          <p:nvPr/>
        </p:nvSpPr>
        <p:spPr>
          <a:xfrm>
            <a:off x="3711252" y="3694980"/>
            <a:ext cx="2480344" cy="16952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Produzidos a partir de materiais não originários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C304603-7093-4664-AD40-7E2DCAD6BA29}"/>
              </a:ext>
            </a:extLst>
          </p:cNvPr>
          <p:cNvSpPr/>
          <p:nvPr/>
        </p:nvSpPr>
        <p:spPr>
          <a:xfrm>
            <a:off x="7145128" y="4077794"/>
            <a:ext cx="2664296" cy="416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Autopeças - montagem com ICR – </a:t>
            </a:r>
          </a:p>
          <a:p>
            <a:pPr algn="ctr"/>
            <a:r>
              <a:rPr lang="pt-BR" sz="1200" b="1" dirty="0">
                <a:solidFill>
                  <a:schemeClr val="tx1"/>
                </a:solidFill>
              </a:rPr>
              <a:t>Índice de conteúdo regional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978BEEF-2AE8-4DD5-B313-E01ACFA37124}"/>
              </a:ext>
            </a:extLst>
          </p:cNvPr>
          <p:cNvSpPr/>
          <p:nvPr/>
        </p:nvSpPr>
        <p:spPr>
          <a:xfrm>
            <a:off x="7140437" y="4521665"/>
            <a:ext cx="2664296" cy="416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Autopeças - Transformação com salto de posição tarifária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A94AE765-D4FD-4DFB-A915-7724E7497898}"/>
              </a:ext>
            </a:extLst>
          </p:cNvPr>
          <p:cNvSpPr/>
          <p:nvPr/>
        </p:nvSpPr>
        <p:spPr>
          <a:xfrm>
            <a:off x="7149644" y="4963389"/>
            <a:ext cx="2664296" cy="416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Autopeças - Transformação sem salto de posição tarifária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C8274B8-396B-4F0A-9A1B-3FC89B5B36B2}"/>
              </a:ext>
            </a:extLst>
          </p:cNvPr>
          <p:cNvSpPr/>
          <p:nvPr/>
        </p:nvSpPr>
        <p:spPr>
          <a:xfrm>
            <a:off x="6224471" y="3694980"/>
            <a:ext cx="872538" cy="16952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Requisito Específico de Origem  -REO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C9EF9DD-7980-4794-AFA9-2BF68501F58F}"/>
              </a:ext>
            </a:extLst>
          </p:cNvPr>
          <p:cNvSpPr/>
          <p:nvPr/>
        </p:nvSpPr>
        <p:spPr>
          <a:xfrm>
            <a:off x="7135264" y="3694980"/>
            <a:ext cx="2697031" cy="345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Veículos, conjunto e </a:t>
            </a:r>
            <a:r>
              <a:rPr lang="pt-BR" sz="1400" b="1" dirty="0" err="1">
                <a:solidFill>
                  <a:schemeClr val="tx1"/>
                </a:solidFill>
              </a:rPr>
              <a:t>sub-conjunto</a:t>
            </a:r>
            <a:endParaRPr lang="pt-BR" sz="1400" b="1" dirty="0">
              <a:solidFill>
                <a:schemeClr val="tx1"/>
              </a:solidFill>
            </a:endParaRPr>
          </a:p>
          <a:p>
            <a:pPr algn="ctr"/>
            <a:r>
              <a:rPr lang="pt-BR" sz="1200" b="1" dirty="0">
                <a:solidFill>
                  <a:schemeClr val="tx1"/>
                </a:solidFill>
              </a:rPr>
              <a:t>ICR - Índice de conteúdo regional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42BD9F3E-F25A-4E59-B45B-79B69CD80632}"/>
              </a:ext>
            </a:extLst>
          </p:cNvPr>
          <p:cNvCxnSpPr>
            <a:stCxn id="12" idx="3"/>
          </p:cNvCxnSpPr>
          <p:nvPr/>
        </p:nvCxnSpPr>
        <p:spPr>
          <a:xfrm>
            <a:off x="2679931" y="3273776"/>
            <a:ext cx="7151893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eta: para Baixo 24">
            <a:hlinkClick r:id="rId2" action="ppaction://hlinksldjump"/>
            <a:extLst>
              <a:ext uri="{FF2B5EF4-FFF2-40B4-BE49-F238E27FC236}">
                <a16:creationId xmlns:a16="http://schemas.microsoft.com/office/drawing/2014/main" id="{26A84A97-37E7-49FB-B0B3-4A1650D3EB8B}"/>
              </a:ext>
            </a:extLst>
          </p:cNvPr>
          <p:cNvSpPr/>
          <p:nvPr/>
        </p:nvSpPr>
        <p:spPr>
          <a:xfrm>
            <a:off x="11333285" y="79130"/>
            <a:ext cx="439615" cy="5794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801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540F0E-411B-4732-8889-AE6270BE67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56776" y="90588"/>
            <a:ext cx="4756150" cy="579495"/>
          </a:xfrm>
        </p:spPr>
        <p:txBody>
          <a:bodyPr/>
          <a:lstStyle/>
          <a:p>
            <a:r>
              <a:rPr lang="pt-BR" dirty="0"/>
              <a:t>Produtos 100% Originários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CA0A915-F974-4932-B069-9338752A28FC}"/>
              </a:ext>
            </a:extLst>
          </p:cNvPr>
          <p:cNvSpPr txBox="1">
            <a:spLocks/>
          </p:cNvSpPr>
          <p:nvPr/>
        </p:nvSpPr>
        <p:spPr>
          <a:xfrm>
            <a:off x="1517448" y="1024257"/>
            <a:ext cx="2892829" cy="95250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pt-BR" sz="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Totalmente Obtidos</a:t>
            </a:r>
            <a:endParaRPr lang="pt-BR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m 3">
            <a:extLst>
              <a:ext uri="{FF2B5EF4-FFF2-40B4-BE49-F238E27FC236}">
                <a16:creationId xmlns:a16="http://schemas.microsoft.com/office/drawing/2014/main" id="{38179771-A739-457B-9C2B-C8A20350C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360" y="2107325"/>
            <a:ext cx="1372482" cy="856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7">
            <a:extLst>
              <a:ext uri="{FF2B5EF4-FFF2-40B4-BE49-F238E27FC236}">
                <a16:creationId xmlns:a16="http://schemas.microsoft.com/office/drawing/2014/main" id="{DE7445BE-52AA-4C8F-875C-5EFE38D056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303" y="2095641"/>
            <a:ext cx="1854184" cy="86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6">
            <a:extLst>
              <a:ext uri="{FF2B5EF4-FFF2-40B4-BE49-F238E27FC236}">
                <a16:creationId xmlns:a16="http://schemas.microsoft.com/office/drawing/2014/main" id="{256C0934-0406-4677-919D-E2900F6AB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293" y="3042824"/>
            <a:ext cx="1408549" cy="75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4">
            <a:extLst>
              <a:ext uri="{FF2B5EF4-FFF2-40B4-BE49-F238E27FC236}">
                <a16:creationId xmlns:a16="http://schemas.microsoft.com/office/drawing/2014/main" id="{0EB5DA69-A0B6-47EF-94E8-D868C92BD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252" y="3042824"/>
            <a:ext cx="1862018" cy="75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CE581E5-4A22-4397-A45C-DC8DF62D6125}"/>
              </a:ext>
            </a:extLst>
          </p:cNvPr>
          <p:cNvSpPr txBox="1"/>
          <p:nvPr/>
        </p:nvSpPr>
        <p:spPr>
          <a:xfrm>
            <a:off x="983848" y="3873530"/>
            <a:ext cx="469019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pt-BR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Produtos Obtidos: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produtos do reino vegetal colhidos no território de uma ou mais Partes; animais vivos, nascidos e criados no território de uma ou mais Partes; produtos obtidos de animais vivos no território de uma ou mais Partes; mercadorias obtidas da caça, captura com armadilhas, pesca realizada no território ou nas suas águas territoriais e zonas econômicas exclusivas, de uma ou mais Partes;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4416B9C-932C-411B-AF00-CAB64A1E603D}"/>
              </a:ext>
            </a:extLst>
          </p:cNvPr>
          <p:cNvSpPr txBox="1"/>
          <p:nvPr/>
        </p:nvSpPr>
        <p:spPr>
          <a:xfrm>
            <a:off x="7451668" y="1053595"/>
            <a:ext cx="2504209" cy="914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pt-BR" sz="33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Inteiramente Elaborado</a:t>
            </a:r>
          </a:p>
        </p:txBody>
      </p:sp>
      <p:pic>
        <p:nvPicPr>
          <p:cNvPr id="12" name="Imagem 8">
            <a:extLst>
              <a:ext uri="{FF2B5EF4-FFF2-40B4-BE49-F238E27FC236}">
                <a16:creationId xmlns:a16="http://schemas.microsoft.com/office/drawing/2014/main" id="{B0CAC141-73BB-4883-8378-307F1A3D60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762" y="2332067"/>
            <a:ext cx="1537363" cy="960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0">
            <a:extLst>
              <a:ext uri="{FF2B5EF4-FFF2-40B4-BE49-F238E27FC236}">
                <a16:creationId xmlns:a16="http://schemas.microsoft.com/office/drawing/2014/main" id="{5AAE938E-7FF6-4A7F-B267-FF47E58A45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557" y="2348241"/>
            <a:ext cx="909588" cy="18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6">
            <a:extLst>
              <a:ext uri="{FF2B5EF4-FFF2-40B4-BE49-F238E27FC236}">
                <a16:creationId xmlns:a16="http://schemas.microsoft.com/office/drawing/2014/main" id="{3DBD359F-F467-45CD-A3CD-7742389DAD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292" y="2509345"/>
            <a:ext cx="2178114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1">
            <a:extLst>
              <a:ext uri="{FF2B5EF4-FFF2-40B4-BE49-F238E27FC236}">
                <a16:creationId xmlns:a16="http://schemas.microsoft.com/office/drawing/2014/main" id="{1E0DD878-FE02-4010-8D69-55A24C66EC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96" y="3427811"/>
            <a:ext cx="1801344" cy="112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1D6C9A93-556A-466B-B527-EA03497B9327}"/>
              </a:ext>
            </a:extLst>
          </p:cNvPr>
          <p:cNvSpPr txBox="1"/>
          <p:nvPr/>
        </p:nvSpPr>
        <p:spPr>
          <a:xfrm>
            <a:off x="6274399" y="4784463"/>
            <a:ext cx="50479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Produtos Elaborados: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Os produtos elaborados integralmente no território de qualquer um dos Estados Partes quando em sua elaboração forem utilizados, única e exclusivamente, materiais originários.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AA7C5A68-983B-4B92-B018-FA8554F531E0}"/>
              </a:ext>
            </a:extLst>
          </p:cNvPr>
          <p:cNvCxnSpPr/>
          <p:nvPr/>
        </p:nvCxnSpPr>
        <p:spPr>
          <a:xfrm>
            <a:off x="5764192" y="1024257"/>
            <a:ext cx="0" cy="53114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723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D54061-A012-44C8-A720-1140267B13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9991" y="113737"/>
            <a:ext cx="4459462" cy="661767"/>
          </a:xfrm>
        </p:spPr>
        <p:txBody>
          <a:bodyPr>
            <a:normAutofit/>
          </a:bodyPr>
          <a:lstStyle/>
          <a:p>
            <a:r>
              <a:rPr lang="pt-BR" dirty="0"/>
              <a:t>Produtos elaborados com uso de materiais não originários</a:t>
            </a:r>
          </a:p>
          <a:p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640C63B-E5CC-4399-BA4A-F371189CB9AF}"/>
              </a:ext>
            </a:extLst>
          </p:cNvPr>
          <p:cNvSpPr/>
          <p:nvPr/>
        </p:nvSpPr>
        <p:spPr>
          <a:xfrm>
            <a:off x="1527858" y="5913266"/>
            <a:ext cx="86925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Os requisitos específicos de origem prevalecerão sobre os critérios gerais, entretanto </a:t>
            </a:r>
            <a:r>
              <a:rPr lang="pt-BR" sz="1600" u="sng" dirty="0">
                <a:latin typeface="Arial" panose="020B0604020202020204" pitchFamily="34" charset="0"/>
                <a:cs typeface="Arial" panose="020B0604020202020204" pitchFamily="34" charset="0"/>
              </a:rPr>
              <a:t>não serão exigíveis para os produtos totalmente obtidos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u="sng" dirty="0">
                <a:latin typeface="Arial" panose="020B0604020202020204" pitchFamily="34" charset="0"/>
                <a:cs typeface="Arial" panose="020B0604020202020204" pitchFamily="34" charset="0"/>
              </a:rPr>
              <a:t>nem para os produtos elaborados integralmente no território de qualquer um dos Estados Partes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28FAC6D-FC55-42B2-84D3-7FDC20B35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610" y="1928625"/>
            <a:ext cx="7210769" cy="343898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EE36989-A2E5-43A4-B00A-E5F6827EEEE7}"/>
              </a:ext>
            </a:extLst>
          </p:cNvPr>
          <p:cNvSpPr txBox="1"/>
          <p:nvPr/>
        </p:nvSpPr>
        <p:spPr>
          <a:xfrm>
            <a:off x="3478639" y="2234136"/>
            <a:ext cx="497711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dirty="0"/>
              <a:t>218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FC81C9A-9C19-4F2F-BBE3-8F12EEAF6F71}"/>
              </a:ext>
            </a:extLst>
          </p:cNvPr>
          <p:cNvSpPr txBox="1"/>
          <p:nvPr/>
        </p:nvSpPr>
        <p:spPr>
          <a:xfrm>
            <a:off x="7967393" y="2234136"/>
            <a:ext cx="335666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dirty="0"/>
              <a:t>II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D17DF5B-42B5-42D3-9CBE-8F04F13F9C16}"/>
              </a:ext>
            </a:extLst>
          </p:cNvPr>
          <p:cNvSpPr txBox="1">
            <a:spLocks/>
          </p:cNvSpPr>
          <p:nvPr/>
        </p:nvSpPr>
        <p:spPr>
          <a:xfrm>
            <a:off x="2015159" y="797943"/>
            <a:ext cx="6712155" cy="52322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pt-BR" sz="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Requisitos Específicos de origem - REO</a:t>
            </a:r>
            <a:endParaRPr lang="pt-BR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6786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8C86B7-A4CF-42AC-9757-B426289F36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21219" y="679451"/>
            <a:ext cx="4756150" cy="57949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Exemplos de Requisitos Específicos de Origem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D60FC6-C7F0-4770-9ED0-6159DE2E2B62}"/>
              </a:ext>
            </a:extLst>
          </p:cNvPr>
          <p:cNvSpPr txBox="1"/>
          <p:nvPr/>
        </p:nvSpPr>
        <p:spPr>
          <a:xfrm>
            <a:off x="6096000" y="1702809"/>
            <a:ext cx="3411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ACE35 – Mercosul e Chile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7734B55-F80B-4267-AAD9-E0FEEDFCB0D7}"/>
              </a:ext>
            </a:extLst>
          </p:cNvPr>
          <p:cNvSpPr txBox="1"/>
          <p:nvPr/>
        </p:nvSpPr>
        <p:spPr>
          <a:xfrm>
            <a:off x="108071" y="1887475"/>
            <a:ext cx="3411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ACE18 – Mercosul – Novo ROM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BD99B94B-4665-4A1C-B523-77D28D414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1" y="2277208"/>
            <a:ext cx="5505497" cy="199897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C5DD6F17-A2BB-40F7-ADA9-24FDEFF35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277208"/>
            <a:ext cx="58293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96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AF5857-6203-4892-AF26-4A836F2DD0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22052" y="136887"/>
            <a:ext cx="4756150" cy="57949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Produtos elaborados com uso de materiais não originários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4BDFC0-9B64-48BB-9814-A33EF1A275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14839" y="827626"/>
            <a:ext cx="5936970" cy="579495"/>
          </a:xfrm>
        </p:spPr>
        <p:txBody>
          <a:bodyPr>
            <a:normAutofit/>
          </a:bodyPr>
          <a:lstStyle/>
          <a:p>
            <a:r>
              <a:rPr lang="pt-BR" sz="33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Montagem ou Ensamblagem</a:t>
            </a:r>
          </a:p>
          <a:p>
            <a:endParaRPr lang="pt-BR" sz="3300" dirty="0"/>
          </a:p>
        </p:txBody>
      </p:sp>
      <p:sp>
        <p:nvSpPr>
          <p:cNvPr id="6" name="Espaço Reservado para Texto 3">
            <a:extLst>
              <a:ext uri="{FF2B5EF4-FFF2-40B4-BE49-F238E27FC236}">
                <a16:creationId xmlns:a16="http://schemas.microsoft.com/office/drawing/2014/main" id="{AFBC9CDB-9D68-44EA-8FEA-3F9741042450}"/>
              </a:ext>
            </a:extLst>
          </p:cNvPr>
          <p:cNvSpPr txBox="1">
            <a:spLocks/>
          </p:cNvSpPr>
          <p:nvPr/>
        </p:nvSpPr>
        <p:spPr>
          <a:xfrm>
            <a:off x="1624452" y="6094682"/>
            <a:ext cx="8162323" cy="818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u="sng" dirty="0"/>
              <a:t>Montagem ou Ensamblagem: </a:t>
            </a:r>
            <a:r>
              <a:rPr lang="pt-BR" sz="1600" dirty="0"/>
              <a:t>Maneira de juntar ou ligar peças, montagem é um processo que consiste em uma união de partes e peças, a partir de processos de junção, torneamento, solda e outros processos correlatos.</a:t>
            </a:r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6D45947-E386-422B-BF3E-A6CBBA419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173" y="1622064"/>
            <a:ext cx="513397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22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B3408B-168F-47AD-9006-E945A1995F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33627" y="148462"/>
            <a:ext cx="4756150" cy="57949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Produtos elaborados com uso de materiais não originários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EC86D9C-403D-4483-B31A-DED2BE6418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02459" y="5700215"/>
            <a:ext cx="8625390" cy="1009323"/>
          </a:xfrm>
        </p:spPr>
        <p:txBody>
          <a:bodyPr>
            <a:normAutofit/>
          </a:bodyPr>
          <a:lstStyle/>
          <a:p>
            <a:r>
              <a:rPr lang="pt-BR" sz="1600" b="1" u="sng" dirty="0"/>
              <a:t>Salto de Posição: </a:t>
            </a:r>
            <a:r>
              <a:rPr lang="pt-BR" sz="1600" dirty="0"/>
              <a:t>Os produtos em cuja elaboração - quando resultantes de um processo de transformação que lhes confira uma </a:t>
            </a:r>
            <a:r>
              <a:rPr lang="pt-BR" sz="1600" u="sng" dirty="0"/>
              <a:t>nova individualidade</a:t>
            </a:r>
            <a:r>
              <a:rPr lang="pt-BR" sz="1600" dirty="0"/>
              <a:t>, caracterizada pelo fato de estarem classificados em uma posição tarifária (primeiros quatro dígitos da Nomenclatura Comum do MERCOSUL) diferente à da NCM dos mencionados materiais. </a:t>
            </a:r>
          </a:p>
          <a:p>
            <a:endParaRPr lang="pt-BR" sz="1600" dirty="0"/>
          </a:p>
        </p:txBody>
      </p:sp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id="{1678156B-EB88-42F1-BCB3-6EEB407CA656}"/>
              </a:ext>
            </a:extLst>
          </p:cNvPr>
          <p:cNvSpPr txBox="1">
            <a:spLocks/>
          </p:cNvSpPr>
          <p:nvPr/>
        </p:nvSpPr>
        <p:spPr>
          <a:xfrm>
            <a:off x="2014838" y="827626"/>
            <a:ext cx="8509553" cy="57949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3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Transformação com Salto de Posição tarifária</a:t>
            </a:r>
            <a:endParaRPr lang="pt-BR" sz="33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7E188ED-DDF8-47D5-83C2-BC8F3CF71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555" y="2496092"/>
            <a:ext cx="2771775" cy="149542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23E22D9-85B9-4452-A033-09BCBFFF75E8}"/>
              </a:ext>
            </a:extLst>
          </p:cNvPr>
          <p:cNvSpPr txBox="1"/>
          <p:nvPr/>
        </p:nvSpPr>
        <p:spPr>
          <a:xfrm>
            <a:off x="2022555" y="2002420"/>
            <a:ext cx="2630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Óleo de </a:t>
            </a:r>
            <a:r>
              <a:rPr lang="pt-BR" dirty="0" err="1"/>
              <a:t>Argan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2A0DEB1-5CC8-4CB6-A014-E9EABB225BAC}"/>
              </a:ext>
            </a:extLst>
          </p:cNvPr>
          <p:cNvSpPr txBox="1"/>
          <p:nvPr/>
        </p:nvSpPr>
        <p:spPr>
          <a:xfrm>
            <a:off x="2022555" y="4132162"/>
            <a:ext cx="2526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Importado do Marrocos através da NCM/SH 1515.90.90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C848072-9F9F-4D24-875C-7C1BDA756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753" y="2099791"/>
            <a:ext cx="1702202" cy="2288025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39D30DA9-1A9D-4BF4-A81C-2FFBD0057EA0}"/>
              </a:ext>
            </a:extLst>
          </p:cNvPr>
          <p:cNvSpPr txBox="1"/>
          <p:nvPr/>
        </p:nvSpPr>
        <p:spPr>
          <a:xfrm>
            <a:off x="7175218" y="4463470"/>
            <a:ext cx="2526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Creme de Tratamento capilar NCM/SH 3305.90.00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E6047FC0-9416-4388-AB26-6942AD07B12F}"/>
              </a:ext>
            </a:extLst>
          </p:cNvPr>
          <p:cNvCxnSpPr>
            <a:stCxn id="9" idx="3"/>
            <a:endCxn id="13" idx="1"/>
          </p:cNvCxnSpPr>
          <p:nvPr/>
        </p:nvCxnSpPr>
        <p:spPr>
          <a:xfrm flipV="1">
            <a:off x="4794330" y="3243804"/>
            <a:ext cx="248542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59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08F4FB0-83C1-47CA-A4B6-964D555DD1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17935" y="72781"/>
            <a:ext cx="4756150" cy="57949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Produtos elaborados com uso de materiais não originários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B1BC786-D2A3-4215-8246-75CB2326D6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85900" y="5581735"/>
            <a:ext cx="8778631" cy="994410"/>
          </a:xfrm>
        </p:spPr>
        <p:txBody>
          <a:bodyPr>
            <a:noAutofit/>
          </a:bodyPr>
          <a:lstStyle/>
          <a:p>
            <a:r>
              <a:rPr lang="pt-B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Nos casos em que o requisito 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“com Salto de Posição tarifária” </a:t>
            </a:r>
            <a:r>
              <a:rPr lang="pt-B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não possa ser cumprido porque o processo de transformação operado não implica mudança de posição tarifária (primeiros quatro dígitos da Nomenclatura Comum do MERCOSUL), será suficiente que o valor CIF porto de destino ou CIF porto marítimo dos insumos de terceiros países não exceda 40% do valor FOB dos produtos de que se trate. </a:t>
            </a:r>
            <a:endParaRPr lang="pt-BR" sz="1600" dirty="0"/>
          </a:p>
          <a:p>
            <a:endParaRPr lang="pt-BR" sz="1600" dirty="0"/>
          </a:p>
        </p:txBody>
      </p:sp>
      <p:sp>
        <p:nvSpPr>
          <p:cNvPr id="7" name="Espaço Reservado para Texto 3">
            <a:extLst>
              <a:ext uri="{FF2B5EF4-FFF2-40B4-BE49-F238E27FC236}">
                <a16:creationId xmlns:a16="http://schemas.microsoft.com/office/drawing/2014/main" id="{CBC9F1E0-53CD-4028-8415-58678E4F6924}"/>
              </a:ext>
            </a:extLst>
          </p:cNvPr>
          <p:cNvSpPr txBox="1">
            <a:spLocks/>
          </p:cNvSpPr>
          <p:nvPr/>
        </p:nvSpPr>
        <p:spPr>
          <a:xfrm>
            <a:off x="2014838" y="827626"/>
            <a:ext cx="8509553" cy="57949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3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Transformação sem Salto de Posição tarifária</a:t>
            </a:r>
            <a:endParaRPr lang="pt-BR" sz="3300" dirty="0"/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43D35E37-5B26-49B0-AED6-39DAF6F1C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838" y="2380182"/>
            <a:ext cx="276225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 descr="19620081127241">
            <a:extLst>
              <a:ext uri="{FF2B5EF4-FFF2-40B4-BE49-F238E27FC236}">
                <a16:creationId xmlns:a16="http://schemas.microsoft.com/office/drawing/2014/main" id="{17B1C20D-6719-4ED8-B324-19059062C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620" y="2548730"/>
            <a:ext cx="2771775" cy="154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211FF2E-D208-4FE9-90DB-AE61640F7B31}"/>
              </a:ext>
            </a:extLst>
          </p:cNvPr>
          <p:cNvSpPr txBox="1"/>
          <p:nvPr/>
        </p:nvSpPr>
        <p:spPr>
          <a:xfrm>
            <a:off x="2014838" y="3778687"/>
            <a:ext cx="2526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Importado dos Estados Unidos através da NCM/SH 7403.11.00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93266C9-61F7-42C4-95AC-9CFFD601A74F}"/>
              </a:ext>
            </a:extLst>
          </p:cNvPr>
          <p:cNvSpPr txBox="1"/>
          <p:nvPr/>
        </p:nvSpPr>
        <p:spPr>
          <a:xfrm>
            <a:off x="8130620" y="4089928"/>
            <a:ext cx="2526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Exportado através da NCM/SH 7403.29.00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C5317BE-14DF-453A-B708-B12C16EBA550}"/>
              </a:ext>
            </a:extLst>
          </p:cNvPr>
          <p:cNvSpPr txBox="1"/>
          <p:nvPr/>
        </p:nvSpPr>
        <p:spPr>
          <a:xfrm>
            <a:off x="2014838" y="2010098"/>
            <a:ext cx="252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Cátodo e seus elementos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2C959D5-2360-40CB-AF07-0E3165A52579}"/>
              </a:ext>
            </a:extLst>
          </p:cNvPr>
          <p:cNvSpPr txBox="1"/>
          <p:nvPr/>
        </p:nvSpPr>
        <p:spPr>
          <a:xfrm>
            <a:off x="7998095" y="2102173"/>
            <a:ext cx="252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Outras ligas de cobre</a:t>
            </a:r>
          </a:p>
        </p:txBody>
      </p:sp>
    </p:spTree>
    <p:extLst>
      <p:ext uri="{BB962C8B-B14F-4D97-AF65-F5344CB8AC3E}">
        <p14:creationId xmlns:p14="http://schemas.microsoft.com/office/powerpoint/2010/main" val="1430348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F0060A-B5E1-4811-A8FD-182F5A41ED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9991" y="107950"/>
            <a:ext cx="4756150" cy="57949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Processos ou operações que não conferem origem ao produto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E573D56-4F07-4DFD-8D0C-4D70D7904B14}"/>
              </a:ext>
            </a:extLst>
          </p:cNvPr>
          <p:cNvSpPr/>
          <p:nvPr/>
        </p:nvSpPr>
        <p:spPr>
          <a:xfrm>
            <a:off x="1446671" y="687445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pt-BR" b="1" dirty="0"/>
              <a:t>ventilação, estiramento, secagem, arejamento, refrigeração, congelamento, imersão em água salgada, sulfurosa ou em outras soluções aquosas, adição de substâncias, salgadura, separação ou extração de partes deterioradas</a:t>
            </a:r>
            <a:r>
              <a:rPr lang="pt-BR" dirty="0"/>
              <a:t>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desempoado, lavagem, sacudida, descascamento, debulho, maceração, secagem, extração, classificação, seleção, fracionamento, </a:t>
            </a:r>
            <a:r>
              <a:rPr lang="pt-BR" b="1" dirty="0" err="1"/>
              <a:t>peneiragem</a:t>
            </a:r>
            <a:r>
              <a:rPr lang="pt-BR" b="1" dirty="0"/>
              <a:t>, tamisação, filtragem, pintado, cortado, recortado</a:t>
            </a:r>
            <a:r>
              <a:rPr lang="pt-BR" dirty="0"/>
              <a:t>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diluição em água </a:t>
            </a:r>
            <a:r>
              <a:rPr lang="pt-BR" dirty="0"/>
              <a:t>ou em outros solventes que não altere as características da mercadoria;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limpeza</a:t>
            </a:r>
            <a:r>
              <a:rPr lang="pt-BR" dirty="0"/>
              <a:t>, inclusive a remoção de óxido, graxa e pintura ou outros recobrimentos;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união, reunião ou divisão </a:t>
            </a:r>
            <a:r>
              <a:rPr lang="pt-BR" dirty="0"/>
              <a:t>de mercadorias em pacotes;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embalagem</a:t>
            </a:r>
            <a:r>
              <a:rPr lang="pt-BR" dirty="0"/>
              <a:t>, </a:t>
            </a:r>
            <a:r>
              <a:rPr lang="pt-BR" dirty="0" err="1"/>
              <a:t>envasilhamento</a:t>
            </a:r>
            <a:r>
              <a:rPr lang="pt-BR" dirty="0"/>
              <a:t>, </a:t>
            </a:r>
            <a:r>
              <a:rPr lang="pt-BR" dirty="0" err="1"/>
              <a:t>desenvasilhamento</a:t>
            </a:r>
            <a:r>
              <a:rPr lang="pt-BR" dirty="0"/>
              <a:t> ou </a:t>
            </a:r>
            <a:r>
              <a:rPr lang="pt-BR" dirty="0" err="1"/>
              <a:t>re-envasilhamento</a:t>
            </a:r>
            <a:r>
              <a:rPr lang="pt-BR" dirty="0"/>
              <a:t>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colocação de marcas, etiquetas </a:t>
            </a:r>
            <a:r>
              <a:rPr lang="pt-BR" dirty="0"/>
              <a:t>e outros sinais distintivos similares nas mercadorias ou nos seus recipientes;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misturas de mercadorias </a:t>
            </a:r>
            <a:r>
              <a:rPr lang="pt-BR" dirty="0"/>
              <a:t>desde que as características da mercadoria obtida não sejam essencialmente diferentes das características das mercadorias que foram misturadas;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sacrifício de animais</a:t>
            </a:r>
            <a:r>
              <a:rPr lang="pt-BR" dirty="0"/>
              <a:t>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aplicação de óleo </a:t>
            </a:r>
            <a:r>
              <a:rPr lang="pt-BR" dirty="0"/>
              <a:t>e recobrimentos protetores;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desmontagem </a:t>
            </a:r>
            <a:r>
              <a:rPr lang="pt-BR" dirty="0"/>
              <a:t>de mercadorias em partes; </a:t>
            </a:r>
          </a:p>
          <a:p>
            <a:pPr marL="342900" indent="-342900">
              <a:buFont typeface="+mj-lt"/>
              <a:buAutoNum type="alphaLcParenR"/>
            </a:pPr>
            <a:r>
              <a:rPr lang="pt-BR" b="1" dirty="0"/>
              <a:t>Utilização exclusiva de materiais não originários</a:t>
            </a:r>
          </a:p>
          <a:p>
            <a:pPr marL="342900" indent="-342900">
              <a:buFont typeface="+mj-lt"/>
              <a:buAutoNum type="alphaLcParenR"/>
            </a:pPr>
            <a:r>
              <a:rPr lang="pt-BR" dirty="0"/>
              <a:t>a </a:t>
            </a:r>
            <a:r>
              <a:rPr lang="pt-BR" b="1" dirty="0"/>
              <a:t>acumulação de duas ou mais destas operações. </a:t>
            </a:r>
          </a:p>
        </p:txBody>
      </p:sp>
      <p:sp>
        <p:nvSpPr>
          <p:cNvPr id="6" name="Espaço Reservado para Texto 3">
            <a:extLst>
              <a:ext uri="{FF2B5EF4-FFF2-40B4-BE49-F238E27FC236}">
                <a16:creationId xmlns:a16="http://schemas.microsoft.com/office/drawing/2014/main" id="{A0E3687E-1BE0-4326-94A3-B43632F5C7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50380" y="6170555"/>
            <a:ext cx="8452625" cy="579495"/>
          </a:xfrm>
        </p:spPr>
        <p:txBody>
          <a:bodyPr>
            <a:noAutofit/>
          </a:bodyPr>
          <a:lstStyle/>
          <a:p>
            <a:r>
              <a:rPr lang="pt-BR" sz="2000" i="1" dirty="0"/>
              <a:t>Estes processos serão considerados insuficientes para conferir o caráter de mercadorias originárias</a:t>
            </a:r>
          </a:p>
        </p:txBody>
      </p:sp>
    </p:spTree>
    <p:extLst>
      <p:ext uri="{BB962C8B-B14F-4D97-AF65-F5344CB8AC3E}">
        <p14:creationId xmlns:p14="http://schemas.microsoft.com/office/powerpoint/2010/main" val="3929356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D16549-520E-4D80-B11E-23E51F1471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9991" y="130253"/>
            <a:ext cx="4756150" cy="579495"/>
          </a:xfrm>
        </p:spPr>
        <p:txBody>
          <a:bodyPr/>
          <a:lstStyle/>
          <a:p>
            <a:r>
              <a:rPr lang="pt-BR" dirty="0"/>
              <a:t>Critérios de origem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5D869DC-5584-45F9-9035-A75CE2926A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09595" y="709748"/>
            <a:ext cx="6268592" cy="751922"/>
          </a:xfrm>
        </p:spPr>
        <p:txBody>
          <a:bodyPr>
            <a:normAutofit/>
          </a:bodyPr>
          <a:lstStyle/>
          <a:p>
            <a:r>
              <a:rPr lang="pt-BR" sz="2000" i="1" dirty="0"/>
              <a:t>À luz dos diferentes critérios de origem contidos nos acordos internacionais de comércio.....</a:t>
            </a:r>
          </a:p>
          <a:p>
            <a:endParaRPr lang="pt-BR" sz="2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510FB81-3CD5-4701-95DF-FC9161D7F239}"/>
              </a:ext>
            </a:extLst>
          </p:cNvPr>
          <p:cNvSpPr txBox="1"/>
          <p:nvPr/>
        </p:nvSpPr>
        <p:spPr>
          <a:xfrm>
            <a:off x="2563826" y="1608493"/>
            <a:ext cx="7403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...produtos que passem por um </a:t>
            </a:r>
            <a:r>
              <a:rPr lang="pt-BR" sz="2400" u="sng" dirty="0"/>
              <a:t>processo produtivo</a:t>
            </a:r>
            <a:r>
              <a:rPr lang="pt-BR" sz="2400" dirty="0"/>
              <a:t> em um ou mais estados parte </a:t>
            </a:r>
            <a:r>
              <a:rPr lang="pt-BR" sz="2400" u="sng" dirty="0"/>
              <a:t>não necessariamente</a:t>
            </a:r>
            <a:r>
              <a:rPr lang="pt-BR" sz="2400" dirty="0"/>
              <a:t> será considerado originário e elegível ao benefício tarifário.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3F85B99-8887-49DD-9B81-358CD44A1EC0}"/>
              </a:ext>
            </a:extLst>
          </p:cNvPr>
          <p:cNvSpPr txBox="1"/>
          <p:nvPr/>
        </p:nvSpPr>
        <p:spPr>
          <a:xfrm>
            <a:off x="2563834" y="2955645"/>
            <a:ext cx="7403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...produtos ou componentes </a:t>
            </a:r>
            <a:r>
              <a:rPr lang="pt-BR" sz="2400" u="sng" dirty="0"/>
              <a:t>adquiridos</a:t>
            </a:r>
            <a:r>
              <a:rPr lang="pt-BR" sz="2400" dirty="0"/>
              <a:t> de fornecedores no mercado interno ou da região do acordo </a:t>
            </a:r>
            <a:r>
              <a:rPr lang="pt-BR" sz="2400" u="sng" dirty="0"/>
              <a:t>não necessariamente</a:t>
            </a:r>
            <a:r>
              <a:rPr lang="pt-BR" sz="2400" dirty="0"/>
              <a:t> serão considerados originários.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35F1462-41A1-4C2C-9142-C9EABDDB07FD}"/>
              </a:ext>
            </a:extLst>
          </p:cNvPr>
          <p:cNvSpPr txBox="1"/>
          <p:nvPr/>
        </p:nvSpPr>
        <p:spPr>
          <a:xfrm>
            <a:off x="2563834" y="4523112"/>
            <a:ext cx="7403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...produtos que cumpram origem em um determinado Acordo </a:t>
            </a:r>
            <a:r>
              <a:rPr lang="pt-BR" sz="2400" u="sng" dirty="0"/>
              <a:t>não necessariamente</a:t>
            </a:r>
            <a:r>
              <a:rPr lang="pt-BR" sz="2400" dirty="0"/>
              <a:t> cumprirão origem em todos os Acordos.</a:t>
            </a:r>
          </a:p>
        </p:txBody>
      </p:sp>
    </p:spTree>
    <p:extLst>
      <p:ext uri="{BB962C8B-B14F-4D97-AF65-F5344CB8AC3E}">
        <p14:creationId xmlns:p14="http://schemas.microsoft.com/office/powerpoint/2010/main" val="1245496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353978D-A7E4-4F76-BEAB-D050E46575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09142" y="143119"/>
            <a:ext cx="4154366" cy="579495"/>
          </a:xfrm>
        </p:spPr>
        <p:txBody>
          <a:bodyPr>
            <a:normAutofit lnSpcReduction="10000"/>
          </a:bodyPr>
          <a:lstStyle/>
          <a:p>
            <a:r>
              <a:rPr lang="pt-BR" sz="1800" dirty="0"/>
              <a:t>Declaração de produto e Certificado de Origem</a:t>
            </a:r>
            <a:endParaRPr lang="pt-BR" dirty="0"/>
          </a:p>
        </p:txBody>
      </p:sp>
      <p:pic>
        <p:nvPicPr>
          <p:cNvPr id="5" name="Imagem 4">
            <a:hlinkClick r:id="rId2" action="ppaction://hlinksldjump"/>
            <a:extLst>
              <a:ext uri="{FF2B5EF4-FFF2-40B4-BE49-F238E27FC236}">
                <a16:creationId xmlns:a16="http://schemas.microsoft.com/office/drawing/2014/main" id="{61752D34-505D-4CC1-9628-F219241B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836" y="827280"/>
            <a:ext cx="3697843" cy="57495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E557FB9-B49F-42C6-9B91-A91E7E247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123" y="827280"/>
            <a:ext cx="3954568" cy="5749549"/>
          </a:xfrm>
          <a:prstGeom prst="rect">
            <a:avLst/>
          </a:prstGeom>
        </p:spPr>
      </p:pic>
      <p:sp>
        <p:nvSpPr>
          <p:cNvPr id="6" name="Seta: para Baixo 5">
            <a:hlinkClick r:id="rId5" action="ppaction://hlinksldjump"/>
            <a:extLst>
              <a:ext uri="{FF2B5EF4-FFF2-40B4-BE49-F238E27FC236}">
                <a16:creationId xmlns:a16="http://schemas.microsoft.com/office/drawing/2014/main" id="{0AAE34C9-1095-44D1-A046-956D3EB14775}"/>
              </a:ext>
            </a:extLst>
          </p:cNvPr>
          <p:cNvSpPr/>
          <p:nvPr/>
        </p:nvSpPr>
        <p:spPr>
          <a:xfrm>
            <a:off x="11333285" y="79130"/>
            <a:ext cx="439615" cy="5794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593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085621A-CE05-43C9-86BE-11A739CAA2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70614" y="349979"/>
            <a:ext cx="7977832" cy="955920"/>
          </a:xfrm>
        </p:spPr>
        <p:txBody>
          <a:bodyPr>
            <a:normAutofit/>
          </a:bodyPr>
          <a:lstStyle/>
          <a:p>
            <a:r>
              <a:rPr lang="pt-BR" dirty="0"/>
              <a:t>PREMISSAS QUE ASSEGURAM A APLICAÇÃO DOS BENEFÍCIOS TRIBUTÁRIOS PREVISTOS NOS ACORDOS INTERNACIONAIS DE COMÉRCIO.</a:t>
            </a:r>
          </a:p>
        </p:txBody>
      </p:sp>
      <p:sp>
        <p:nvSpPr>
          <p:cNvPr id="7" name="Retângulo 6">
            <a:hlinkClick r:id="rId2" action="ppaction://hlinkpres?slideindex=1&amp;slidetitle="/>
            <a:extLst>
              <a:ext uri="{FF2B5EF4-FFF2-40B4-BE49-F238E27FC236}">
                <a16:creationId xmlns:a16="http://schemas.microsoft.com/office/drawing/2014/main" id="{3D2FDFC4-6C37-4939-917D-451CD28942B8}"/>
              </a:ext>
            </a:extLst>
          </p:cNvPr>
          <p:cNvSpPr/>
          <p:nvPr/>
        </p:nvSpPr>
        <p:spPr>
          <a:xfrm>
            <a:off x="1570614" y="1409206"/>
            <a:ext cx="8423275" cy="5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>
            <a:spAutoFit/>
          </a:bodyPr>
          <a:lstStyle/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</a:rPr>
              <a:t>Que haja um </a:t>
            </a: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  <a:hlinkClick r:id="rId3" action="ppaction://hlinksldjump"/>
              </a:rPr>
              <a:t>Acordo</a:t>
            </a: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</a:rPr>
              <a:t> firmado com o país importador</a:t>
            </a:r>
          </a:p>
        </p:txBody>
      </p:sp>
      <p:sp>
        <p:nvSpPr>
          <p:cNvPr id="8" name="Retângulo 7">
            <a:hlinkClick r:id="rId4" action="ppaction://hlinksldjump"/>
            <a:extLst>
              <a:ext uri="{FF2B5EF4-FFF2-40B4-BE49-F238E27FC236}">
                <a16:creationId xmlns:a16="http://schemas.microsoft.com/office/drawing/2014/main" id="{0AD43CDA-6ED4-4770-9134-F89318B33F03}"/>
              </a:ext>
            </a:extLst>
          </p:cNvPr>
          <p:cNvSpPr/>
          <p:nvPr/>
        </p:nvSpPr>
        <p:spPr>
          <a:xfrm>
            <a:off x="1570614" y="1993872"/>
            <a:ext cx="8423275" cy="13388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>
            <a:spAutoFit/>
          </a:bodyPr>
          <a:lstStyle/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</a:rPr>
              <a:t>Que o produto a ser exportado esteja </a:t>
            </a: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  <a:hlinkClick r:id="rId5" action="ppaction://hlinksldjump"/>
              </a:rPr>
              <a:t>negociado</a:t>
            </a: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</a:rPr>
              <a:t> neste acordo </a:t>
            </a:r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(</a:t>
            </a:r>
            <a:r>
              <a:rPr lang="pt-BR" b="1" dirty="0">
                <a:solidFill>
                  <a:schemeClr val="bg2">
                    <a:lumMod val="25000"/>
                  </a:schemeClr>
                </a:solidFill>
              </a:rPr>
              <a:t>i</a:t>
            </a:r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dentificado pela NCM, NALADI, NCCA ou SH, conforme a versão do acordo)</a:t>
            </a:r>
            <a:r>
              <a:rPr lang="pt-BR" sz="2700" b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7683338-D26A-48C9-8E0B-833AF4DBB323}"/>
              </a:ext>
            </a:extLst>
          </p:cNvPr>
          <p:cNvSpPr/>
          <p:nvPr/>
        </p:nvSpPr>
        <p:spPr>
          <a:xfrm>
            <a:off x="1570614" y="3409366"/>
            <a:ext cx="8423275" cy="9239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>
            <a:spAutoFit/>
          </a:bodyPr>
          <a:lstStyle/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</a:rPr>
              <a:t>Que o produto cumpra com o respectivo </a:t>
            </a: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  <a:hlinkClick r:id="rId6" action="ppaction://hlinksldjump"/>
              </a:rPr>
              <a:t>requisito de origem</a:t>
            </a: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</a:rPr>
              <a:t> estabelecido no </a:t>
            </a:r>
            <a:r>
              <a:rPr lang="pt-BR" sz="2700" b="1" dirty="0">
                <a:solidFill>
                  <a:srgbClr val="002060"/>
                </a:solidFill>
              </a:rPr>
              <a:t>Ac</a:t>
            </a: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</a:rPr>
              <a:t>ordo.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BCFF4EE-C9FB-4171-80A0-A8F5F065FA8A}"/>
              </a:ext>
            </a:extLst>
          </p:cNvPr>
          <p:cNvSpPr/>
          <p:nvPr/>
        </p:nvSpPr>
        <p:spPr>
          <a:xfrm>
            <a:off x="1570614" y="4409957"/>
            <a:ext cx="8423275" cy="922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>
            <a:spAutoFit/>
          </a:bodyPr>
          <a:lstStyle/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pt-BR" sz="2700" b="1" dirty="0">
                <a:solidFill>
                  <a:srgbClr val="002060"/>
                </a:solidFill>
                <a:latin typeface="+mn-lt"/>
                <a:cs typeface="+mn-cs"/>
              </a:rPr>
              <a:t>Que sua exportação esteja amparada por </a:t>
            </a:r>
            <a:r>
              <a:rPr lang="pt-BR" sz="2700" b="1" dirty="0">
                <a:solidFill>
                  <a:srgbClr val="002060"/>
                </a:solidFill>
                <a:hlinkClick r:id="rId7" action="ppaction://hlinksldjump"/>
              </a:rPr>
              <a:t>declaração de Produto e certificado de origem</a:t>
            </a:r>
            <a:endParaRPr lang="pt-BR" sz="2700" b="1" dirty="0">
              <a:solidFill>
                <a:srgbClr val="002060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A77D8E3-57CE-4617-A588-B2C8224CD09B}"/>
              </a:ext>
            </a:extLst>
          </p:cNvPr>
          <p:cNvSpPr/>
          <p:nvPr/>
        </p:nvSpPr>
        <p:spPr>
          <a:xfrm>
            <a:off x="1570614" y="5435602"/>
            <a:ext cx="8423275" cy="13388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>
            <a:spAutoFit/>
          </a:bodyPr>
          <a:lstStyle/>
          <a:p>
            <a:pPr marL="514350" indent="-514350">
              <a:buFont typeface="Wingdings" pitchFamily="2" charset="2"/>
              <a:buChar char="ü"/>
              <a:defRPr/>
            </a:pPr>
            <a:r>
              <a:rPr lang="pt-BR" sz="2700" b="1" dirty="0">
                <a:solidFill>
                  <a:srgbClr val="002060"/>
                </a:solidFill>
              </a:rPr>
              <a:t>Produto está em conformidade e será beneficiado com redução ou isenção do imposto de importação no país de destino</a:t>
            </a:r>
          </a:p>
        </p:txBody>
      </p:sp>
    </p:spTree>
    <p:extLst>
      <p:ext uri="{BB962C8B-B14F-4D97-AF65-F5344CB8AC3E}">
        <p14:creationId xmlns:p14="http://schemas.microsoft.com/office/powerpoint/2010/main" val="128968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8362;p54">
            <a:extLst>
              <a:ext uri="{FF2B5EF4-FFF2-40B4-BE49-F238E27FC236}">
                <a16:creationId xmlns:a16="http://schemas.microsoft.com/office/drawing/2014/main" id="{716D7B81-1387-4D2E-8AA7-FDDCAD5089E8}"/>
              </a:ext>
            </a:extLst>
          </p:cNvPr>
          <p:cNvGrpSpPr/>
          <p:nvPr/>
        </p:nvGrpSpPr>
        <p:grpSpPr>
          <a:xfrm>
            <a:off x="3766508" y="5955984"/>
            <a:ext cx="391377" cy="291279"/>
            <a:chOff x="2344476" y="2571761"/>
            <a:chExt cx="417671" cy="417045"/>
          </a:xfrm>
          <a:solidFill>
            <a:srgbClr val="1A4B9F"/>
          </a:solidFill>
        </p:grpSpPr>
        <p:sp>
          <p:nvSpPr>
            <p:cNvPr id="9" name="Google Shape;8363;p54">
              <a:extLst>
                <a:ext uri="{FF2B5EF4-FFF2-40B4-BE49-F238E27FC236}">
                  <a16:creationId xmlns:a16="http://schemas.microsoft.com/office/drawing/2014/main" id="{06B3D562-A91B-4D84-97F0-48FA0ADB2531}"/>
                </a:ext>
              </a:extLst>
            </p:cNvPr>
            <p:cNvSpPr/>
            <p:nvPr/>
          </p:nvSpPr>
          <p:spPr>
            <a:xfrm>
              <a:off x="2344476" y="2571761"/>
              <a:ext cx="417671" cy="417045"/>
            </a:xfrm>
            <a:custGeom>
              <a:avLst/>
              <a:gdLst/>
              <a:ahLst/>
              <a:cxnLst/>
              <a:rect l="l" t="t" r="r" b="b"/>
              <a:pathLst>
                <a:path w="20013" h="19983" extrusionOk="0">
                  <a:moveTo>
                    <a:pt x="10022" y="1170"/>
                  </a:moveTo>
                  <a:cubicBezTo>
                    <a:pt x="14886" y="1170"/>
                    <a:pt x="18842" y="5127"/>
                    <a:pt x="18842" y="9990"/>
                  </a:cubicBezTo>
                  <a:cubicBezTo>
                    <a:pt x="18842" y="14855"/>
                    <a:pt x="14886" y="18811"/>
                    <a:pt x="10023" y="18811"/>
                  </a:cubicBezTo>
                  <a:cubicBezTo>
                    <a:pt x="8516" y="18811"/>
                    <a:pt x="7030" y="18423"/>
                    <a:pt x="5726" y="17691"/>
                  </a:cubicBezTo>
                  <a:cubicBezTo>
                    <a:pt x="5638" y="17641"/>
                    <a:pt x="5539" y="17615"/>
                    <a:pt x="5440" y="17615"/>
                  </a:cubicBezTo>
                  <a:cubicBezTo>
                    <a:pt x="5393" y="17615"/>
                    <a:pt x="5345" y="17621"/>
                    <a:pt x="5298" y="17632"/>
                  </a:cubicBezTo>
                  <a:lnTo>
                    <a:pt x="1419" y="18595"/>
                  </a:lnTo>
                  <a:lnTo>
                    <a:pt x="2381" y="14715"/>
                  </a:lnTo>
                  <a:cubicBezTo>
                    <a:pt x="2417" y="14570"/>
                    <a:pt x="2395" y="14416"/>
                    <a:pt x="2323" y="14287"/>
                  </a:cubicBezTo>
                  <a:cubicBezTo>
                    <a:pt x="1590" y="12982"/>
                    <a:pt x="1203" y="11498"/>
                    <a:pt x="1203" y="9990"/>
                  </a:cubicBezTo>
                  <a:cubicBezTo>
                    <a:pt x="1203" y="5127"/>
                    <a:pt x="5159" y="1170"/>
                    <a:pt x="10022" y="1170"/>
                  </a:cubicBezTo>
                  <a:close/>
                  <a:moveTo>
                    <a:pt x="10023" y="1"/>
                  </a:moveTo>
                  <a:cubicBezTo>
                    <a:pt x="4522" y="1"/>
                    <a:pt x="32" y="4491"/>
                    <a:pt x="32" y="9990"/>
                  </a:cubicBezTo>
                  <a:cubicBezTo>
                    <a:pt x="32" y="11620"/>
                    <a:pt x="432" y="13226"/>
                    <a:pt x="1191" y="14655"/>
                  </a:cubicBezTo>
                  <a:lnTo>
                    <a:pt x="50" y="19256"/>
                  </a:lnTo>
                  <a:cubicBezTo>
                    <a:pt x="0" y="19455"/>
                    <a:pt x="58" y="19665"/>
                    <a:pt x="204" y="19810"/>
                  </a:cubicBezTo>
                  <a:cubicBezTo>
                    <a:pt x="313" y="19921"/>
                    <a:pt x="461" y="19982"/>
                    <a:pt x="614" y="19982"/>
                  </a:cubicBezTo>
                  <a:cubicBezTo>
                    <a:pt x="662" y="19982"/>
                    <a:pt x="710" y="19976"/>
                    <a:pt x="757" y="19964"/>
                  </a:cubicBezTo>
                  <a:lnTo>
                    <a:pt x="5358" y="18823"/>
                  </a:lnTo>
                  <a:cubicBezTo>
                    <a:pt x="6788" y="19582"/>
                    <a:pt x="8394" y="19982"/>
                    <a:pt x="10022" y="19982"/>
                  </a:cubicBezTo>
                  <a:cubicBezTo>
                    <a:pt x="12680" y="19982"/>
                    <a:pt x="15187" y="18940"/>
                    <a:pt x="17078" y="17047"/>
                  </a:cubicBezTo>
                  <a:cubicBezTo>
                    <a:pt x="18971" y="15156"/>
                    <a:pt x="20013" y="12649"/>
                    <a:pt x="20013" y="9990"/>
                  </a:cubicBezTo>
                  <a:cubicBezTo>
                    <a:pt x="20013" y="7333"/>
                    <a:pt x="18971" y="4827"/>
                    <a:pt x="17080" y="2934"/>
                  </a:cubicBezTo>
                  <a:cubicBezTo>
                    <a:pt x="15187" y="1043"/>
                    <a:pt x="12680" y="1"/>
                    <a:pt x="100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364;p54">
              <a:extLst>
                <a:ext uri="{FF2B5EF4-FFF2-40B4-BE49-F238E27FC236}">
                  <a16:creationId xmlns:a16="http://schemas.microsoft.com/office/drawing/2014/main" id="{38C9B00A-17B4-4F86-919B-6591125F79F4}"/>
                </a:ext>
              </a:extLst>
            </p:cNvPr>
            <p:cNvSpPr/>
            <p:nvPr/>
          </p:nvSpPr>
          <p:spPr>
            <a:xfrm>
              <a:off x="2421672" y="2657388"/>
              <a:ext cx="260625" cy="243636"/>
            </a:xfrm>
            <a:custGeom>
              <a:avLst/>
              <a:gdLst/>
              <a:ahLst/>
              <a:cxnLst/>
              <a:rect l="l" t="t" r="r" b="b"/>
              <a:pathLst>
                <a:path w="12488" h="11674" extrusionOk="0">
                  <a:moveTo>
                    <a:pt x="3164" y="1171"/>
                  </a:moveTo>
                  <a:cubicBezTo>
                    <a:pt x="3352" y="1171"/>
                    <a:pt x="3536" y="1247"/>
                    <a:pt x="3710" y="1424"/>
                  </a:cubicBezTo>
                  <a:lnTo>
                    <a:pt x="3719" y="1433"/>
                  </a:lnTo>
                  <a:cubicBezTo>
                    <a:pt x="4757" y="2473"/>
                    <a:pt x="4683" y="2832"/>
                    <a:pt x="4449" y="3068"/>
                  </a:cubicBezTo>
                  <a:cubicBezTo>
                    <a:pt x="4240" y="3275"/>
                    <a:pt x="3625" y="3692"/>
                    <a:pt x="3427" y="3892"/>
                  </a:cubicBezTo>
                  <a:cubicBezTo>
                    <a:pt x="2960" y="4359"/>
                    <a:pt x="3046" y="5081"/>
                    <a:pt x="3685" y="6039"/>
                  </a:cubicBezTo>
                  <a:cubicBezTo>
                    <a:pt x="4065" y="6611"/>
                    <a:pt x="4568" y="7166"/>
                    <a:pt x="4805" y="7405"/>
                  </a:cubicBezTo>
                  <a:lnTo>
                    <a:pt x="4806" y="7405"/>
                  </a:lnTo>
                  <a:cubicBezTo>
                    <a:pt x="5045" y="7642"/>
                    <a:pt x="5599" y="8146"/>
                    <a:pt x="6172" y="8527"/>
                  </a:cubicBezTo>
                  <a:cubicBezTo>
                    <a:pt x="6727" y="8895"/>
                    <a:pt x="7202" y="9079"/>
                    <a:pt x="7594" y="9079"/>
                  </a:cubicBezTo>
                  <a:cubicBezTo>
                    <a:pt x="7880" y="9079"/>
                    <a:pt x="8123" y="8981"/>
                    <a:pt x="8320" y="8785"/>
                  </a:cubicBezTo>
                  <a:cubicBezTo>
                    <a:pt x="8518" y="8585"/>
                    <a:pt x="8935" y="7971"/>
                    <a:pt x="9144" y="7762"/>
                  </a:cubicBezTo>
                  <a:cubicBezTo>
                    <a:pt x="9238" y="7668"/>
                    <a:pt x="9331" y="7609"/>
                    <a:pt x="9460" y="7609"/>
                  </a:cubicBezTo>
                  <a:cubicBezTo>
                    <a:pt x="9549" y="7609"/>
                    <a:pt x="9655" y="7637"/>
                    <a:pt x="9790" y="7702"/>
                  </a:cubicBezTo>
                  <a:cubicBezTo>
                    <a:pt x="10172" y="7886"/>
                    <a:pt x="10582" y="8297"/>
                    <a:pt x="10779" y="8493"/>
                  </a:cubicBezTo>
                  <a:lnTo>
                    <a:pt x="10788" y="8502"/>
                  </a:lnTo>
                  <a:cubicBezTo>
                    <a:pt x="11239" y="8944"/>
                    <a:pt x="11037" y="9452"/>
                    <a:pt x="10593" y="9898"/>
                  </a:cubicBezTo>
                  <a:cubicBezTo>
                    <a:pt x="10190" y="10300"/>
                    <a:pt x="9680" y="10502"/>
                    <a:pt x="9068" y="10502"/>
                  </a:cubicBezTo>
                  <a:cubicBezTo>
                    <a:pt x="8521" y="10502"/>
                    <a:pt x="7892" y="10341"/>
                    <a:pt x="7184" y="10020"/>
                  </a:cubicBezTo>
                  <a:cubicBezTo>
                    <a:pt x="5868" y="9420"/>
                    <a:pt x="4676" y="8428"/>
                    <a:pt x="4228" y="7984"/>
                  </a:cubicBezTo>
                  <a:cubicBezTo>
                    <a:pt x="3784" y="7536"/>
                    <a:pt x="2792" y="6344"/>
                    <a:pt x="2192" y="5028"/>
                  </a:cubicBezTo>
                  <a:cubicBezTo>
                    <a:pt x="1511" y="3527"/>
                    <a:pt x="1552" y="2381"/>
                    <a:pt x="2314" y="1619"/>
                  </a:cubicBezTo>
                  <a:cubicBezTo>
                    <a:pt x="2583" y="1350"/>
                    <a:pt x="2877" y="1171"/>
                    <a:pt x="3164" y="1171"/>
                  </a:cubicBezTo>
                  <a:close/>
                  <a:moveTo>
                    <a:pt x="3169" y="1"/>
                  </a:moveTo>
                  <a:cubicBezTo>
                    <a:pt x="2619" y="1"/>
                    <a:pt x="2030" y="247"/>
                    <a:pt x="1486" y="791"/>
                  </a:cubicBezTo>
                  <a:cubicBezTo>
                    <a:pt x="701" y="1576"/>
                    <a:pt x="0" y="3034"/>
                    <a:pt x="1127" y="5512"/>
                  </a:cubicBezTo>
                  <a:cubicBezTo>
                    <a:pt x="1794" y="6979"/>
                    <a:pt x="2868" y="8274"/>
                    <a:pt x="3398" y="8810"/>
                  </a:cubicBezTo>
                  <a:lnTo>
                    <a:pt x="3402" y="8813"/>
                  </a:lnTo>
                  <a:cubicBezTo>
                    <a:pt x="3938" y="9344"/>
                    <a:pt x="5235" y="10418"/>
                    <a:pt x="6699" y="11085"/>
                  </a:cubicBezTo>
                  <a:cubicBezTo>
                    <a:pt x="7490" y="11445"/>
                    <a:pt x="8308" y="11674"/>
                    <a:pt x="9088" y="11674"/>
                  </a:cubicBezTo>
                  <a:cubicBezTo>
                    <a:pt x="9940" y="11674"/>
                    <a:pt x="10746" y="11400"/>
                    <a:pt x="11421" y="10726"/>
                  </a:cubicBezTo>
                  <a:cubicBezTo>
                    <a:pt x="12488" y="9657"/>
                    <a:pt x="12399" y="8442"/>
                    <a:pt x="11607" y="7665"/>
                  </a:cubicBezTo>
                  <a:cubicBezTo>
                    <a:pt x="11219" y="7278"/>
                    <a:pt x="10791" y="6885"/>
                    <a:pt x="10297" y="6648"/>
                  </a:cubicBezTo>
                  <a:cubicBezTo>
                    <a:pt x="10009" y="6509"/>
                    <a:pt x="9725" y="6440"/>
                    <a:pt x="9455" y="6440"/>
                  </a:cubicBezTo>
                  <a:cubicBezTo>
                    <a:pt x="9034" y="6440"/>
                    <a:pt x="8646" y="6606"/>
                    <a:pt x="8316" y="6935"/>
                  </a:cubicBezTo>
                  <a:cubicBezTo>
                    <a:pt x="8070" y="7180"/>
                    <a:pt x="7732" y="7665"/>
                    <a:pt x="7538" y="7904"/>
                  </a:cubicBezTo>
                  <a:cubicBezTo>
                    <a:pt x="7035" y="7819"/>
                    <a:pt x="6032" y="6974"/>
                    <a:pt x="5634" y="6577"/>
                  </a:cubicBezTo>
                  <a:cubicBezTo>
                    <a:pt x="5236" y="6179"/>
                    <a:pt x="4393" y="5174"/>
                    <a:pt x="4308" y="4674"/>
                  </a:cubicBezTo>
                  <a:cubicBezTo>
                    <a:pt x="4545" y="4481"/>
                    <a:pt x="5031" y="4141"/>
                    <a:pt x="5277" y="3895"/>
                  </a:cubicBezTo>
                  <a:cubicBezTo>
                    <a:pt x="5817" y="3354"/>
                    <a:pt x="5919" y="2652"/>
                    <a:pt x="5564" y="1914"/>
                  </a:cubicBezTo>
                  <a:cubicBezTo>
                    <a:pt x="5327" y="1421"/>
                    <a:pt x="4934" y="993"/>
                    <a:pt x="4546" y="605"/>
                  </a:cubicBezTo>
                  <a:cubicBezTo>
                    <a:pt x="4165" y="216"/>
                    <a:pt x="3684" y="1"/>
                    <a:pt x="31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Gráfico 10">
            <a:extLst>
              <a:ext uri="{FF2B5EF4-FFF2-40B4-BE49-F238E27FC236}">
                <a16:creationId xmlns:a16="http://schemas.microsoft.com/office/drawing/2014/main" id="{7C3CF6DA-FD24-44DB-9C21-76E1126F4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2880" y="6359649"/>
            <a:ext cx="438730" cy="346366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FB746A-DBD7-492D-A644-ABB1BA7D1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66606" y="5587796"/>
            <a:ext cx="255801" cy="255801"/>
          </a:xfrm>
          <a:prstGeom prst="rect">
            <a:avLst/>
          </a:prstGeom>
        </p:spPr>
      </p:pic>
      <p:sp>
        <p:nvSpPr>
          <p:cNvPr id="17" name="Text Box 2">
            <a:extLst>
              <a:ext uri="{FF2B5EF4-FFF2-40B4-BE49-F238E27FC236}">
                <a16:creationId xmlns:a16="http://schemas.microsoft.com/office/drawing/2014/main" id="{4F8B8838-3407-4D74-AE38-B3FDBFE5C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185" y="3900350"/>
            <a:ext cx="4949825" cy="11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altLang="pt-BR" sz="1600" b="1" u="sng" dirty="0">
                <a:solidFill>
                  <a:schemeClr val="bg1"/>
                </a:solidFill>
                <a:latin typeface="Arial" pitchFamily="34" charset="0"/>
              </a:rPr>
              <a:t>Especialista-Técnica 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pt-BR" altLang="pt-BR" sz="1600" b="1" dirty="0">
                <a:solidFill>
                  <a:schemeClr val="bg1"/>
                </a:solidFill>
                <a:latin typeface="Arial" pitchFamily="34" charset="0"/>
              </a:rPr>
              <a:t>Marcia Zonta 51 3347 8663</a:t>
            </a:r>
            <a:endParaRPr lang="pt-BR" altLang="pt-BR" sz="1600" b="1" dirty="0">
              <a:solidFill>
                <a:schemeClr val="bg1"/>
              </a:solidFill>
              <a:latin typeface="Arial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eaLnBrk="1" hangingPunct="1">
              <a:defRPr/>
            </a:pPr>
            <a:r>
              <a:rPr lang="pt-BR" altLang="pt-BR" sz="1600" dirty="0">
                <a:solidFill>
                  <a:schemeClr val="bg1"/>
                </a:solidFill>
                <a:latin typeface="Arial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Marcia.zonta@fiergs.org.br</a:t>
            </a:r>
            <a:endParaRPr lang="pt-BR" altLang="pt-BR" sz="1600" dirty="0">
              <a:solidFill>
                <a:schemeClr val="bg1"/>
              </a:solidFill>
              <a:latin typeface="Arial" pitchFamily="34" charset="0"/>
            </a:endParaRPr>
          </a:p>
          <a:p>
            <a:pPr eaLnBrk="1" hangingPunct="1">
              <a:defRPr/>
            </a:pPr>
            <a:endParaRPr lang="fr-FR" altLang="pt-BR" sz="16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E87A1763-A6D8-4E23-B3CA-9579B49CE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186" y="1852720"/>
            <a:ext cx="494982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altLang="pt-BR" b="1" u="sng" dirty="0">
                <a:solidFill>
                  <a:schemeClr val="bg1"/>
                </a:solidFill>
              </a:rPr>
              <a:t>Coordenador-Técnico</a:t>
            </a:r>
            <a:endParaRPr lang="pt-BR" altLang="pt-BR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fr-FR" altLang="pt-BR" b="1" dirty="0">
                <a:solidFill>
                  <a:schemeClr val="bg1"/>
                </a:solidFill>
              </a:rPr>
              <a:t>Gilmar Caregnatto  51 3347 8829, 51 993367061</a:t>
            </a:r>
          </a:p>
          <a:p>
            <a:pPr eaLnBrk="1" hangingPunct="1">
              <a:defRPr/>
            </a:pPr>
            <a:r>
              <a:rPr lang="fr-FR" altLang="pt-BR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gilmar.caregnatto</a:t>
            </a:r>
            <a:r>
              <a:rPr lang="pt-BR" altLang="pt-BR" u="sng" dirty="0">
                <a:solidFill>
                  <a:schemeClr val="bg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@fiergs.org.br</a:t>
            </a:r>
            <a:endParaRPr lang="pt-BR" altLang="pt-BR" u="sng" dirty="0">
              <a:solidFill>
                <a:schemeClr val="bg1"/>
              </a:solidFill>
            </a:endParaRPr>
          </a:p>
        </p:txBody>
      </p:sp>
      <p:graphicFrame>
        <p:nvGraphicFramePr>
          <p:cNvPr id="19" name="Group 5">
            <a:extLst>
              <a:ext uri="{FF2B5EF4-FFF2-40B4-BE49-F238E27FC236}">
                <a16:creationId xmlns:a16="http://schemas.microsoft.com/office/drawing/2014/main" id="{A5CB812D-957B-4CF4-875F-57356EFFB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978421"/>
              </p:ext>
            </p:extLst>
          </p:nvPr>
        </p:nvGraphicFramePr>
        <p:xfrm>
          <a:off x="1389185" y="5771395"/>
          <a:ext cx="8893175" cy="951736"/>
        </p:xfrm>
        <a:graphic>
          <a:graphicData uri="http://schemas.openxmlformats.org/drawingml/2006/table">
            <a:tbl>
              <a:tblPr/>
              <a:tblGrid>
                <a:gridCol w="889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1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0850" algn="l"/>
                        </a:tabLst>
                      </a:pPr>
                      <a:r>
                        <a:rPr kumimoji="0" lang="pt-BR" alt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www.fiergs.org.br/servicoonline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0850" algn="l"/>
                        </a:tabLst>
                      </a:pPr>
                      <a:endParaRPr kumimoji="0" lang="pt-BR" altLang="pt-BR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563C1"/>
                        </a:solidFill>
                        <a:effectLst/>
                        <a:latin typeface="Arial" pitchFamily="34" charset="0"/>
                        <a:cs typeface="Arial" pitchFamily="34" charset="0"/>
                        <a:hlinkClick r:id="rId10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0850" algn="l"/>
                        </a:tabLst>
                      </a:pPr>
                      <a:r>
                        <a:rPr kumimoji="0" lang="pt-BR" alt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certificado.origem@fiergs.org.br</a:t>
                      </a:r>
                      <a:r>
                        <a:rPr kumimoji="0" lang="pt-BR" alt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T="38154" marB="3815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0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0850" algn="l"/>
                        </a:tabLst>
                      </a:pPr>
                      <a:r>
                        <a:rPr kumimoji="0" lang="pt-BR" alt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Av. Assis Brasil, 8787     Fone: (051) 3347.8663     Fax: (051) 3347.8630</a:t>
                      </a:r>
                      <a:endParaRPr kumimoji="0" lang="pt-BR" altLang="pt-B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8154" marB="3815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3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0850" algn="l"/>
                        </a:tabLst>
                      </a:pPr>
                      <a:r>
                        <a:rPr kumimoji="0" lang="pt-BR" alt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Porto Alegre- RS</a:t>
                      </a:r>
                      <a:endParaRPr kumimoji="0" lang="pt-BR" altLang="pt-B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8154" marB="3815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Text Box 2">
            <a:extLst>
              <a:ext uri="{FF2B5EF4-FFF2-40B4-BE49-F238E27FC236}">
                <a16:creationId xmlns:a16="http://schemas.microsoft.com/office/drawing/2014/main" id="{4EE62280-8B24-4543-B421-9E4506B15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0940" y="970081"/>
            <a:ext cx="4537075" cy="500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altLang="pt-BR" sz="1600" b="1" u="sng" dirty="0">
                <a:solidFill>
                  <a:schemeClr val="bg1"/>
                </a:solidFill>
                <a:latin typeface="Arial" pitchFamily="34" charset="0"/>
              </a:rPr>
              <a:t>Equipe Técnica</a:t>
            </a:r>
          </a:p>
          <a:p>
            <a:pPr eaLnBrk="1" hangingPunct="1">
              <a:defRPr/>
            </a:pPr>
            <a:endParaRPr lang="pt-BR" altLang="pt-BR" sz="1600" b="1" u="sng" dirty="0">
              <a:solidFill>
                <a:schemeClr val="bg1"/>
              </a:solidFill>
              <a:latin typeface="Arial" pitchFamily="34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fr-FR" altLang="pt-BR" sz="1600" b="1" dirty="0">
                <a:solidFill>
                  <a:schemeClr val="bg1"/>
                </a:solidFill>
                <a:latin typeface="Arial" pitchFamily="34" charset="0"/>
              </a:rPr>
              <a:t>Diego Bugs – 51 3347 8663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fr-FR" altLang="pt-BR" sz="1600" dirty="0">
                <a:solidFill>
                  <a:schemeClr val="bg1"/>
                </a:solidFill>
                <a:latin typeface="Arial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diego.bugs@fiergs.org.br</a:t>
            </a:r>
            <a:endParaRPr lang="fr-FR" altLang="pt-BR" sz="16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fr-FR" altLang="pt-BR" sz="1600" b="1" dirty="0">
                <a:solidFill>
                  <a:schemeClr val="bg1"/>
                </a:solidFill>
                <a:latin typeface="Arial" pitchFamily="34" charset="0"/>
              </a:rPr>
              <a:t>Erik Cavol – 51 3347 8663 </a:t>
            </a:r>
            <a:r>
              <a:rPr lang="fr-FR" altLang="pt-BR" sz="1600" dirty="0">
                <a:solidFill>
                  <a:schemeClr val="bg1"/>
                </a:solidFill>
                <a:latin typeface="Arial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erik.cavol@fiergs.org.br</a:t>
            </a:r>
            <a:endParaRPr lang="fr-FR" altLang="pt-BR" sz="16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fr-FR" altLang="pt-BR" sz="1600" b="1" dirty="0">
                <a:solidFill>
                  <a:schemeClr val="bg1"/>
                </a:solidFill>
                <a:latin typeface="Arial" pitchFamily="34" charset="0"/>
              </a:rPr>
              <a:t>Leonardo Ferrari – 51 3347 8663</a:t>
            </a:r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fr-FR" altLang="pt-BR" sz="1600" dirty="0">
                <a:solidFill>
                  <a:schemeClr val="bg1"/>
                </a:solidFill>
                <a:latin typeface="Arial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leonardo.ferrari@fiergs.org.br</a:t>
            </a:r>
            <a:r>
              <a:rPr lang="fr-FR" altLang="pt-BR" sz="1600" dirty="0">
                <a:solidFill>
                  <a:schemeClr val="bg1"/>
                </a:solidFill>
                <a:latin typeface="Arial" pitchFamily="34" charset="0"/>
              </a:rPr>
              <a:t> </a:t>
            </a:r>
          </a:p>
          <a:p>
            <a:pPr eaLnBrk="1" hangingPunct="1">
              <a:spcBef>
                <a:spcPts val="600"/>
              </a:spcBef>
            </a:pPr>
            <a:r>
              <a:rPr lang="fr-FR" altLang="pt-BR" sz="1600" b="1" dirty="0">
                <a:solidFill>
                  <a:schemeClr val="bg1"/>
                </a:solidFill>
                <a:latin typeface="Arial" pitchFamily="34" charset="0"/>
              </a:rPr>
              <a:t>Kimberly Melo – 51 3299 8260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</a:pPr>
            <a:r>
              <a:rPr lang="fr-FR" altLang="pt-BR" sz="1600" dirty="0">
                <a:solidFill>
                  <a:schemeClr val="bg1"/>
                </a:solidFill>
                <a:latin typeface="Arial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Kimberly.melo@fiergs.org.br</a:t>
            </a:r>
            <a:endParaRPr lang="fr-FR" altLang="pt-BR" sz="1600" dirty="0">
              <a:solidFill>
                <a:schemeClr val="bg1"/>
              </a:solidFill>
              <a:latin typeface="Arial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</a:pPr>
            <a:r>
              <a:rPr lang="fr-FR" altLang="pt-BR" sz="1600" b="1" dirty="0">
                <a:solidFill>
                  <a:schemeClr val="bg1"/>
                </a:solidFill>
                <a:latin typeface="Arial" pitchFamily="34" charset="0"/>
              </a:rPr>
              <a:t>Rafael Rita – 51 3347 863 </a:t>
            </a:r>
            <a:r>
              <a:rPr lang="fr-FR" altLang="pt-BR" sz="1600" dirty="0">
                <a:solidFill>
                  <a:schemeClr val="bg1"/>
                </a:solidFill>
                <a:latin typeface="Arial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rafael.rita@fiergs.org.br</a:t>
            </a:r>
            <a:endParaRPr lang="fr-FR" altLang="pt-BR" sz="16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fr-FR" altLang="pt-BR" sz="1600" b="1" dirty="0">
                <a:solidFill>
                  <a:schemeClr val="bg1"/>
                </a:solidFill>
                <a:latin typeface="Arial" pitchFamily="34" charset="0"/>
              </a:rPr>
              <a:t>Tais Biehl – 51 3347 8663 </a:t>
            </a:r>
            <a:r>
              <a:rPr lang="fr-FR" altLang="pt-BR" sz="1600" dirty="0">
                <a:solidFill>
                  <a:schemeClr val="bg1"/>
                </a:solidFill>
                <a:latin typeface="Arial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tais.biehl@fiergs.org.br</a:t>
            </a:r>
            <a:endParaRPr lang="fr-FR" altLang="pt-BR" sz="16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A9AEA2-929A-4692-A803-490B779035E3}"/>
              </a:ext>
            </a:extLst>
          </p:cNvPr>
          <p:cNvSpPr txBox="1"/>
          <p:nvPr/>
        </p:nvSpPr>
        <p:spPr>
          <a:xfrm>
            <a:off x="3464169" y="149469"/>
            <a:ext cx="3402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Serviços e Operações FIERGS Equipe de Certificação de Origem</a:t>
            </a:r>
          </a:p>
        </p:txBody>
      </p:sp>
    </p:spTree>
    <p:extLst>
      <p:ext uri="{BB962C8B-B14F-4D97-AF65-F5344CB8AC3E}">
        <p14:creationId xmlns:p14="http://schemas.microsoft.com/office/powerpoint/2010/main" val="13905934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6235be-de49-4753-bfd9-e377cfd72736" xsi:nil="true"/>
    <lcf76f155ced4ddcb4097134ff3c332f xmlns="88976e50-c05c-47e7-9f3c-24200e20e854">
      <Terms xmlns="http://schemas.microsoft.com/office/infopath/2007/PartnerControls"/>
    </lcf76f155ced4ddcb4097134ff3c332f>
    <SharedWithUsers xmlns="926235be-de49-4753-bfd9-e377cfd72736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B87E417B0A3A44DAC4F1A58C5F265CE" ma:contentTypeVersion="16" ma:contentTypeDescription="Crie um novo documento." ma:contentTypeScope="" ma:versionID="2e0db8c3f16865057218b820c210f8be">
  <xsd:schema xmlns:xsd="http://www.w3.org/2001/XMLSchema" xmlns:xs="http://www.w3.org/2001/XMLSchema" xmlns:p="http://schemas.microsoft.com/office/2006/metadata/properties" xmlns:ns2="88976e50-c05c-47e7-9f3c-24200e20e854" xmlns:ns3="926235be-de49-4753-bfd9-e377cfd72736" targetNamespace="http://schemas.microsoft.com/office/2006/metadata/properties" ma:root="true" ma:fieldsID="03741632bc6ac2f2cd9b38617f7fc9ff" ns2:_="" ns3:_="">
    <xsd:import namespace="88976e50-c05c-47e7-9f3c-24200e20e854"/>
    <xsd:import namespace="926235be-de49-4753-bfd9-e377cfd727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76e50-c05c-47e7-9f3c-24200e20e8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Marcações de imagem" ma:readOnly="false" ma:fieldId="{5cf76f15-5ced-4ddc-b409-7134ff3c332f}" ma:taxonomyMulti="true" ma:sspId="a900c9ee-7f5e-4d6f-b678-140d3dc0af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6235be-de49-4753-bfd9-e377cfd72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1d327a6-5b35-4d97-9a15-0b41b1f718fc}" ma:internalName="TaxCatchAll" ma:showField="CatchAllData" ma:web="926235be-de49-4753-bfd9-e377cfd72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E74420-E093-4109-A3B0-206C20A2B7F4}">
  <ds:schemaRefs>
    <ds:schemaRef ds:uri="7008c76c-32da-4c2a-9f5b-643db45850c7"/>
    <ds:schemaRef ds:uri="768f563f-d5fe-4ef0-bcc1-9f136259460a"/>
    <ds:schemaRef ds:uri="http://schemas.microsoft.com/office/2006/metadata/properties"/>
    <ds:schemaRef ds:uri="http://schemas.microsoft.com/office/infopath/2007/PartnerControls"/>
    <ds:schemaRef ds:uri="8104493f-fc98-4475-917b-0adb492a5ad5"/>
    <ds:schemaRef ds:uri="cea8ff93-45c0-4990-bbb4-a7390abb8686"/>
  </ds:schemaRefs>
</ds:datastoreItem>
</file>

<file path=customXml/itemProps2.xml><?xml version="1.0" encoding="utf-8"?>
<ds:datastoreItem xmlns:ds="http://schemas.openxmlformats.org/officeDocument/2006/customXml" ds:itemID="{64D90A80-31C7-4658-95A3-4A328889785D}"/>
</file>

<file path=customXml/itemProps3.xml><?xml version="1.0" encoding="utf-8"?>
<ds:datastoreItem xmlns:ds="http://schemas.openxmlformats.org/officeDocument/2006/customXml" ds:itemID="{C83047F0-BBA6-4AE1-868C-9775BDE597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1932</Words>
  <Application>Microsoft Office PowerPoint</Application>
  <PresentationFormat>Widescreen</PresentationFormat>
  <Paragraphs>343</Paragraphs>
  <Slides>21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9" baseType="lpstr">
      <vt:lpstr>Arial Unicode MS</vt:lpstr>
      <vt:lpstr>Batang</vt:lpstr>
      <vt:lpstr>BatangChe</vt:lpstr>
      <vt:lpstr>Aharoni</vt:lpstr>
      <vt:lpstr>Algerian</vt:lpstr>
      <vt:lpstr>Andalus</vt:lpstr>
      <vt:lpstr>Aparajita</vt:lpstr>
      <vt:lpstr>Arial</vt:lpstr>
      <vt:lpstr>Arial Black</vt:lpstr>
      <vt:lpstr>Arial Narrow</vt:lpstr>
      <vt:lpstr>Baskerville Old Face</vt:lpstr>
      <vt:lpstr>Bell MT</vt:lpstr>
      <vt:lpstr>Bitstream Vera Sans</vt:lpstr>
      <vt:lpstr>Britannic Bold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Sistema Fiergs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Rafael Martins da Rosa</dc:creator>
  <cp:lastModifiedBy>Gilmar Caregnatto</cp:lastModifiedBy>
  <cp:revision>60</cp:revision>
  <dcterms:created xsi:type="dcterms:W3CDTF">2024-09-04T17:33:02Z</dcterms:created>
  <dcterms:modified xsi:type="dcterms:W3CDTF">2024-10-23T18:48:20Z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0x010100DB87E417B0A3A44DAC4F1A58C5F265CE</vt:lpwstr>
  </property>
  <property fmtid="{D5CDD505-2E9C-101B-9397-08002B2CF9AE}" pid="3" name="MediaServiceImageTags">
    <vt:lpwstr/>
  </property>
  <property fmtid="{D5CDD505-2E9C-101B-9397-08002B2CF9AE}" pid="4" name="Order">
    <vt:r8>5865100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