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7" r:id="rId3"/>
    <p:sldId id="259" r:id="rId4"/>
    <p:sldId id="261" r:id="rId5"/>
    <p:sldId id="260" r:id="rId6"/>
    <p:sldId id="262" r:id="rId7"/>
    <p:sldId id="263" r:id="rId8"/>
    <p:sldId id="258" r:id="rId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5" d="100"/>
          <a:sy n="3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ítulo">
    <p:spTree>
      <p:nvGrpSpPr>
        <p:cNvPr id="1" name=""/>
        <p:cNvGrpSpPr/>
        <p:nvPr/>
      </p:nvGrpSpPr>
      <p:grpSpPr>
        <a:xfrm>
          <a:off x="0" y="0"/>
          <a:ext cx="0" cy="0"/>
          <a:chOff x="0" y="0"/>
          <a:chExt cx="0" cy="0"/>
        </a:xfrm>
      </p:grpSpPr>
      <p:sp>
        <p:nvSpPr>
          <p:cNvPr id="11" name="Autoria e Data"/>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12" name="Título da Apresentação"/>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Título da Apresentação</a:t>
            </a:r>
          </a:p>
        </p:txBody>
      </p:sp>
      <p:sp>
        <p:nvSpPr>
          <p:cNvPr id="13" name="Nível de Corpo Um…"/>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1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Foto">
    <p:bg>
      <p:bgPr>
        <a:solidFill>
          <a:srgbClr val="FFFFFF"/>
        </a:solidFill>
        <a:effectLst/>
      </p:bgPr>
    </p:bg>
    <p:spTree>
      <p:nvGrpSpPr>
        <p:cNvPr id="1" name=""/>
        <p:cNvGrpSpPr/>
        <p:nvPr/>
      </p:nvGrpSpPr>
      <p:grpSpPr>
        <a:xfrm>
          <a:off x="0" y="0"/>
          <a:ext cx="0" cy="0"/>
          <a:chOff x="0" y="0"/>
          <a:chExt cx="0" cy="0"/>
        </a:xfrm>
      </p:grpSpPr>
      <p:sp>
        <p:nvSpPr>
          <p:cNvPr id="21" name="Vista de dentro de uma estrutura de pedra, olhando para fora em direção a escadas e um céu azul e límpido"/>
          <p:cNvSpPr>
            <a:spLocks noGrp="1"/>
          </p:cNvSpPr>
          <p:nvPr>
            <p:ph type="pic" idx="21"/>
          </p:nvPr>
        </p:nvSpPr>
        <p:spPr>
          <a:xfrm>
            <a:off x="0" y="-1270000"/>
            <a:ext cx="24384000" cy="16272934"/>
          </a:xfrm>
          <a:prstGeom prst="rect">
            <a:avLst/>
          </a:prstGeom>
        </p:spPr>
        <p:txBody>
          <a:bodyPr lIns="91439" tIns="45719" rIns="91439" bIns="45719">
            <a:noAutofit/>
          </a:bodyPr>
          <a:lstStyle/>
          <a:p>
            <a:endParaRPr/>
          </a:p>
        </p:txBody>
      </p:sp>
      <p:sp>
        <p:nvSpPr>
          <p:cNvPr id="22" name="Título da Apresentação"/>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Título da Apresentação</a:t>
            </a:r>
          </a:p>
        </p:txBody>
      </p:sp>
      <p:sp>
        <p:nvSpPr>
          <p:cNvPr id="23" name="Autoria e Data"/>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24" name="Nível de Corpo Um…"/>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2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e Foto Alternativa">
    <p:spTree>
      <p:nvGrpSpPr>
        <p:cNvPr id="1" name=""/>
        <p:cNvGrpSpPr/>
        <p:nvPr/>
      </p:nvGrpSpPr>
      <p:grpSpPr>
        <a:xfrm>
          <a:off x="0" y="0"/>
          <a:ext cx="0" cy="0"/>
          <a:chOff x="0" y="0"/>
          <a:chExt cx="0" cy="0"/>
        </a:xfrm>
      </p:grpSpPr>
      <p:sp>
        <p:nvSpPr>
          <p:cNvPr id="32" name="Um edifício branco moderno com painéis de vidro sobre um céu azul e límpido"/>
          <p:cNvSpPr>
            <a:spLocks noGrp="1"/>
          </p:cNvSpPr>
          <p:nvPr>
            <p:ph type="pic" idx="21"/>
          </p:nvPr>
        </p:nvSpPr>
        <p:spPr>
          <a:xfrm>
            <a:off x="9271000" y="1270000"/>
            <a:ext cx="16764000" cy="11176000"/>
          </a:xfrm>
          <a:prstGeom prst="rect">
            <a:avLst/>
          </a:prstGeom>
        </p:spPr>
        <p:txBody>
          <a:bodyPr lIns="91439" tIns="45719" rIns="91439" bIns="45719">
            <a:noAutofit/>
          </a:bodyPr>
          <a:lstStyle/>
          <a:p>
            <a:endParaRPr/>
          </a:p>
        </p:txBody>
      </p:sp>
      <p:sp>
        <p:nvSpPr>
          <p:cNvPr id="33" name="Título do Slide"/>
          <p:cNvSpPr txBox="1">
            <a:spLocks noGrp="1"/>
          </p:cNvSpPr>
          <p:nvPr>
            <p:ph type="title" hasCustomPrompt="1"/>
          </p:nvPr>
        </p:nvSpPr>
        <p:spPr>
          <a:xfrm>
            <a:off x="1206500" y="1270000"/>
            <a:ext cx="9779000" cy="5882273"/>
          </a:xfrm>
          <a:prstGeom prst="rect">
            <a:avLst/>
          </a:prstGeom>
        </p:spPr>
        <p:txBody>
          <a:bodyPr anchor="b"/>
          <a:lstStyle/>
          <a:p>
            <a:r>
              <a:t>Título do Slide</a:t>
            </a:r>
          </a:p>
        </p:txBody>
      </p:sp>
      <p:sp>
        <p:nvSpPr>
          <p:cNvPr id="34" name="Nível de Corpo Um…"/>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do Slide</a:t>
            </a:r>
          </a:p>
          <a:p>
            <a:pPr lvl="1"/>
            <a:endParaRPr/>
          </a:p>
          <a:p>
            <a:pPr lvl="2"/>
            <a:endParaRPr/>
          </a:p>
          <a:p>
            <a:pPr lvl="3"/>
            <a:endParaRPr/>
          </a:p>
          <a:p>
            <a:pPr lvl="4"/>
            <a:endParaRPr/>
          </a:p>
        </p:txBody>
      </p:sp>
      <p:sp>
        <p:nvSpPr>
          <p:cNvPr id="35"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ítulo e Marcadores">
    <p:spTree>
      <p:nvGrpSpPr>
        <p:cNvPr id="1" name=""/>
        <p:cNvGrpSpPr/>
        <p:nvPr/>
      </p:nvGrpSpPr>
      <p:grpSpPr>
        <a:xfrm>
          <a:off x="0" y="0"/>
          <a:ext cx="0" cy="0"/>
          <a:chOff x="0" y="0"/>
          <a:chExt cx="0" cy="0"/>
        </a:xfrm>
      </p:grpSpPr>
      <p:sp>
        <p:nvSpPr>
          <p:cNvPr id="42" name="Título do Slide"/>
          <p:cNvSpPr txBox="1">
            <a:spLocks noGrp="1"/>
          </p:cNvSpPr>
          <p:nvPr>
            <p:ph type="title" hasCustomPrompt="1"/>
          </p:nvPr>
        </p:nvSpPr>
        <p:spPr>
          <a:prstGeom prst="rect">
            <a:avLst/>
          </a:prstGeom>
        </p:spPr>
        <p:txBody>
          <a:bodyPr/>
          <a:lstStyle/>
          <a:p>
            <a:r>
              <a:t>Título do Slide</a:t>
            </a:r>
          </a:p>
        </p:txBody>
      </p:sp>
      <p:sp>
        <p:nvSpPr>
          <p:cNvPr id="43"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44" name="Nível de Corpo Um…"/>
          <p:cNvSpPr txBox="1">
            <a:spLocks noGrp="1"/>
          </p:cNvSpPr>
          <p:nvPr>
            <p:ph type="body" idx="1" hasCustomPrompt="1"/>
          </p:nvPr>
        </p:nvSpPr>
        <p:spPr>
          <a:prstGeom prst="rect">
            <a:avLst/>
          </a:prstGeom>
        </p:spPr>
        <p:txBody>
          <a:bodyPr/>
          <a:lstStyle/>
          <a:p>
            <a:r>
              <a:t>Texto com marcadores do slide</a:t>
            </a:r>
          </a:p>
          <a:p>
            <a:pPr lvl="1"/>
            <a:endParaRPr/>
          </a:p>
          <a:p>
            <a:pPr lvl="2"/>
            <a:endParaRPr/>
          </a:p>
          <a:p>
            <a:pPr lvl="3"/>
            <a:endParaRPr/>
          </a:p>
          <a:p>
            <a:pPr lvl="4"/>
            <a:endParaRPr/>
          </a:p>
        </p:txBody>
      </p:sp>
      <p:sp>
        <p:nvSpPr>
          <p:cNvPr id="4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Marcadores">
    <p:spTree>
      <p:nvGrpSpPr>
        <p:cNvPr id="1" name=""/>
        <p:cNvGrpSpPr/>
        <p:nvPr/>
      </p:nvGrpSpPr>
      <p:grpSpPr>
        <a:xfrm>
          <a:off x="0" y="0"/>
          <a:ext cx="0" cy="0"/>
          <a:chOff x="0" y="0"/>
          <a:chExt cx="0" cy="0"/>
        </a:xfrm>
      </p:grpSpPr>
      <p:sp>
        <p:nvSpPr>
          <p:cNvPr id="52" name="Nível de Corpo Um…"/>
          <p:cNvSpPr txBox="1">
            <a:spLocks noGrp="1"/>
          </p:cNvSpPr>
          <p:nvPr>
            <p:ph type="body" idx="1" hasCustomPrompt="1"/>
          </p:nvPr>
        </p:nvSpPr>
        <p:spPr>
          <a:prstGeom prst="rect">
            <a:avLst/>
          </a:prstGeom>
        </p:spPr>
        <p:txBody>
          <a:bodyPr numCol="2" spcCol="1098550"/>
          <a:lstStyle/>
          <a:p>
            <a:r>
              <a:t>Texto com marcadores do slide</a:t>
            </a:r>
          </a:p>
          <a:p>
            <a:pPr lvl="1"/>
            <a:endParaRPr/>
          </a:p>
          <a:p>
            <a:pPr lvl="2"/>
            <a:endParaRPr/>
          </a:p>
          <a:p>
            <a:pPr lvl="3"/>
            <a:endParaRPr/>
          </a:p>
          <a:p>
            <a:pPr lvl="4"/>
            <a:endParaRPr/>
          </a:p>
        </p:txBody>
      </p:sp>
      <p:sp>
        <p:nvSpPr>
          <p:cNvPr id="5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Marcadores e Foto">
    <p:spTree>
      <p:nvGrpSpPr>
        <p:cNvPr id="1" name=""/>
        <p:cNvGrpSpPr/>
        <p:nvPr/>
      </p:nvGrpSpPr>
      <p:grpSpPr>
        <a:xfrm>
          <a:off x="0" y="0"/>
          <a:ext cx="0" cy="0"/>
          <a:chOff x="0" y="0"/>
          <a:chExt cx="0" cy="0"/>
        </a:xfrm>
      </p:grpSpPr>
      <p:sp>
        <p:nvSpPr>
          <p:cNvPr id="60" name="Subtítulo do Slid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61" name="Nível de Corpo Um…"/>
          <p:cNvSpPr txBox="1">
            <a:spLocks noGrp="1"/>
          </p:cNvSpPr>
          <p:nvPr>
            <p:ph type="body" sz="half" idx="1" hasCustomPrompt="1"/>
          </p:nvPr>
        </p:nvSpPr>
        <p:spPr>
          <a:xfrm>
            <a:off x="1206500" y="4248504"/>
            <a:ext cx="9779000" cy="8256630"/>
          </a:xfrm>
          <a:prstGeom prst="rect">
            <a:avLst/>
          </a:prstGeom>
        </p:spPr>
        <p:txBody>
          <a:bodyPr/>
          <a:lstStyle/>
          <a:p>
            <a:r>
              <a:t>Texto com marcadores do slide</a:t>
            </a:r>
          </a:p>
          <a:p>
            <a:pPr lvl="1"/>
            <a:endParaRPr/>
          </a:p>
          <a:p>
            <a:pPr lvl="2"/>
            <a:endParaRPr/>
          </a:p>
          <a:p>
            <a:pPr lvl="3"/>
            <a:endParaRPr/>
          </a:p>
          <a:p>
            <a:pPr lvl="4"/>
            <a:endParaRPr/>
          </a:p>
        </p:txBody>
      </p:sp>
      <p:sp>
        <p:nvSpPr>
          <p:cNvPr id="62" name="Pequena seção de uma ponte moderna em Qingdao, Shandong, na China, com um céu parcialmente nublado acima"/>
          <p:cNvSpPr>
            <a:spLocks noGrp="1"/>
          </p:cNvSpPr>
          <p:nvPr>
            <p:ph type="pic" idx="22"/>
          </p:nvPr>
        </p:nvSpPr>
        <p:spPr>
          <a:xfrm>
            <a:off x="9271000" y="1263848"/>
            <a:ext cx="16773843" cy="11188205"/>
          </a:xfrm>
          <a:prstGeom prst="rect">
            <a:avLst/>
          </a:prstGeom>
        </p:spPr>
        <p:txBody>
          <a:bodyPr lIns="91439" tIns="45719" rIns="91439" bIns="45719">
            <a:noAutofit/>
          </a:bodyPr>
          <a:lstStyle/>
          <a:p>
            <a:endParaRPr/>
          </a:p>
        </p:txBody>
      </p:sp>
      <p:sp>
        <p:nvSpPr>
          <p:cNvPr id="63" name="Título do Slide"/>
          <p:cNvSpPr txBox="1">
            <a:spLocks noGrp="1"/>
          </p:cNvSpPr>
          <p:nvPr>
            <p:ph type="title" hasCustomPrompt="1"/>
          </p:nvPr>
        </p:nvSpPr>
        <p:spPr>
          <a:xfrm>
            <a:off x="1206500" y="1079500"/>
            <a:ext cx="9779000" cy="1435100"/>
          </a:xfrm>
          <a:prstGeom prst="rect">
            <a:avLst/>
          </a:prstGeom>
        </p:spPr>
        <p:txBody>
          <a:bodyPr/>
          <a:lstStyle/>
          <a:p>
            <a:r>
              <a:t>Título do Slide</a:t>
            </a:r>
          </a:p>
        </p:txBody>
      </p:sp>
      <p:sp>
        <p:nvSpPr>
          <p:cNvPr id="6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ção">
    <p:spTree>
      <p:nvGrpSpPr>
        <p:cNvPr id="1" name=""/>
        <p:cNvGrpSpPr/>
        <p:nvPr/>
      </p:nvGrpSpPr>
      <p:grpSpPr>
        <a:xfrm>
          <a:off x="0" y="0"/>
          <a:ext cx="0" cy="0"/>
          <a:chOff x="0" y="0"/>
          <a:chExt cx="0" cy="0"/>
        </a:xfrm>
      </p:grpSpPr>
      <p:sp>
        <p:nvSpPr>
          <p:cNvPr id="71" name="Título da Seção"/>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Título da Seção</a:t>
            </a:r>
          </a:p>
        </p:txBody>
      </p:sp>
      <p:sp>
        <p:nvSpPr>
          <p:cNvPr id="72"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penas Título">
    <p:spTree>
      <p:nvGrpSpPr>
        <p:cNvPr id="1" name=""/>
        <p:cNvGrpSpPr/>
        <p:nvPr/>
      </p:nvGrpSpPr>
      <p:grpSpPr>
        <a:xfrm>
          <a:off x="0" y="0"/>
          <a:ext cx="0" cy="0"/>
          <a:chOff x="0" y="0"/>
          <a:chExt cx="0" cy="0"/>
        </a:xfrm>
      </p:grpSpPr>
      <p:sp>
        <p:nvSpPr>
          <p:cNvPr id="79" name="Título do Slide"/>
          <p:cNvSpPr txBox="1">
            <a:spLocks noGrp="1"/>
          </p:cNvSpPr>
          <p:nvPr>
            <p:ph type="title" hasCustomPrompt="1"/>
          </p:nvPr>
        </p:nvSpPr>
        <p:spPr>
          <a:xfrm>
            <a:off x="1206500" y="1079500"/>
            <a:ext cx="21971000" cy="1434949"/>
          </a:xfrm>
          <a:prstGeom prst="rect">
            <a:avLst/>
          </a:prstGeom>
        </p:spPr>
        <p:txBody>
          <a:bodyPr/>
          <a:lstStyle/>
          <a:p>
            <a:r>
              <a:t>Título do Slide</a:t>
            </a:r>
          </a:p>
        </p:txBody>
      </p:sp>
      <p:sp>
        <p:nvSpPr>
          <p:cNvPr id="80"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8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ítulo da Agenda"/>
          <p:cNvSpPr txBox="1">
            <a:spLocks noGrp="1"/>
          </p:cNvSpPr>
          <p:nvPr>
            <p:ph type="title" hasCustomPrompt="1"/>
          </p:nvPr>
        </p:nvSpPr>
        <p:spPr>
          <a:xfrm>
            <a:off x="1206500" y="1079500"/>
            <a:ext cx="21971000" cy="1435100"/>
          </a:xfrm>
          <a:prstGeom prst="rect">
            <a:avLst/>
          </a:prstGeom>
        </p:spPr>
        <p:txBody>
          <a:bodyPr/>
          <a:lstStyle/>
          <a:p>
            <a:r>
              <a:t>Título da Agenda</a:t>
            </a:r>
          </a:p>
        </p:txBody>
      </p:sp>
      <p:sp>
        <p:nvSpPr>
          <p:cNvPr id="89" name="Subtítulo de Agend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Agenda</a:t>
            </a:r>
          </a:p>
        </p:txBody>
      </p:sp>
      <p:sp>
        <p:nvSpPr>
          <p:cNvPr id="90" name="Nível de Corpo Um…"/>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Tópicos da Agenda</a:t>
            </a:r>
          </a:p>
          <a:p>
            <a:pPr lvl="1"/>
            <a:endParaRPr/>
          </a:p>
          <a:p>
            <a:pPr lvl="2"/>
            <a:endParaRPr/>
          </a:p>
          <a:p>
            <a:pPr lvl="3"/>
            <a:endParaRPr/>
          </a:p>
          <a:p>
            <a:pPr lvl="4"/>
            <a:endParaRPr/>
          </a:p>
        </p:txBody>
      </p:sp>
      <p:sp>
        <p:nvSpPr>
          <p:cNvPr id="9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claração">
    <p:spTree>
      <p:nvGrpSpPr>
        <p:cNvPr id="1" name=""/>
        <p:cNvGrpSpPr/>
        <p:nvPr/>
      </p:nvGrpSpPr>
      <p:grpSpPr>
        <a:xfrm>
          <a:off x="0" y="0"/>
          <a:ext cx="0" cy="0"/>
          <a:chOff x="0" y="0"/>
          <a:chExt cx="0" cy="0"/>
        </a:xfrm>
      </p:grpSpPr>
      <p:sp>
        <p:nvSpPr>
          <p:cNvPr id="98" name="Nível de Corpo Um…"/>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Declaração</a:t>
            </a:r>
          </a:p>
          <a:p>
            <a:pPr lvl="1"/>
            <a:endParaRPr/>
          </a:p>
          <a:p>
            <a:pPr lvl="2"/>
            <a:endParaRPr/>
          </a:p>
          <a:p>
            <a:pPr lvl="3"/>
            <a:endParaRPr/>
          </a:p>
          <a:p>
            <a:pPr lvl="4"/>
            <a:endParaRPr/>
          </a:p>
        </p:txBody>
      </p:sp>
      <p:sp>
        <p:nvSpPr>
          <p:cNvPr id="99"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ato Principal">
    <p:spTree>
      <p:nvGrpSpPr>
        <p:cNvPr id="1" name=""/>
        <p:cNvGrpSpPr/>
        <p:nvPr/>
      </p:nvGrpSpPr>
      <p:grpSpPr>
        <a:xfrm>
          <a:off x="0" y="0"/>
          <a:ext cx="0" cy="0"/>
          <a:chOff x="0" y="0"/>
          <a:chExt cx="0" cy="0"/>
        </a:xfrm>
      </p:grpSpPr>
      <p:sp>
        <p:nvSpPr>
          <p:cNvPr id="106" name="Nível de Corpo Um…"/>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Informações do fato"/>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Informações do fato</a:t>
            </a:r>
          </a:p>
        </p:txBody>
      </p:sp>
      <p:sp>
        <p:nvSpPr>
          <p:cNvPr id="10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ção">
    <p:spTree>
      <p:nvGrpSpPr>
        <p:cNvPr id="1" name=""/>
        <p:cNvGrpSpPr/>
        <p:nvPr/>
      </p:nvGrpSpPr>
      <p:grpSpPr>
        <a:xfrm>
          <a:off x="0" y="0"/>
          <a:ext cx="0" cy="0"/>
          <a:chOff x="0" y="0"/>
          <a:chExt cx="0" cy="0"/>
        </a:xfrm>
      </p:grpSpPr>
      <p:sp>
        <p:nvSpPr>
          <p:cNvPr id="115" name="Atribuição"/>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Atribuição</a:t>
            </a:r>
          </a:p>
        </p:txBody>
      </p:sp>
      <p:sp>
        <p:nvSpPr>
          <p:cNvPr id="116" name="Nível de Corpo Um…"/>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“Citação Notável”</a:t>
            </a:r>
          </a:p>
          <a:p>
            <a:pPr lvl="1"/>
            <a:endParaRPr/>
          </a:p>
          <a:p>
            <a:pPr lvl="2"/>
            <a:endParaRPr/>
          </a:p>
          <a:p>
            <a:pPr lvl="3"/>
            <a:endParaRPr/>
          </a:p>
          <a:p>
            <a:pPr lvl="4"/>
            <a:endParaRPr/>
          </a:p>
        </p:txBody>
      </p:sp>
      <p:sp>
        <p:nvSpPr>
          <p:cNvPr id="11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rês Fotos">
    <p:spTree>
      <p:nvGrpSpPr>
        <p:cNvPr id="1" name=""/>
        <p:cNvGrpSpPr/>
        <p:nvPr/>
      </p:nvGrpSpPr>
      <p:grpSpPr>
        <a:xfrm>
          <a:off x="0" y="0"/>
          <a:ext cx="0" cy="0"/>
          <a:chOff x="0" y="0"/>
          <a:chExt cx="0" cy="0"/>
        </a:xfrm>
      </p:grpSpPr>
      <p:sp>
        <p:nvSpPr>
          <p:cNvPr id="124" name="Vista externa de ângulo baixo de uma fachada de edifício moderno, coberta com discos de alumínio sob um céu azul e límpido"/>
          <p:cNvSpPr>
            <a:spLocks noGrp="1"/>
          </p:cNvSpPr>
          <p:nvPr>
            <p:ph type="pic" sz="quarter" idx="21"/>
          </p:nvPr>
        </p:nvSpPr>
        <p:spPr>
          <a:xfrm>
            <a:off x="15417800" y="1270000"/>
            <a:ext cx="8144934" cy="5410200"/>
          </a:xfrm>
          <a:prstGeom prst="rect">
            <a:avLst/>
          </a:prstGeom>
        </p:spPr>
        <p:txBody>
          <a:bodyPr lIns="91439" tIns="45719" rIns="91439" bIns="45719">
            <a:noAutofit/>
          </a:bodyPr>
          <a:lstStyle/>
          <a:p>
            <a:endParaRPr/>
          </a:p>
        </p:txBody>
      </p:sp>
      <p:sp>
        <p:nvSpPr>
          <p:cNvPr id="125" name="Vista de ângulo baixo de um edifício moderno e curvado sob um céu nublado"/>
          <p:cNvSpPr>
            <a:spLocks noGrp="1"/>
          </p:cNvSpPr>
          <p:nvPr>
            <p:ph type="pic" sz="quarter" idx="22"/>
          </p:nvPr>
        </p:nvSpPr>
        <p:spPr>
          <a:xfrm>
            <a:off x="15443200" y="7086600"/>
            <a:ext cx="8138580" cy="5422900"/>
          </a:xfrm>
          <a:prstGeom prst="rect">
            <a:avLst/>
          </a:prstGeom>
        </p:spPr>
        <p:txBody>
          <a:bodyPr lIns="91439" tIns="45719" rIns="91439" bIns="45719">
            <a:noAutofit/>
          </a:bodyPr>
          <a:lstStyle/>
          <a:p>
            <a:endParaRPr/>
          </a:p>
        </p:txBody>
      </p:sp>
      <p:sp>
        <p:nvSpPr>
          <p:cNvPr id="126" name="Vista de dentro de um edifício branco moderno com painéis de vidro, olhando para cima para um céu claro e parcialmente nublado"/>
          <p:cNvSpPr>
            <a:spLocks noGrp="1"/>
          </p:cNvSpPr>
          <p:nvPr>
            <p:ph type="pic" idx="23"/>
          </p:nvPr>
        </p:nvSpPr>
        <p:spPr>
          <a:xfrm>
            <a:off x="-124635" y="1270000"/>
            <a:ext cx="16840169" cy="11243712"/>
          </a:xfrm>
          <a:prstGeom prst="rect">
            <a:avLst/>
          </a:prstGeom>
        </p:spPr>
        <p:txBody>
          <a:bodyPr lIns="91439" tIns="45719" rIns="91439" bIns="45719">
            <a:noAutofit/>
          </a:bodyPr>
          <a:lstStyle/>
          <a:p>
            <a:endParaRPr/>
          </a:p>
        </p:txBody>
      </p:sp>
      <p:sp>
        <p:nvSpPr>
          <p:cNvPr id="12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Foto">
    <p:bg>
      <p:bgPr>
        <a:solidFill>
          <a:srgbClr val="FFFFFF"/>
        </a:solidFill>
        <a:effectLst/>
      </p:bgPr>
    </p:bg>
    <p:spTree>
      <p:nvGrpSpPr>
        <p:cNvPr id="1" name=""/>
        <p:cNvGrpSpPr/>
        <p:nvPr/>
      </p:nvGrpSpPr>
      <p:grpSpPr>
        <a:xfrm>
          <a:off x="0" y="0"/>
          <a:ext cx="0" cy="0"/>
          <a:chOff x="0" y="0"/>
          <a:chExt cx="0" cy="0"/>
        </a:xfrm>
      </p:grpSpPr>
      <p:sp>
        <p:nvSpPr>
          <p:cNvPr id="134" name="Vista de ângulo baixo da Torre Azadi em Teerã, no Irã, sobre um céu claro e límpido"/>
          <p:cNvSpPr>
            <a:spLocks noGrp="1"/>
          </p:cNvSpPr>
          <p:nvPr>
            <p:ph type="pic" idx="21"/>
          </p:nvPr>
        </p:nvSpPr>
        <p:spPr>
          <a:xfrm>
            <a:off x="0" y="-1282700"/>
            <a:ext cx="24384000" cy="16281400"/>
          </a:xfrm>
          <a:prstGeom prst="rect">
            <a:avLst/>
          </a:prstGeom>
        </p:spPr>
        <p:txBody>
          <a:bodyPr lIns="91439" tIns="45719" rIns="91439" bIns="45719">
            <a:noAutofit/>
          </a:bodyPr>
          <a:lstStyle/>
          <a:p>
            <a:endParaRPr/>
          </a:p>
        </p:txBody>
      </p:sp>
      <p:sp>
        <p:nvSpPr>
          <p:cNvPr id="135" name="Número do Slide"/>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14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Título do Slid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Título do Slide</a:t>
            </a:r>
          </a:p>
        </p:txBody>
      </p:sp>
      <p:sp>
        <p:nvSpPr>
          <p:cNvPr id="3" name="Nível de Corpo Um…"/>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Texto com marcadores do slide</a:t>
            </a:r>
          </a:p>
          <a:p>
            <a:pPr lvl="1"/>
            <a:endParaRPr/>
          </a:p>
          <a:p>
            <a:pPr lvl="2"/>
            <a:endParaRPr/>
          </a:p>
          <a:p>
            <a:pPr lvl="3"/>
            <a:endParaRPr/>
          </a:p>
          <a:p>
            <a:pPr lvl="4"/>
            <a:endParaRPr/>
          </a:p>
        </p:txBody>
      </p:sp>
      <p:sp>
        <p:nvSpPr>
          <p:cNvPr id="4" name="Número do Slide"/>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2" name="Título da apresentação"/>
          <p:cNvSpPr txBox="1">
            <a:spLocks noGrp="1"/>
          </p:cNvSpPr>
          <p:nvPr>
            <p:ph type="title"/>
          </p:nvPr>
        </p:nvSpPr>
        <p:spPr>
          <a:xfrm>
            <a:off x="2127519" y="5743170"/>
            <a:ext cx="21971001" cy="4648201"/>
          </a:xfrm>
          <a:prstGeom prst="rect">
            <a:avLst/>
          </a:prstGeom>
        </p:spPr>
        <p:txBody>
          <a:bodyPr anchor="t"/>
          <a:lstStyle>
            <a:lvl1pPr>
              <a:defRPr sz="10600" b="0" i="1" spc="-211">
                <a:solidFill>
                  <a:srgbClr val="FFFFFF"/>
                </a:solidFill>
                <a:latin typeface="Fira Sans Bold"/>
                <a:ea typeface="Fira Sans Bold"/>
                <a:cs typeface="Fira Sans Bold"/>
                <a:sym typeface="Fira Sans Bold"/>
              </a:defRPr>
            </a:lvl1pPr>
          </a:lstStyle>
          <a:p>
            <a:r>
              <a:rPr lang="pt-BR" dirty="0"/>
              <a:t>A Importância da Certificação de Origem para o Comércio Exterior</a:t>
            </a:r>
            <a:endParaRPr dirty="0"/>
          </a:p>
        </p:txBody>
      </p:sp>
      <p:sp>
        <p:nvSpPr>
          <p:cNvPr id="3" name="Espaço Reservado para Texto 2">
            <a:extLst>
              <a:ext uri="{FF2B5EF4-FFF2-40B4-BE49-F238E27FC236}">
                <a16:creationId xmlns:a16="http://schemas.microsoft.com/office/drawing/2014/main" id="{856A6CC3-113C-F0D7-FC73-D478E715C0FC}"/>
              </a:ext>
            </a:extLst>
          </p:cNvPr>
          <p:cNvSpPr>
            <a:spLocks noGrp="1"/>
          </p:cNvSpPr>
          <p:nvPr>
            <p:ph type="body" sz="quarter" idx="1"/>
          </p:nvPr>
        </p:nvSpPr>
        <p:spPr>
          <a:xfrm>
            <a:off x="1823751" y="10378257"/>
            <a:ext cx="21971000" cy="1116952"/>
          </a:xfrm>
        </p:spPr>
        <p:txBody>
          <a:bodyPr>
            <a:normAutofit fontScale="70000" lnSpcReduction="20000"/>
          </a:bodyPr>
          <a:lstStyle/>
          <a:p>
            <a:r>
              <a:rPr lang="pt-BR" dirty="0"/>
              <a:t>Impacto da Certificação de Origem no Cumprimento das Normas e Regulamentações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A Importância da Certificação de Origem para o Comércio Exterior</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309124" y="4223294"/>
            <a:ext cx="11387818" cy="6552407"/>
          </a:xfrm>
          <a:prstGeom prst="rect">
            <a:avLst/>
          </a:prstGeom>
        </p:spPr>
        <p:txBody>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3600" kern="100" dirty="0">
                <a:effectLst/>
                <a:latin typeface="Verdana" panose="020B0604030504040204" pitchFamily="34" charset="0"/>
                <a:ea typeface="Verdana" panose="020B0604030504040204" pitchFamily="34" charset="0"/>
                <a:cs typeface="Times New Roman" panose="02020603050405020304" pitchFamily="18" charset="0"/>
              </a:rPr>
              <a:t>A certificação de origem é um instrumento fundamental no comércio internacional, pois comprova a procedência de um bem ou produto, indicando em qual país ele foi produzido. Esse documento não apenas facilita o fluxo comercial entre nações, mas também desempenha um papel crucial no cumprimento das normas e regulamentações estabelecidas por diferentes acordos comerciais e regimes tarifários.</a:t>
            </a:r>
          </a:p>
          <a:p>
            <a:endParaRPr dirty="0"/>
          </a:p>
        </p:txBody>
      </p:sp>
      <p:pic>
        <p:nvPicPr>
          <p:cNvPr id="2" name="Imagem 1" descr="Transporte multimodal: o que é e quais as vantagens?">
            <a:extLst>
              <a:ext uri="{FF2B5EF4-FFF2-40B4-BE49-F238E27FC236}">
                <a16:creationId xmlns:a16="http://schemas.microsoft.com/office/drawing/2014/main" id="{F2975399-4620-60F9-2080-E2E3D9ED97E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08108" y="3721770"/>
            <a:ext cx="10881928" cy="6552406"/>
          </a:xfrm>
          <a:prstGeom prst="rect">
            <a:avLst/>
          </a:prstGeom>
          <a:noFill/>
          <a:ln>
            <a:noFill/>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Impacto no Cumprimento das Normas e Regulamentações</a:t>
            </a:r>
            <a:br>
              <a:rPr lang="pt-BR" sz="1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pt-B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134635" y="3759600"/>
            <a:ext cx="12103278" cy="7469231"/>
          </a:xfrm>
          <a:prstGeom prst="rect">
            <a:avLst/>
          </a:prstGeom>
        </p:spPr>
        <p:txBody>
          <a:bodyPr anchor="ctr">
            <a:normAutofit fontScale="25000" lnSpcReduction="20000"/>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12800" dirty="0">
                <a:latin typeface="Verdana" panose="020B0604030504040204" pitchFamily="34" charset="0"/>
                <a:ea typeface="Verdana" panose="020B0604030504040204" pitchFamily="34" charset="0"/>
              </a:rPr>
              <a:t>1.	Acordos Comerciais e Preferências Tarifárias: Em muitos acordos comerciais, como tratados de livre comércio, zonas de comércio preferencial ou uniões aduaneiras, os produtos que atendem a critérios específicos de origem podem se beneficiar de reduções ou isenções tarifárias. A certificação de origem, ao atestar que um produto é elegível para esses benefícios, garante que as mercadorias se movam dentro das condições estipuladas pelo acordo. Assim, ela assegura o cumprimento das regulamentações tarifárias e evita que produtos não-qualificados se aproveitem indevidamente dos incentivos.</a:t>
            </a:r>
          </a:p>
          <a:p>
            <a:endParaRPr lang="pt-BR" sz="11100" dirty="0">
              <a:latin typeface="Verdana" panose="020B0604030504040204" pitchFamily="34" charset="0"/>
              <a:ea typeface="Verdana" panose="020B0604030504040204" pitchFamily="34" charset="0"/>
            </a:endParaRPr>
          </a:p>
          <a:p>
            <a:endParaRPr dirty="0"/>
          </a:p>
        </p:txBody>
      </p:sp>
      <p:pic>
        <p:nvPicPr>
          <p:cNvPr id="2" name="Imagem 1" descr="Vista aérea do navio de carga do contêiner no mar. Foto gratuita">
            <a:extLst>
              <a:ext uri="{FF2B5EF4-FFF2-40B4-BE49-F238E27FC236}">
                <a16:creationId xmlns:a16="http://schemas.microsoft.com/office/drawing/2014/main" id="{23656A6B-852B-72AF-753F-3CDF39662E1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3605164" y="3752950"/>
            <a:ext cx="10584872" cy="6416285"/>
          </a:xfrm>
          <a:prstGeom prst="rect">
            <a:avLst/>
          </a:prstGeom>
          <a:noFill/>
          <a:ln>
            <a:noFill/>
          </a:ln>
        </p:spPr>
      </p:pic>
    </p:spTree>
    <p:extLst>
      <p:ext uri="{BB962C8B-B14F-4D97-AF65-F5344CB8AC3E}">
        <p14:creationId xmlns:p14="http://schemas.microsoft.com/office/powerpoint/2010/main" val="237530354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2655593"/>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Impacto no Cumprimento das Normas e Regulamentações</a:t>
            </a:r>
            <a:br>
              <a:rPr lang="pt-BR" sz="1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pt-B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134635" y="3123384"/>
            <a:ext cx="12103278" cy="7469231"/>
          </a:xfrm>
          <a:prstGeom prst="rect">
            <a:avLst/>
          </a:prstGeom>
        </p:spPr>
        <p:txBody>
          <a:bodyPr anchor="ctr">
            <a:normAutofit fontScale="32500" lnSpcReduction="20000"/>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9800" dirty="0">
                <a:latin typeface="Verdana" panose="020B0604030504040204" pitchFamily="34" charset="0"/>
                <a:ea typeface="Verdana" panose="020B0604030504040204" pitchFamily="34" charset="0"/>
              </a:rPr>
              <a:t>	2.	Controle de Qualidade e Conformidade: A certificação de origem contribui para assegurar que os produtos estejam em conformidade com as normas de qualidade e segurança exigidas pelos países importadores. Muitos regulamentos estabelecem requisitos específicos para produtos de determinadas origens, especialmente quando há preocupações ambientais, sanitárias ou fitossanitárias envolvidas. Com isso, a certificação ajuda a evitar a entrada de produtos que não atendam a essas normas, protegendo os consumidores e a indústria local.</a:t>
            </a:r>
          </a:p>
          <a:p>
            <a:endParaRPr dirty="0"/>
          </a:p>
        </p:txBody>
      </p:sp>
      <p:pic>
        <p:nvPicPr>
          <p:cNvPr id="2" name="Picture 2" descr="Navio de carga de contêineres no porto Foto gratuita">
            <a:extLst>
              <a:ext uri="{FF2B5EF4-FFF2-40B4-BE49-F238E27FC236}">
                <a16:creationId xmlns:a16="http://schemas.microsoft.com/office/drawing/2014/main" id="{07777478-7DF9-697D-3ECC-0DCF09347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84267" y="3672085"/>
            <a:ext cx="10653378" cy="7096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44457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Impacto no Cumprimento das Normas e Regulamentações</a:t>
            </a:r>
            <a:br>
              <a:rPr lang="pt-BR" sz="1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pt-B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061100" y="3306265"/>
            <a:ext cx="12176813" cy="7904280"/>
          </a:xfrm>
          <a:prstGeom prst="rect">
            <a:avLst/>
          </a:prstGeom>
        </p:spPr>
        <p:txBody>
          <a:bodyPr anchor="ct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defTabSz="2438338" hangingPunct="0">
              <a:spcBef>
                <a:spcPts val="0"/>
              </a:spcBef>
            </a:pPr>
            <a:r>
              <a:rPr lang="pt-BR" sz="3200" dirty="0">
                <a:latin typeface="Verdana" panose="020B0604030504040204" pitchFamily="34" charset="0"/>
                <a:ea typeface="Verdana" panose="020B0604030504040204" pitchFamily="34" charset="0"/>
              </a:rPr>
              <a:t>3. Prevenção de Práticas Desleais: Um dos maiores impactos da certificação de origem está na prevenção de práticas desleais de comércio, como a triangulação de mercadorias para burlar tarifas e cotas. Ao garantir a rastreabilidade da origem dos produtos, a certificação dificulta práticas como o “dumping” (venda abaixo do custo para ganhar mercado) ou o desvio de regras de origem, que poderiam colocar produtos de origem incerta ou de países não contemplados nos acordos sob o mesmo regime preferencial.</a:t>
            </a:r>
          </a:p>
        </p:txBody>
      </p:sp>
      <p:pic>
        <p:nvPicPr>
          <p:cNvPr id="2" name="Imagem 1" descr="Avião decolando do aeroporto. Foto Premium">
            <a:extLst>
              <a:ext uri="{FF2B5EF4-FFF2-40B4-BE49-F238E27FC236}">
                <a16:creationId xmlns:a16="http://schemas.microsoft.com/office/drawing/2014/main" id="{228B19F5-FEB6-8DC3-C6A1-6131D730D64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4097103" y="4017817"/>
            <a:ext cx="10163720" cy="5818909"/>
          </a:xfrm>
          <a:prstGeom prst="rect">
            <a:avLst/>
          </a:prstGeom>
          <a:noFill/>
          <a:ln>
            <a:noFill/>
          </a:ln>
        </p:spPr>
      </p:pic>
    </p:spTree>
    <p:extLst>
      <p:ext uri="{BB962C8B-B14F-4D97-AF65-F5344CB8AC3E}">
        <p14:creationId xmlns:p14="http://schemas.microsoft.com/office/powerpoint/2010/main" val="165268508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2143529"/>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Impacto no Cumprimento das Normas e Regulamentações</a:t>
            </a:r>
            <a:br>
              <a:rPr lang="pt-BR" sz="1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pt-B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061098" y="3806400"/>
            <a:ext cx="12595987" cy="6552539"/>
          </a:xfrm>
          <a:prstGeom prst="rect">
            <a:avLst/>
          </a:prstGeom>
        </p:spPr>
        <p:txBody>
          <a:bodyPr anchor="ct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defTabSz="2438338" hangingPunct="0">
              <a:spcBef>
                <a:spcPts val="0"/>
              </a:spcBef>
            </a:pPr>
            <a:r>
              <a:rPr lang="pt-BR" sz="3200" dirty="0">
                <a:latin typeface="Verdana" panose="020B0604030504040204" pitchFamily="34" charset="0"/>
                <a:ea typeface="Verdana" panose="020B0604030504040204" pitchFamily="34" charset="0"/>
              </a:rPr>
              <a:t>4. Facilitação Aduaneira: A certificação de origem também agiliza o processo de fiscalização aduaneira, reduzindo o tempo e os custos associados à verificação das mercadorias. Com um documento válido que atesta a origem, as autoridades aduaneiras podem se concentrar em outras áreas de fiscalização, contribuindo para um comércio mais eficiente e regulamentado.</a:t>
            </a:r>
          </a:p>
        </p:txBody>
      </p:sp>
      <p:pic>
        <p:nvPicPr>
          <p:cNvPr id="2" name="Imagem 1" descr="O transporte intermodal, uma aliança para uma mobilidade mais eficiente -  MAPFRE Global Risks">
            <a:extLst>
              <a:ext uri="{FF2B5EF4-FFF2-40B4-BE49-F238E27FC236}">
                <a16:creationId xmlns:a16="http://schemas.microsoft.com/office/drawing/2014/main" id="{CD0F6FCF-58BE-488B-B538-82C9519382A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4442427" y="3806400"/>
            <a:ext cx="9448864" cy="6196582"/>
          </a:xfrm>
          <a:prstGeom prst="rect">
            <a:avLst/>
          </a:prstGeom>
          <a:noFill/>
          <a:ln>
            <a:noFill/>
          </a:ln>
        </p:spPr>
      </p:pic>
    </p:spTree>
    <p:extLst>
      <p:ext uri="{BB962C8B-B14F-4D97-AF65-F5344CB8AC3E}">
        <p14:creationId xmlns:p14="http://schemas.microsoft.com/office/powerpoint/2010/main" val="364724426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Impacto no Cumprimento das Normas e Regulamentações</a:t>
            </a:r>
            <a:br>
              <a:rPr lang="pt-BR" sz="1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pt-B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061099" y="3931920"/>
            <a:ext cx="12176813" cy="7634027"/>
          </a:xfrm>
          <a:prstGeom prst="rect">
            <a:avLst/>
          </a:prstGeom>
        </p:spPr>
        <p:txBody>
          <a:bodyPr anchor="ct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defTabSz="2438338" hangingPunct="0">
              <a:spcBef>
                <a:spcPts val="0"/>
              </a:spcBef>
            </a:pPr>
            <a:r>
              <a:rPr lang="pt-BR" sz="3200" dirty="0">
                <a:latin typeface="Verdana" panose="020B0604030504040204" pitchFamily="34" charset="0"/>
                <a:ea typeface="Verdana" panose="020B0604030504040204" pitchFamily="34" charset="0"/>
              </a:rPr>
              <a:t>5. Sustentabilidade e Responsabilidade Social: Em um cenário global onde a sustentabilidade e a responsabilidade social se tornaram componentes essenciais das políticas comerciais, a certificação de origem também pode incluir informações sobre práticas ambientais e trabalhistas no processo produtivo. Isso assegura que as mercadorias em questão não sejam resultado de exploração ou práticas não sustentáveis, promovendo o comércio justo e ético.</a:t>
            </a:r>
          </a:p>
          <a:p>
            <a:endParaRPr dirty="0"/>
          </a:p>
        </p:txBody>
      </p:sp>
      <p:pic>
        <p:nvPicPr>
          <p:cNvPr id="2" name="Imagem 1">
            <a:extLst>
              <a:ext uri="{FF2B5EF4-FFF2-40B4-BE49-F238E27FC236}">
                <a16:creationId xmlns:a16="http://schemas.microsoft.com/office/drawing/2014/main" id="{F50B3ED5-4C19-27B4-34B6-30930FE184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88292" y="4179314"/>
            <a:ext cx="10449354" cy="6731126"/>
          </a:xfrm>
          <a:prstGeom prst="rect">
            <a:avLst/>
          </a:prstGeom>
        </p:spPr>
      </p:pic>
    </p:spTree>
    <p:extLst>
      <p:ext uri="{BB962C8B-B14F-4D97-AF65-F5344CB8AC3E}">
        <p14:creationId xmlns:p14="http://schemas.microsoft.com/office/powerpoint/2010/main" val="85904559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291018" y="1174227"/>
            <a:ext cx="21971001" cy="2202318"/>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Impacto no Cumprimento das Normas e Regulamentações</a:t>
            </a:r>
            <a:endParaRPr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3010690" y="4202689"/>
            <a:ext cx="9418864" cy="6288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algn="just"/>
            <a:r>
              <a:rPr lang="pt-BR" sz="3200" dirty="0">
                <a:solidFill>
                  <a:srgbClr val="000000"/>
                </a:solidFill>
                <a:latin typeface="Verdana" panose="020B0604030504040204" pitchFamily="34" charset="0"/>
                <a:ea typeface="Verdana" panose="020B0604030504040204" pitchFamily="34" charset="0"/>
              </a:rPr>
              <a:t> O impacto da certificação de origem no cumprimento das normas e regulamentações é significativo, pois vai além de um mero requisito documental. Ela é um mecanismo de governança comercial que promove a transparência, a legalidade e a justiça nas relações econômicas internacionais. Ao proporcionar maior segurança jurídica e fiscal para governos e empresas, a certificação de origem fortalece a confiança no comércio global e contribui para um ambiente mais equilibrado e sustentável.</a:t>
            </a:r>
          </a:p>
          <a:p>
            <a:endParaRPr lang="pt-BR" sz="1800" kern="1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 name="Picture 2" descr="O cargueiro se prepara para embarcar o produto. Foto Premium">
            <a:extLst>
              <a:ext uri="{FF2B5EF4-FFF2-40B4-BE49-F238E27FC236}">
                <a16:creationId xmlns:a16="http://schemas.microsoft.com/office/drawing/2014/main" id="{73F53C79-852E-98C6-476C-312E85D590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694" y="3647113"/>
            <a:ext cx="11668405" cy="77727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theme/theme1.xml><?xml version="1.0" encoding="utf-8"?>
<a:theme xmlns:a="http://schemas.openxmlformats.org/drawingml/2006/main" name="33_DynamicLight">
  <a:themeElements>
    <a:clrScheme name="33_DynamicLight">
      <a:dk1>
        <a:srgbClr val="5E5E5E"/>
      </a:dk1>
      <a:lt1>
        <a:srgbClr val="005E00"/>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3_DynamicLight">
  <a:themeElements>
    <a:clrScheme name="33_DynamicLight">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B87E417B0A3A44DAC4F1A58C5F265CE" ma:contentTypeVersion="16" ma:contentTypeDescription="Crie um novo documento." ma:contentTypeScope="" ma:versionID="2e0db8c3f16865057218b820c210f8be">
  <xsd:schema xmlns:xsd="http://www.w3.org/2001/XMLSchema" xmlns:xs="http://www.w3.org/2001/XMLSchema" xmlns:p="http://schemas.microsoft.com/office/2006/metadata/properties" xmlns:ns2="88976e50-c05c-47e7-9f3c-24200e20e854" xmlns:ns3="926235be-de49-4753-bfd9-e377cfd72736" targetNamespace="http://schemas.microsoft.com/office/2006/metadata/properties" ma:root="true" ma:fieldsID="03741632bc6ac2f2cd9b38617f7fc9ff" ns2:_="" ns3:_="">
    <xsd:import namespace="88976e50-c05c-47e7-9f3c-24200e20e854"/>
    <xsd:import namespace="926235be-de49-4753-bfd9-e377cfd72736"/>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976e50-c05c-47e7-9f3c-24200e20e8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Marcações de imagem" ma:readOnly="false" ma:fieldId="{5cf76f15-5ced-4ddc-b409-7134ff3c332f}" ma:taxonomyMulti="true" ma:sspId="a900c9ee-7f5e-4d6f-b678-140d3dc0af2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6235be-de49-4753-bfd9-e377cfd72736" elementFormDefault="qualified">
    <xsd:import namespace="http://schemas.microsoft.com/office/2006/documentManagement/types"/>
    <xsd:import namespace="http://schemas.microsoft.com/office/infopath/2007/PartnerControls"/>
    <xsd:element name="SharedWithUsers" ma:index="17"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hes de Compartilhado Com" ma:internalName="SharedWithDetails" ma:readOnly="true">
      <xsd:simpleType>
        <xsd:restriction base="dms:Note">
          <xsd:maxLength value="255"/>
        </xsd:restriction>
      </xsd:simpleType>
    </xsd:element>
    <xsd:element name="TaxCatchAll" ma:index="21" nillable="true" ma:displayName="Taxonomy Catch All Column" ma:hidden="true" ma:list="{31d327a6-5b35-4d97-9a15-0b41b1f718fc}" ma:internalName="TaxCatchAll" ma:showField="CatchAllData" ma:web="926235be-de49-4753-bfd9-e377cfd727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6235be-de49-4753-bfd9-e377cfd72736" xsi:nil="true"/>
    <lcf76f155ced4ddcb4097134ff3c332f xmlns="88976e50-c05c-47e7-9f3c-24200e20e8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6305B03-03F0-4A36-8BD1-D7503B5C32A5}"/>
</file>

<file path=customXml/itemProps2.xml><?xml version="1.0" encoding="utf-8"?>
<ds:datastoreItem xmlns:ds="http://schemas.openxmlformats.org/officeDocument/2006/customXml" ds:itemID="{DC2FEB98-DA92-4ED5-BC89-4F4DCEF73359}"/>
</file>

<file path=customXml/itemProps3.xml><?xml version="1.0" encoding="utf-8"?>
<ds:datastoreItem xmlns:ds="http://schemas.openxmlformats.org/officeDocument/2006/customXml" ds:itemID="{DF15FE58-A142-4BD4-9453-058F62F59EFA}"/>
</file>

<file path=docProps/app.xml><?xml version="1.0" encoding="utf-8"?>
<Properties xmlns="http://schemas.openxmlformats.org/officeDocument/2006/extended-properties" xmlns:vt="http://schemas.openxmlformats.org/officeDocument/2006/docPropsVTypes">
  <TotalTime>5</TotalTime>
  <Words>615</Words>
  <Application>Microsoft Office PowerPoint</Application>
  <PresentationFormat>Personalizar</PresentationFormat>
  <Paragraphs>17</Paragraphs>
  <Slides>8</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8</vt:i4>
      </vt:variant>
    </vt:vector>
  </HeadingPairs>
  <TitlesOfParts>
    <vt:vector size="13" baseType="lpstr">
      <vt:lpstr>Calibri</vt:lpstr>
      <vt:lpstr>Helvetica Neue</vt:lpstr>
      <vt:lpstr>Helvetica Neue Medium</vt:lpstr>
      <vt:lpstr>Verdana</vt:lpstr>
      <vt:lpstr>33_DynamicLight</vt:lpstr>
      <vt:lpstr>A Importância da Certificação de Origem para o Comércio Exterior</vt:lpstr>
      <vt:lpstr>A Importância da Certificação de Origem para o Comércio Exterior</vt:lpstr>
      <vt:lpstr>Impacto no Cumprimento das Normas e Regulamentações </vt:lpstr>
      <vt:lpstr>Impacto no Cumprimento das Normas e Regulamentações </vt:lpstr>
      <vt:lpstr>Impacto no Cumprimento das Normas e Regulamentações </vt:lpstr>
      <vt:lpstr>Impacto no Cumprimento das Normas e Regulamentações </vt:lpstr>
      <vt:lpstr>Impacto no Cumprimento das Normas e Regulamentações </vt:lpstr>
      <vt:lpstr>Impacto no Cumprimento das Normas e Regulamentações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Patricia Borghetti</dc:creator>
  <cp:lastModifiedBy>Patricia Borghetti</cp:lastModifiedBy>
  <cp:revision>4</cp:revision>
  <dcterms:modified xsi:type="dcterms:W3CDTF">2024-10-23T16:48:10Z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0x010100DB87E417B0A3A44DAC4F1A58C5F265CE</vt:lpwstr>
  </property>
</Properties>
</file>