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0"/>
  </p:notesMasterIdLst>
  <p:sldIdLst>
    <p:sldId id="256" r:id="rId2"/>
    <p:sldId id="257" r:id="rId3"/>
    <p:sldId id="265" r:id="rId4"/>
    <p:sldId id="266" r:id="rId5"/>
    <p:sldId id="268" r:id="rId6"/>
    <p:sldId id="285" r:id="rId7"/>
    <p:sldId id="286" r:id="rId8"/>
    <p:sldId id="287" r:id="rId9"/>
    <p:sldId id="260" r:id="rId10"/>
    <p:sldId id="261" r:id="rId11"/>
    <p:sldId id="262" r:id="rId12"/>
    <p:sldId id="258" r:id="rId13"/>
    <p:sldId id="263" r:id="rId14"/>
    <p:sldId id="264" r:id="rId15"/>
    <p:sldId id="270" r:id="rId16"/>
    <p:sldId id="276" r:id="rId17"/>
    <p:sldId id="279" r:id="rId18"/>
    <p:sldId id="275" r:id="rId19"/>
    <p:sldId id="277" r:id="rId20"/>
    <p:sldId id="291" r:id="rId21"/>
    <p:sldId id="280" r:id="rId22"/>
    <p:sldId id="281" r:id="rId23"/>
    <p:sldId id="278" r:id="rId24"/>
    <p:sldId id="282" r:id="rId25"/>
    <p:sldId id="283" r:id="rId26"/>
    <p:sldId id="288" r:id="rId27"/>
    <p:sldId id="290" r:id="rId28"/>
    <p:sldId id="289" r:id="rId2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4058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 styleId="{5940675A-B579-460E-94D1-54222C63F5DA}" styleName="Nenhum Estilo, Grade de Tabe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Estilo Claro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D7AC3CCA-C797-4891-BE02-D94E43425B78}" styleName="Estilo Mé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2" d="100"/>
          <a:sy n="52" d="100"/>
        </p:scale>
        <p:origin x="185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37"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ítulo">
    <p:spTree>
      <p:nvGrpSpPr>
        <p:cNvPr id="1" name=""/>
        <p:cNvGrpSpPr/>
        <p:nvPr/>
      </p:nvGrpSpPr>
      <p:grpSpPr>
        <a:xfrm>
          <a:off x="0" y="0"/>
          <a:ext cx="0" cy="0"/>
          <a:chOff x="0" y="0"/>
          <a:chExt cx="0" cy="0"/>
        </a:xfrm>
      </p:grpSpPr>
      <p:sp>
        <p:nvSpPr>
          <p:cNvPr id="11" name="Autoria e Data"/>
          <p:cNvSpPr txBox="1">
            <a:spLocks noGrp="1"/>
          </p:cNvSpPr>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Autoria e Data</a:t>
            </a:r>
          </a:p>
        </p:txBody>
      </p:sp>
      <p:sp>
        <p:nvSpPr>
          <p:cNvPr id="12" name="Título da Apresentação"/>
          <p:cNvSpPr txBox="1">
            <a:spLocks noGrp="1"/>
          </p:cNvSpPr>
          <p:nvPr>
            <p:ph type="title" hasCustomPrompt="1"/>
          </p:nvPr>
        </p:nvSpPr>
        <p:spPr>
          <a:xfrm>
            <a:off x="1206496" y="2574991"/>
            <a:ext cx="21971004" cy="4648201"/>
          </a:xfrm>
          <a:prstGeom prst="rect">
            <a:avLst/>
          </a:prstGeom>
        </p:spPr>
        <p:txBody>
          <a:bodyPr anchor="b"/>
          <a:lstStyle>
            <a:lvl1pPr>
              <a:defRPr sz="11600" spc="-232"/>
            </a:lvl1pPr>
          </a:lstStyle>
          <a:p>
            <a:r>
              <a:t>Título da Apresentação</a:t>
            </a:r>
          </a:p>
        </p:txBody>
      </p:sp>
      <p:sp>
        <p:nvSpPr>
          <p:cNvPr id="13" name="Nível de Corpo Um…"/>
          <p:cNvSpPr txBox="1">
            <a:spLocks noGrp="1"/>
          </p:cNvSpPr>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Subtítulo da Apresentação</a:t>
            </a:r>
          </a:p>
          <a:p>
            <a:pPr lvl="1"/>
            <a:endParaRPr/>
          </a:p>
          <a:p>
            <a:pPr lvl="2"/>
            <a:endParaRPr/>
          </a:p>
          <a:p>
            <a:pPr lvl="3"/>
            <a:endParaRPr/>
          </a:p>
          <a:p>
            <a:pPr lvl="4"/>
            <a:endParaRPr/>
          </a:p>
        </p:txBody>
      </p:sp>
      <p:sp>
        <p:nvSpPr>
          <p:cNvPr id="14"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ítulo e Foto">
    <p:bg>
      <p:bgPr>
        <a:solidFill>
          <a:srgbClr val="FFFFFF"/>
        </a:solidFill>
        <a:effectLst/>
      </p:bgPr>
    </p:bg>
    <p:spTree>
      <p:nvGrpSpPr>
        <p:cNvPr id="1" name=""/>
        <p:cNvGrpSpPr/>
        <p:nvPr/>
      </p:nvGrpSpPr>
      <p:grpSpPr>
        <a:xfrm>
          <a:off x="0" y="0"/>
          <a:ext cx="0" cy="0"/>
          <a:chOff x="0" y="0"/>
          <a:chExt cx="0" cy="0"/>
        </a:xfrm>
      </p:grpSpPr>
      <p:sp>
        <p:nvSpPr>
          <p:cNvPr id="21" name="Vista de dentro de uma estrutura de pedra, olhando para fora em direção a escadas e um céu azul e límpido"/>
          <p:cNvSpPr>
            <a:spLocks noGrp="1"/>
          </p:cNvSpPr>
          <p:nvPr>
            <p:ph type="pic" idx="21"/>
          </p:nvPr>
        </p:nvSpPr>
        <p:spPr>
          <a:xfrm>
            <a:off x="0" y="-1270000"/>
            <a:ext cx="24384000" cy="16272934"/>
          </a:xfrm>
          <a:prstGeom prst="rect">
            <a:avLst/>
          </a:prstGeom>
        </p:spPr>
        <p:txBody>
          <a:bodyPr lIns="91439" tIns="45719" rIns="91439" bIns="45719">
            <a:noAutofit/>
          </a:bodyPr>
          <a:lstStyle/>
          <a:p>
            <a:endParaRPr/>
          </a:p>
        </p:txBody>
      </p:sp>
      <p:sp>
        <p:nvSpPr>
          <p:cNvPr id="22" name="Título da Apresentação"/>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Título da Apresentação</a:t>
            </a:r>
          </a:p>
        </p:txBody>
      </p:sp>
      <p:sp>
        <p:nvSpPr>
          <p:cNvPr id="23" name="Autoria e Data"/>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Autoria e Data</a:t>
            </a:r>
          </a:p>
        </p:txBody>
      </p:sp>
      <p:sp>
        <p:nvSpPr>
          <p:cNvPr id="24" name="Nível de Corpo Um…"/>
          <p:cNvSpPr txBox="1">
            <a:spLocks noGrp="1"/>
          </p:cNvSpPr>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Subtítulo da Apresentação</a:t>
            </a:r>
          </a:p>
          <a:p>
            <a:pPr lvl="1"/>
            <a:endParaRPr/>
          </a:p>
          <a:p>
            <a:pPr lvl="2"/>
            <a:endParaRPr/>
          </a:p>
          <a:p>
            <a:pPr lvl="3"/>
            <a:endParaRPr/>
          </a:p>
          <a:p>
            <a:pPr lvl="4"/>
            <a:endParaRPr/>
          </a:p>
        </p:txBody>
      </p:sp>
      <p:sp>
        <p:nvSpPr>
          <p:cNvPr id="25"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ítulo e Foto Alternativa">
    <p:spTree>
      <p:nvGrpSpPr>
        <p:cNvPr id="1" name=""/>
        <p:cNvGrpSpPr/>
        <p:nvPr/>
      </p:nvGrpSpPr>
      <p:grpSpPr>
        <a:xfrm>
          <a:off x="0" y="0"/>
          <a:ext cx="0" cy="0"/>
          <a:chOff x="0" y="0"/>
          <a:chExt cx="0" cy="0"/>
        </a:xfrm>
      </p:grpSpPr>
      <p:sp>
        <p:nvSpPr>
          <p:cNvPr id="32" name="Um edifício branco moderno com painéis de vidro sobre um céu azul e límpido"/>
          <p:cNvSpPr>
            <a:spLocks noGrp="1"/>
          </p:cNvSpPr>
          <p:nvPr>
            <p:ph type="pic" idx="21"/>
          </p:nvPr>
        </p:nvSpPr>
        <p:spPr>
          <a:xfrm>
            <a:off x="9271000" y="1270000"/>
            <a:ext cx="16764000" cy="11176000"/>
          </a:xfrm>
          <a:prstGeom prst="rect">
            <a:avLst/>
          </a:prstGeom>
        </p:spPr>
        <p:txBody>
          <a:bodyPr lIns="91439" tIns="45719" rIns="91439" bIns="45719">
            <a:noAutofit/>
          </a:bodyPr>
          <a:lstStyle/>
          <a:p>
            <a:endParaRPr/>
          </a:p>
        </p:txBody>
      </p:sp>
      <p:sp>
        <p:nvSpPr>
          <p:cNvPr id="33" name="Título do Slide"/>
          <p:cNvSpPr txBox="1">
            <a:spLocks noGrp="1"/>
          </p:cNvSpPr>
          <p:nvPr>
            <p:ph type="title" hasCustomPrompt="1"/>
          </p:nvPr>
        </p:nvSpPr>
        <p:spPr>
          <a:xfrm>
            <a:off x="1206500" y="1270000"/>
            <a:ext cx="9779000" cy="5882273"/>
          </a:xfrm>
          <a:prstGeom prst="rect">
            <a:avLst/>
          </a:prstGeom>
        </p:spPr>
        <p:txBody>
          <a:bodyPr anchor="b"/>
          <a:lstStyle/>
          <a:p>
            <a:r>
              <a:t>Título do Slide</a:t>
            </a:r>
          </a:p>
        </p:txBody>
      </p:sp>
      <p:sp>
        <p:nvSpPr>
          <p:cNvPr id="34" name="Nível de Corpo Um…"/>
          <p:cNvSpPr txBox="1">
            <a:spLocks noGrp="1"/>
          </p:cNvSpPr>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Subtítulo do Slide</a:t>
            </a:r>
          </a:p>
          <a:p>
            <a:pPr lvl="1"/>
            <a:endParaRPr/>
          </a:p>
          <a:p>
            <a:pPr lvl="2"/>
            <a:endParaRPr/>
          </a:p>
          <a:p>
            <a:pPr lvl="3"/>
            <a:endParaRPr/>
          </a:p>
          <a:p>
            <a:pPr lvl="4"/>
            <a:endParaRPr/>
          </a:p>
        </p:txBody>
      </p:sp>
      <p:sp>
        <p:nvSpPr>
          <p:cNvPr id="35" name="Número do Slide"/>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ítulo e Marcadores">
    <p:spTree>
      <p:nvGrpSpPr>
        <p:cNvPr id="1" name=""/>
        <p:cNvGrpSpPr/>
        <p:nvPr/>
      </p:nvGrpSpPr>
      <p:grpSpPr>
        <a:xfrm>
          <a:off x="0" y="0"/>
          <a:ext cx="0" cy="0"/>
          <a:chOff x="0" y="0"/>
          <a:chExt cx="0" cy="0"/>
        </a:xfrm>
      </p:grpSpPr>
      <p:sp>
        <p:nvSpPr>
          <p:cNvPr id="42" name="Título do Slide"/>
          <p:cNvSpPr txBox="1">
            <a:spLocks noGrp="1"/>
          </p:cNvSpPr>
          <p:nvPr>
            <p:ph type="title" hasCustomPrompt="1"/>
          </p:nvPr>
        </p:nvSpPr>
        <p:spPr>
          <a:prstGeom prst="rect">
            <a:avLst/>
          </a:prstGeom>
        </p:spPr>
        <p:txBody>
          <a:bodyPr/>
          <a:lstStyle/>
          <a:p>
            <a:r>
              <a:t>Título do Slide</a:t>
            </a:r>
          </a:p>
        </p:txBody>
      </p:sp>
      <p:sp>
        <p:nvSpPr>
          <p:cNvPr id="43" name="Subtítulo do Slid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Subtítulo do Slide</a:t>
            </a:r>
          </a:p>
        </p:txBody>
      </p:sp>
      <p:sp>
        <p:nvSpPr>
          <p:cNvPr id="44" name="Nível de Corpo Um…"/>
          <p:cNvSpPr txBox="1">
            <a:spLocks noGrp="1"/>
          </p:cNvSpPr>
          <p:nvPr>
            <p:ph type="body" idx="1" hasCustomPrompt="1"/>
          </p:nvPr>
        </p:nvSpPr>
        <p:spPr>
          <a:prstGeom prst="rect">
            <a:avLst/>
          </a:prstGeom>
        </p:spPr>
        <p:txBody>
          <a:bodyPr/>
          <a:lstStyle/>
          <a:p>
            <a:r>
              <a:t>Texto com marcadores do slide</a:t>
            </a:r>
          </a:p>
          <a:p>
            <a:pPr lvl="1"/>
            <a:endParaRPr/>
          </a:p>
          <a:p>
            <a:pPr lvl="2"/>
            <a:endParaRPr/>
          </a:p>
          <a:p>
            <a:pPr lvl="3"/>
            <a:endParaRPr/>
          </a:p>
          <a:p>
            <a:pPr lvl="4"/>
            <a:endParaRPr/>
          </a:p>
        </p:txBody>
      </p:sp>
      <p:sp>
        <p:nvSpPr>
          <p:cNvPr id="45"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Marcadores">
    <p:spTree>
      <p:nvGrpSpPr>
        <p:cNvPr id="1" name=""/>
        <p:cNvGrpSpPr/>
        <p:nvPr/>
      </p:nvGrpSpPr>
      <p:grpSpPr>
        <a:xfrm>
          <a:off x="0" y="0"/>
          <a:ext cx="0" cy="0"/>
          <a:chOff x="0" y="0"/>
          <a:chExt cx="0" cy="0"/>
        </a:xfrm>
      </p:grpSpPr>
      <p:sp>
        <p:nvSpPr>
          <p:cNvPr id="52" name="Nível de Corpo Um…"/>
          <p:cNvSpPr txBox="1">
            <a:spLocks noGrp="1"/>
          </p:cNvSpPr>
          <p:nvPr>
            <p:ph type="body" idx="1" hasCustomPrompt="1"/>
          </p:nvPr>
        </p:nvSpPr>
        <p:spPr>
          <a:prstGeom prst="rect">
            <a:avLst/>
          </a:prstGeom>
        </p:spPr>
        <p:txBody>
          <a:bodyPr numCol="2" spcCol="1098550"/>
          <a:lstStyle/>
          <a:p>
            <a:r>
              <a:t>Texto com marcadores do slide</a:t>
            </a:r>
          </a:p>
          <a:p>
            <a:pPr lvl="1"/>
            <a:endParaRPr/>
          </a:p>
          <a:p>
            <a:pPr lvl="2"/>
            <a:endParaRPr/>
          </a:p>
          <a:p>
            <a:pPr lvl="3"/>
            <a:endParaRPr/>
          </a:p>
          <a:p>
            <a:pPr lvl="4"/>
            <a:endParaRPr/>
          </a:p>
        </p:txBody>
      </p:sp>
      <p:sp>
        <p:nvSpPr>
          <p:cNvPr id="53"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ítulo, Marcadores e Foto">
    <p:spTree>
      <p:nvGrpSpPr>
        <p:cNvPr id="1" name=""/>
        <p:cNvGrpSpPr/>
        <p:nvPr/>
      </p:nvGrpSpPr>
      <p:grpSpPr>
        <a:xfrm>
          <a:off x="0" y="0"/>
          <a:ext cx="0" cy="0"/>
          <a:chOff x="0" y="0"/>
          <a:chExt cx="0" cy="0"/>
        </a:xfrm>
      </p:grpSpPr>
      <p:sp>
        <p:nvSpPr>
          <p:cNvPr id="60" name="Subtítulo do Slide"/>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Subtítulo do Slide</a:t>
            </a:r>
          </a:p>
        </p:txBody>
      </p:sp>
      <p:sp>
        <p:nvSpPr>
          <p:cNvPr id="61" name="Nível de Corpo Um…"/>
          <p:cNvSpPr txBox="1">
            <a:spLocks noGrp="1"/>
          </p:cNvSpPr>
          <p:nvPr>
            <p:ph type="body" sz="half" idx="1" hasCustomPrompt="1"/>
          </p:nvPr>
        </p:nvSpPr>
        <p:spPr>
          <a:xfrm>
            <a:off x="1206500" y="4248504"/>
            <a:ext cx="9779000" cy="8256630"/>
          </a:xfrm>
          <a:prstGeom prst="rect">
            <a:avLst/>
          </a:prstGeom>
        </p:spPr>
        <p:txBody>
          <a:bodyPr/>
          <a:lstStyle/>
          <a:p>
            <a:r>
              <a:t>Texto com marcadores do slide</a:t>
            </a:r>
          </a:p>
          <a:p>
            <a:pPr lvl="1"/>
            <a:endParaRPr/>
          </a:p>
          <a:p>
            <a:pPr lvl="2"/>
            <a:endParaRPr/>
          </a:p>
          <a:p>
            <a:pPr lvl="3"/>
            <a:endParaRPr/>
          </a:p>
          <a:p>
            <a:pPr lvl="4"/>
            <a:endParaRPr/>
          </a:p>
        </p:txBody>
      </p:sp>
      <p:sp>
        <p:nvSpPr>
          <p:cNvPr id="62" name="Pequena seção de uma ponte moderna em Qingdao, Shandong, na China, com um céu parcialmente nublado acima"/>
          <p:cNvSpPr>
            <a:spLocks noGrp="1"/>
          </p:cNvSpPr>
          <p:nvPr>
            <p:ph type="pic" idx="22"/>
          </p:nvPr>
        </p:nvSpPr>
        <p:spPr>
          <a:xfrm>
            <a:off x="9271000" y="1263848"/>
            <a:ext cx="16773843" cy="11188205"/>
          </a:xfrm>
          <a:prstGeom prst="rect">
            <a:avLst/>
          </a:prstGeom>
        </p:spPr>
        <p:txBody>
          <a:bodyPr lIns="91439" tIns="45719" rIns="91439" bIns="45719">
            <a:noAutofit/>
          </a:bodyPr>
          <a:lstStyle/>
          <a:p>
            <a:endParaRPr/>
          </a:p>
        </p:txBody>
      </p:sp>
      <p:sp>
        <p:nvSpPr>
          <p:cNvPr id="63" name="Título do Slide"/>
          <p:cNvSpPr txBox="1">
            <a:spLocks noGrp="1"/>
          </p:cNvSpPr>
          <p:nvPr>
            <p:ph type="title" hasCustomPrompt="1"/>
          </p:nvPr>
        </p:nvSpPr>
        <p:spPr>
          <a:xfrm>
            <a:off x="1206500" y="1079500"/>
            <a:ext cx="9779000" cy="1435100"/>
          </a:xfrm>
          <a:prstGeom prst="rect">
            <a:avLst/>
          </a:prstGeom>
        </p:spPr>
        <p:txBody>
          <a:bodyPr/>
          <a:lstStyle/>
          <a:p>
            <a:r>
              <a:t>Título do Slide</a:t>
            </a:r>
          </a:p>
        </p:txBody>
      </p:sp>
      <p:sp>
        <p:nvSpPr>
          <p:cNvPr id="64"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Seção">
    <p:spTree>
      <p:nvGrpSpPr>
        <p:cNvPr id="1" name=""/>
        <p:cNvGrpSpPr/>
        <p:nvPr/>
      </p:nvGrpSpPr>
      <p:grpSpPr>
        <a:xfrm>
          <a:off x="0" y="0"/>
          <a:ext cx="0" cy="0"/>
          <a:chOff x="0" y="0"/>
          <a:chExt cx="0" cy="0"/>
        </a:xfrm>
      </p:grpSpPr>
      <p:sp>
        <p:nvSpPr>
          <p:cNvPr id="71" name="Título da Seção"/>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Título da Seção</a:t>
            </a:r>
          </a:p>
        </p:txBody>
      </p:sp>
      <p:sp>
        <p:nvSpPr>
          <p:cNvPr id="72" name="Número do Slide"/>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Apenas Título">
    <p:spTree>
      <p:nvGrpSpPr>
        <p:cNvPr id="1" name=""/>
        <p:cNvGrpSpPr/>
        <p:nvPr/>
      </p:nvGrpSpPr>
      <p:grpSpPr>
        <a:xfrm>
          <a:off x="0" y="0"/>
          <a:ext cx="0" cy="0"/>
          <a:chOff x="0" y="0"/>
          <a:chExt cx="0" cy="0"/>
        </a:xfrm>
      </p:grpSpPr>
      <p:sp>
        <p:nvSpPr>
          <p:cNvPr id="79" name="Título do Slide"/>
          <p:cNvSpPr txBox="1">
            <a:spLocks noGrp="1"/>
          </p:cNvSpPr>
          <p:nvPr>
            <p:ph type="title" hasCustomPrompt="1"/>
          </p:nvPr>
        </p:nvSpPr>
        <p:spPr>
          <a:xfrm>
            <a:off x="1206500" y="1079500"/>
            <a:ext cx="21971000" cy="1434949"/>
          </a:xfrm>
          <a:prstGeom prst="rect">
            <a:avLst/>
          </a:prstGeom>
        </p:spPr>
        <p:txBody>
          <a:bodyPr/>
          <a:lstStyle/>
          <a:p>
            <a:r>
              <a:t>Título do Slide</a:t>
            </a:r>
          </a:p>
        </p:txBody>
      </p:sp>
      <p:sp>
        <p:nvSpPr>
          <p:cNvPr id="80" name="Subtítulo do Slid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Subtítulo do Slide</a:t>
            </a:r>
          </a:p>
        </p:txBody>
      </p:sp>
      <p:sp>
        <p:nvSpPr>
          <p:cNvPr id="81"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Título da Agenda"/>
          <p:cNvSpPr txBox="1">
            <a:spLocks noGrp="1"/>
          </p:cNvSpPr>
          <p:nvPr>
            <p:ph type="title" hasCustomPrompt="1"/>
          </p:nvPr>
        </p:nvSpPr>
        <p:spPr>
          <a:xfrm>
            <a:off x="1206500" y="1079500"/>
            <a:ext cx="21971000" cy="1435100"/>
          </a:xfrm>
          <a:prstGeom prst="rect">
            <a:avLst/>
          </a:prstGeom>
        </p:spPr>
        <p:txBody>
          <a:bodyPr/>
          <a:lstStyle/>
          <a:p>
            <a:r>
              <a:t>Título da Agenda</a:t>
            </a:r>
          </a:p>
        </p:txBody>
      </p:sp>
      <p:sp>
        <p:nvSpPr>
          <p:cNvPr id="89" name="Subtítulo de Agenda"/>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Subtítulo de Agenda</a:t>
            </a:r>
          </a:p>
        </p:txBody>
      </p:sp>
      <p:sp>
        <p:nvSpPr>
          <p:cNvPr id="90" name="Nível de Corpo Um…"/>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Tópicos da Agenda</a:t>
            </a:r>
          </a:p>
          <a:p>
            <a:pPr lvl="1"/>
            <a:endParaRPr/>
          </a:p>
          <a:p>
            <a:pPr lvl="2"/>
            <a:endParaRPr/>
          </a:p>
          <a:p>
            <a:pPr lvl="3"/>
            <a:endParaRPr/>
          </a:p>
          <a:p>
            <a:pPr lvl="4"/>
            <a:endParaRPr/>
          </a:p>
        </p:txBody>
      </p:sp>
      <p:sp>
        <p:nvSpPr>
          <p:cNvPr id="91"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Declaração">
    <p:spTree>
      <p:nvGrpSpPr>
        <p:cNvPr id="1" name=""/>
        <p:cNvGrpSpPr/>
        <p:nvPr/>
      </p:nvGrpSpPr>
      <p:grpSpPr>
        <a:xfrm>
          <a:off x="0" y="0"/>
          <a:ext cx="0" cy="0"/>
          <a:chOff x="0" y="0"/>
          <a:chExt cx="0" cy="0"/>
        </a:xfrm>
      </p:grpSpPr>
      <p:sp>
        <p:nvSpPr>
          <p:cNvPr id="98" name="Nível de Corpo Um…"/>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Declaração</a:t>
            </a:r>
          </a:p>
          <a:p>
            <a:pPr lvl="1"/>
            <a:endParaRPr/>
          </a:p>
          <a:p>
            <a:pPr lvl="2"/>
            <a:endParaRPr/>
          </a:p>
          <a:p>
            <a:pPr lvl="3"/>
            <a:endParaRPr/>
          </a:p>
          <a:p>
            <a:pPr lvl="4"/>
            <a:endParaRPr/>
          </a:p>
        </p:txBody>
      </p:sp>
      <p:sp>
        <p:nvSpPr>
          <p:cNvPr id="99"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Fato Principal">
    <p:spTree>
      <p:nvGrpSpPr>
        <p:cNvPr id="1" name=""/>
        <p:cNvGrpSpPr/>
        <p:nvPr/>
      </p:nvGrpSpPr>
      <p:grpSpPr>
        <a:xfrm>
          <a:off x="0" y="0"/>
          <a:ext cx="0" cy="0"/>
          <a:chOff x="0" y="0"/>
          <a:chExt cx="0" cy="0"/>
        </a:xfrm>
      </p:grpSpPr>
      <p:sp>
        <p:nvSpPr>
          <p:cNvPr id="106" name="Nível de Corpo Um…"/>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07" name="Informações do fato"/>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Informações do fato</a:t>
            </a:r>
          </a:p>
        </p:txBody>
      </p:sp>
      <p:sp>
        <p:nvSpPr>
          <p:cNvPr id="108"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Citação">
    <p:spTree>
      <p:nvGrpSpPr>
        <p:cNvPr id="1" name=""/>
        <p:cNvGrpSpPr/>
        <p:nvPr/>
      </p:nvGrpSpPr>
      <p:grpSpPr>
        <a:xfrm>
          <a:off x="0" y="0"/>
          <a:ext cx="0" cy="0"/>
          <a:chOff x="0" y="0"/>
          <a:chExt cx="0" cy="0"/>
        </a:xfrm>
      </p:grpSpPr>
      <p:sp>
        <p:nvSpPr>
          <p:cNvPr id="115" name="Atribuição"/>
          <p:cNvSpPr txBox="1">
            <a:spLocks noGrp="1"/>
          </p:cNvSpPr>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Atribuição</a:t>
            </a:r>
          </a:p>
        </p:txBody>
      </p:sp>
      <p:sp>
        <p:nvSpPr>
          <p:cNvPr id="116" name="Nível de Corpo Um…"/>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“Citação Notável”</a:t>
            </a:r>
          </a:p>
          <a:p>
            <a:pPr lvl="1"/>
            <a:endParaRPr/>
          </a:p>
          <a:p>
            <a:pPr lvl="2"/>
            <a:endParaRPr/>
          </a:p>
          <a:p>
            <a:pPr lvl="3"/>
            <a:endParaRPr/>
          </a:p>
          <a:p>
            <a:pPr lvl="4"/>
            <a:endParaRPr/>
          </a:p>
        </p:txBody>
      </p:sp>
      <p:sp>
        <p:nvSpPr>
          <p:cNvPr id="117"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rês Fotos">
    <p:spTree>
      <p:nvGrpSpPr>
        <p:cNvPr id="1" name=""/>
        <p:cNvGrpSpPr/>
        <p:nvPr/>
      </p:nvGrpSpPr>
      <p:grpSpPr>
        <a:xfrm>
          <a:off x="0" y="0"/>
          <a:ext cx="0" cy="0"/>
          <a:chOff x="0" y="0"/>
          <a:chExt cx="0" cy="0"/>
        </a:xfrm>
      </p:grpSpPr>
      <p:sp>
        <p:nvSpPr>
          <p:cNvPr id="124" name="Vista externa de ângulo baixo de uma fachada de edifício moderno, coberta com discos de alumínio sob um céu azul e límpido"/>
          <p:cNvSpPr>
            <a:spLocks noGrp="1"/>
          </p:cNvSpPr>
          <p:nvPr>
            <p:ph type="pic" sz="quarter" idx="21"/>
          </p:nvPr>
        </p:nvSpPr>
        <p:spPr>
          <a:xfrm>
            <a:off x="15417800" y="1270000"/>
            <a:ext cx="8144934" cy="5410200"/>
          </a:xfrm>
          <a:prstGeom prst="rect">
            <a:avLst/>
          </a:prstGeom>
        </p:spPr>
        <p:txBody>
          <a:bodyPr lIns="91439" tIns="45719" rIns="91439" bIns="45719">
            <a:noAutofit/>
          </a:bodyPr>
          <a:lstStyle/>
          <a:p>
            <a:endParaRPr/>
          </a:p>
        </p:txBody>
      </p:sp>
      <p:sp>
        <p:nvSpPr>
          <p:cNvPr id="125" name="Vista de ângulo baixo de um edifício moderno e curvado sob um céu nublado"/>
          <p:cNvSpPr>
            <a:spLocks noGrp="1"/>
          </p:cNvSpPr>
          <p:nvPr>
            <p:ph type="pic" sz="quarter" idx="22"/>
          </p:nvPr>
        </p:nvSpPr>
        <p:spPr>
          <a:xfrm>
            <a:off x="15443200" y="7086600"/>
            <a:ext cx="8138580" cy="5422900"/>
          </a:xfrm>
          <a:prstGeom prst="rect">
            <a:avLst/>
          </a:prstGeom>
        </p:spPr>
        <p:txBody>
          <a:bodyPr lIns="91439" tIns="45719" rIns="91439" bIns="45719">
            <a:noAutofit/>
          </a:bodyPr>
          <a:lstStyle/>
          <a:p>
            <a:endParaRPr/>
          </a:p>
        </p:txBody>
      </p:sp>
      <p:sp>
        <p:nvSpPr>
          <p:cNvPr id="126" name="Vista de dentro de um edifício branco moderno com painéis de vidro, olhando para cima para um céu claro e parcialmente nublado"/>
          <p:cNvSpPr>
            <a:spLocks noGrp="1"/>
          </p:cNvSpPr>
          <p:nvPr>
            <p:ph type="pic" idx="23"/>
          </p:nvPr>
        </p:nvSpPr>
        <p:spPr>
          <a:xfrm>
            <a:off x="-124635" y="1270000"/>
            <a:ext cx="16840169" cy="11243712"/>
          </a:xfrm>
          <a:prstGeom prst="rect">
            <a:avLst/>
          </a:prstGeom>
        </p:spPr>
        <p:txBody>
          <a:bodyPr lIns="91439" tIns="45719" rIns="91439" bIns="45719">
            <a:noAutofit/>
          </a:bodyPr>
          <a:lstStyle/>
          <a:p>
            <a:endParaRPr/>
          </a:p>
        </p:txBody>
      </p:sp>
      <p:sp>
        <p:nvSpPr>
          <p:cNvPr id="127"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Foto">
    <p:bg>
      <p:bgPr>
        <a:solidFill>
          <a:srgbClr val="FFFFFF"/>
        </a:solidFill>
        <a:effectLst/>
      </p:bgPr>
    </p:bg>
    <p:spTree>
      <p:nvGrpSpPr>
        <p:cNvPr id="1" name=""/>
        <p:cNvGrpSpPr/>
        <p:nvPr/>
      </p:nvGrpSpPr>
      <p:grpSpPr>
        <a:xfrm>
          <a:off x="0" y="0"/>
          <a:ext cx="0" cy="0"/>
          <a:chOff x="0" y="0"/>
          <a:chExt cx="0" cy="0"/>
        </a:xfrm>
      </p:grpSpPr>
      <p:sp>
        <p:nvSpPr>
          <p:cNvPr id="134" name="Vista de ângulo baixo da Torre Azadi em Teerã, no Irã, sobre um céu claro e límpido"/>
          <p:cNvSpPr>
            <a:spLocks noGrp="1"/>
          </p:cNvSpPr>
          <p:nvPr>
            <p:ph type="pic" idx="21"/>
          </p:nvPr>
        </p:nvSpPr>
        <p:spPr>
          <a:xfrm>
            <a:off x="0" y="-1282700"/>
            <a:ext cx="24384000" cy="16281400"/>
          </a:xfrm>
          <a:prstGeom prst="rect">
            <a:avLst/>
          </a:prstGeom>
        </p:spPr>
        <p:txBody>
          <a:bodyPr lIns="91439" tIns="45719" rIns="91439" bIns="45719">
            <a:noAutofit/>
          </a:bodyPr>
          <a:lstStyle/>
          <a:p>
            <a:endParaRPr/>
          </a:p>
        </p:txBody>
      </p:sp>
      <p:sp>
        <p:nvSpPr>
          <p:cNvPr id="135" name="Número do Slide"/>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Em Branco">
    <p:spTree>
      <p:nvGrpSpPr>
        <p:cNvPr id="1" name=""/>
        <p:cNvGrpSpPr/>
        <p:nvPr/>
      </p:nvGrpSpPr>
      <p:grpSpPr>
        <a:xfrm>
          <a:off x="0" y="0"/>
          <a:ext cx="0" cy="0"/>
          <a:chOff x="0" y="0"/>
          <a:chExt cx="0" cy="0"/>
        </a:xfrm>
      </p:grpSpPr>
      <p:sp>
        <p:nvSpPr>
          <p:cNvPr id="142"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7"/>
          <a:srcRect/>
          <a:stretch>
            <a:fillRect/>
          </a:stretch>
        </a:blipFill>
        <a:effectLst/>
      </p:bgPr>
    </p:bg>
    <p:spTree>
      <p:nvGrpSpPr>
        <p:cNvPr id="1" name=""/>
        <p:cNvGrpSpPr/>
        <p:nvPr/>
      </p:nvGrpSpPr>
      <p:grpSpPr>
        <a:xfrm>
          <a:off x="0" y="0"/>
          <a:ext cx="0" cy="0"/>
          <a:chOff x="0" y="0"/>
          <a:chExt cx="0" cy="0"/>
        </a:xfrm>
      </p:grpSpPr>
      <p:sp>
        <p:nvSpPr>
          <p:cNvPr id="2" name="Título do Slide"/>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Título do Slide</a:t>
            </a:r>
          </a:p>
        </p:txBody>
      </p:sp>
      <p:sp>
        <p:nvSpPr>
          <p:cNvPr id="3" name="Nível de Corpo Um…"/>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Texto com marcadores do slide</a:t>
            </a:r>
          </a:p>
          <a:p>
            <a:pPr lvl="1"/>
            <a:endParaRPr/>
          </a:p>
          <a:p>
            <a:pPr lvl="2"/>
            <a:endParaRPr/>
          </a:p>
          <a:p>
            <a:pPr lvl="3"/>
            <a:endParaRPr/>
          </a:p>
          <a:p>
            <a:pPr lvl="4"/>
            <a:endParaRPr/>
          </a:p>
        </p:txBody>
      </p:sp>
      <p:sp>
        <p:nvSpPr>
          <p:cNvPr id="4" name="Número do Slide"/>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hyperlink" Target="https://svgsilh.com/pt/image/24560.html" TargetMode="External"/><Relationship Id="rId10" Type="http://schemas.openxmlformats.org/officeDocument/2006/relationships/image" Target="../media/image11.png"/><Relationship Id="rId4" Type="http://schemas.openxmlformats.org/officeDocument/2006/relationships/image" Target="../media/image6.svg"/><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hyperlink" Target="https://creativecommons.org/licenses/by-nc-nd/3.0/" TargetMode="External"/><Relationship Id="rId5" Type="http://schemas.openxmlformats.org/officeDocument/2006/relationships/hyperlink" Target="https://www.decoracaoacoracao.blog.br/2015/07/louise-hay-e-somente-mudanca-voce-esta.html" TargetMode="Externa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hyperlink" Target="https://www.pexels.com/pt-br/foto/355952/"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hyperlink" Target="https://qrpoint.io/blog/integracao-de-sistemas-no-rh/" TargetMode="External"/><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hyperlink" Target="https://pxhere.com/pt/photo/655736"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hyperlink" Target="https://pxhere.com/pt/photo/926112"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hyperlink" Target="https://creativecommons.org/licenses/by-nc-sa/3.0/" TargetMode="External"/><Relationship Id="rId4" Type="http://schemas.openxmlformats.org/officeDocument/2006/relationships/hyperlink" Target="https://enciclopediaonline.com/es/burocracia/"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hyperlink" Target="mailto:rafael@efficienza.com.br" TargetMode="External"/><Relationship Id="rId7" Type="http://schemas.openxmlformats.org/officeDocument/2006/relationships/image" Target="../media/image22.pn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hyperlink" Target="https://pixabay.com/en/email-mail-recipient-mail-client-150454/" TargetMode="External"/><Relationship Id="rId5" Type="http://schemas.openxmlformats.org/officeDocument/2006/relationships/hyperlink" Target="http://www.efficienza.com.br/" TargetMode="External"/><Relationship Id="rId10" Type="http://schemas.openxmlformats.org/officeDocument/2006/relationships/image" Target="../media/image24.png"/><Relationship Id="rId4" Type="http://schemas.openxmlformats.org/officeDocument/2006/relationships/hyperlink" Target="https://br.linkedin.com/in/rvpinto" TargetMode="External"/><Relationship Id="rId9" Type="http://schemas.openxmlformats.org/officeDocument/2006/relationships/hyperlink" Target="https://www.pngall.com/telephone-png/download/161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2" name="Título da apresentação"/>
          <p:cNvSpPr txBox="1">
            <a:spLocks noGrp="1"/>
          </p:cNvSpPr>
          <p:nvPr>
            <p:ph type="title"/>
          </p:nvPr>
        </p:nvSpPr>
        <p:spPr>
          <a:xfrm>
            <a:off x="2127519" y="5743170"/>
            <a:ext cx="21971001" cy="4648201"/>
          </a:xfrm>
          <a:prstGeom prst="rect">
            <a:avLst/>
          </a:prstGeom>
        </p:spPr>
        <p:txBody>
          <a:bodyPr anchor="t"/>
          <a:lstStyle>
            <a:lvl1pPr>
              <a:defRPr sz="10600" b="0" i="1" spc="-211">
                <a:solidFill>
                  <a:srgbClr val="FFFFFF"/>
                </a:solidFill>
                <a:latin typeface="Fira Sans Bold"/>
                <a:ea typeface="Fira Sans Bold"/>
                <a:cs typeface="Fira Sans Bold"/>
                <a:sym typeface="Fira Sans Bold"/>
              </a:defRPr>
            </a:lvl1pPr>
          </a:lstStyle>
          <a:p>
            <a:r>
              <a:rPr lang="pt-BR" dirty="0"/>
              <a:t>Como a DUIMP</a:t>
            </a:r>
            <a:endParaRPr dirty="0"/>
          </a:p>
        </p:txBody>
      </p:sp>
      <p:sp>
        <p:nvSpPr>
          <p:cNvPr id="153" name="Autoria e Data"/>
          <p:cNvSpPr txBox="1">
            <a:spLocks noGrp="1"/>
          </p:cNvSpPr>
          <p:nvPr>
            <p:ph type="body" idx="22"/>
          </p:nvPr>
        </p:nvSpPr>
        <p:spPr>
          <a:prstGeom prst="rect">
            <a:avLst/>
          </a:prstGeom>
        </p:spPr>
        <p:txBody>
          <a:bodyPr>
            <a:normAutofit lnSpcReduction="10000"/>
          </a:bodyPr>
          <a:lstStyle/>
          <a:p>
            <a:endParaRPr/>
          </a:p>
        </p:txBody>
      </p:sp>
      <p:sp>
        <p:nvSpPr>
          <p:cNvPr id="154" name="Subtítulo"/>
          <p:cNvSpPr txBox="1">
            <a:spLocks noGrp="1"/>
          </p:cNvSpPr>
          <p:nvPr>
            <p:ph type="body" sz="quarter" idx="1"/>
          </p:nvPr>
        </p:nvSpPr>
        <p:spPr>
          <a:xfrm>
            <a:off x="2311723" y="7508795"/>
            <a:ext cx="21971001" cy="1116951"/>
          </a:xfrm>
          <a:prstGeom prst="rect">
            <a:avLst/>
          </a:prstGeom>
        </p:spPr>
        <p:txBody>
          <a:bodyPr/>
          <a:lstStyle>
            <a:lvl1pPr>
              <a:defRPr b="0" i="1">
                <a:solidFill>
                  <a:srgbClr val="FFFFFF"/>
                </a:solidFill>
                <a:latin typeface="Fira Sans Bold"/>
                <a:ea typeface="Fira Sans Bold"/>
                <a:cs typeface="Fira Sans Bold"/>
                <a:sym typeface="Fira Sans Bold"/>
              </a:defRPr>
            </a:lvl1pPr>
          </a:lstStyle>
          <a:p>
            <a:r>
              <a:rPr lang="pt-BR" dirty="0"/>
              <a:t>Está Simplificando o Despacho Aduaneiro no Brasil</a:t>
            </a:r>
            <a:endParaRPr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4648201"/>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Rafael Vanin Pinto</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505831" y="4124016"/>
            <a:ext cx="11387818" cy="6552407"/>
          </a:xfrm>
          <a:prstGeom prst="rect">
            <a:avLst/>
          </a:prstGeom>
        </p:spPr>
        <p:txBody>
          <a:bodyPr>
            <a:norm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r>
              <a:rPr lang="pt-BR" dirty="0"/>
              <a:t>Diretor de Comério Exterior na Efficienza Negócios Internacionais</a:t>
            </a:r>
          </a:p>
          <a:p>
            <a:endParaRPr lang="pt-BR" dirty="0"/>
          </a:p>
          <a:p>
            <a:r>
              <a:rPr lang="pt-BR" dirty="0"/>
              <a:t>Membro do Conselho de Comércio Exterior da FIERGS (CONCEX)</a:t>
            </a:r>
          </a:p>
          <a:p>
            <a:endParaRPr lang="pt-BR" dirty="0"/>
          </a:p>
          <a:p>
            <a:r>
              <a:rPr lang="pt-BR" dirty="0"/>
              <a:t>Bacharel em Ciência da Computação (UCS)</a:t>
            </a:r>
          </a:p>
          <a:p>
            <a:endParaRPr lang="pt-BR" dirty="0"/>
          </a:p>
          <a:p>
            <a:r>
              <a:rPr lang="pt-BR" dirty="0"/>
              <a:t>Desenvolvedor de Sistemas Delphi/SQL Server/PHP</a:t>
            </a:r>
          </a:p>
          <a:p>
            <a:endParaRPr lang="pt-BR" dirty="0"/>
          </a:p>
          <a:p>
            <a:r>
              <a:rPr lang="pt-BR" dirty="0"/>
              <a:t>Habilitação em Tecnologia Cervejeira (ESCM/SC)</a:t>
            </a:r>
          </a:p>
          <a:p>
            <a:endParaRPr dirty="0"/>
          </a:p>
        </p:txBody>
      </p:sp>
      <p:pic>
        <p:nvPicPr>
          <p:cNvPr id="3" name="Imagem 2" descr="Homem de terno e gravata e posando para foto&#10;&#10;Descrição gerada automaticamente">
            <a:extLst>
              <a:ext uri="{FF2B5EF4-FFF2-40B4-BE49-F238E27FC236}">
                <a16:creationId xmlns:a16="http://schemas.microsoft.com/office/drawing/2014/main" id="{08E72A6A-B1F4-CE09-75B7-CBC802922A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30016" y="1482806"/>
            <a:ext cx="6516574" cy="9777305"/>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265705"/>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DUIMP</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920289" y="2574776"/>
            <a:ext cx="21122591" cy="9330712"/>
          </a:xfrm>
          <a:prstGeom prst="rect">
            <a:avLst/>
          </a:prstGeom>
        </p:spPr>
        <p:txBody>
          <a:bodyPr>
            <a:norm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r>
              <a:rPr lang="pt-BR" dirty="0"/>
              <a:t>A DUIMP (Declaração Única de Importação) </a:t>
            </a:r>
          </a:p>
          <a:p>
            <a:endParaRPr lang="pt-BR" dirty="0"/>
          </a:p>
          <a:p>
            <a:pPr marL="457200" indent="-457200">
              <a:buFont typeface="Arial" panose="020B0604020202020204" pitchFamily="34" charset="0"/>
              <a:buChar char="•"/>
            </a:pPr>
            <a:r>
              <a:rPr lang="pt-BR" dirty="0"/>
              <a:t>Documento que unifica e simplifica o processo de despacho aduaneiro no Brasil </a:t>
            </a:r>
          </a:p>
          <a:p>
            <a:pPr marL="457200" indent="-457200">
              <a:buFont typeface="Arial" panose="020B0604020202020204" pitchFamily="34" charset="0"/>
              <a:buChar char="•"/>
            </a:pPr>
            <a:endParaRPr lang="pt-BR" dirty="0"/>
          </a:p>
          <a:p>
            <a:pPr marL="457200" indent="-457200">
              <a:buFont typeface="Arial" panose="020B0604020202020204" pitchFamily="34" charset="0"/>
              <a:buChar char="•"/>
            </a:pPr>
            <a:r>
              <a:rPr lang="pt-BR" dirty="0"/>
              <a:t>Implementada para modernizar o sistema de importação</a:t>
            </a:r>
          </a:p>
          <a:p>
            <a:pPr marL="457200" indent="-457200">
              <a:buFont typeface="Arial" panose="020B0604020202020204" pitchFamily="34" charset="0"/>
              <a:buChar char="•"/>
            </a:pPr>
            <a:endParaRPr lang="pt-BR" dirty="0"/>
          </a:p>
          <a:p>
            <a:pPr marL="457200" indent="-457200">
              <a:buFont typeface="Arial" panose="020B0604020202020204" pitchFamily="34" charset="0"/>
              <a:buChar char="•"/>
            </a:pPr>
            <a:r>
              <a:rPr lang="pt-BR" dirty="0"/>
              <a:t>Centraliza informações que antes eram distribuídas em vários documentos, </a:t>
            </a:r>
          </a:p>
          <a:p>
            <a:pPr marL="457200" indent="-457200">
              <a:buFont typeface="Arial" panose="020B0604020202020204" pitchFamily="34" charset="0"/>
              <a:buChar char="•"/>
            </a:pPr>
            <a:endParaRPr lang="pt-BR" dirty="0"/>
          </a:p>
          <a:p>
            <a:pPr marL="457200" indent="-457200">
              <a:buFont typeface="Arial" panose="020B0604020202020204" pitchFamily="34" charset="0"/>
              <a:buChar char="•"/>
            </a:pPr>
            <a:r>
              <a:rPr lang="pt-BR" dirty="0"/>
              <a:t>Reduz a burocracia, o tempo de processamento e os custos operacionais</a:t>
            </a:r>
          </a:p>
          <a:p>
            <a:pPr marL="457200" indent="-457200">
              <a:buFont typeface="Arial" panose="020B0604020202020204" pitchFamily="34" charset="0"/>
              <a:buChar char="•"/>
            </a:pPr>
            <a:endParaRPr lang="pt-BR" dirty="0"/>
          </a:p>
          <a:p>
            <a:pPr marL="457200" indent="-457200">
              <a:buFont typeface="Arial" panose="020B0604020202020204" pitchFamily="34" charset="0"/>
              <a:buChar char="•"/>
            </a:pPr>
            <a:r>
              <a:rPr lang="pt-BR" dirty="0"/>
              <a:t>Melhora a transparência e a rastreabilidade das operações de importação</a:t>
            </a:r>
          </a:p>
          <a:p>
            <a:pPr marL="457200" indent="-457200">
              <a:buFont typeface="Arial" panose="020B0604020202020204" pitchFamily="34" charset="0"/>
              <a:buChar char="•"/>
            </a:pPr>
            <a:endParaRPr lang="pt-BR" dirty="0"/>
          </a:p>
          <a:p>
            <a:pPr marL="457200" indent="-457200">
              <a:buFont typeface="Arial" panose="020B0604020202020204" pitchFamily="34" charset="0"/>
              <a:buChar char="•"/>
            </a:pPr>
            <a:r>
              <a:rPr lang="pt-BR" dirty="0"/>
              <a:t>Integra dados de diferentes órgãos governamentais.</a:t>
            </a:r>
            <a:endParaRPr dirty="0"/>
          </a:p>
        </p:txBody>
      </p:sp>
    </p:spTree>
    <p:extLst>
      <p:ext uri="{BB962C8B-B14F-4D97-AF65-F5344CB8AC3E}">
        <p14:creationId xmlns:p14="http://schemas.microsoft.com/office/powerpoint/2010/main" val="17720625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8">
                                            <p:txEl>
                                              <p:pRg st="0" end="0"/>
                                            </p:txEl>
                                          </p:spTgt>
                                        </p:tgtEl>
                                        <p:attrNameLst>
                                          <p:attrName>style.visibility</p:attrName>
                                        </p:attrNameLst>
                                      </p:cBhvr>
                                      <p:to>
                                        <p:strVal val="visible"/>
                                      </p:to>
                                    </p:set>
                                    <p:animEffect transition="in" filter="fade">
                                      <p:cBhvr>
                                        <p:cTn id="7" dur="500"/>
                                        <p:tgtEl>
                                          <p:spTgt spid="15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58">
                                            <p:txEl>
                                              <p:pRg st="2" end="2"/>
                                            </p:txEl>
                                          </p:spTgt>
                                        </p:tgtEl>
                                        <p:attrNameLst>
                                          <p:attrName>style.visibility</p:attrName>
                                        </p:attrNameLst>
                                      </p:cBhvr>
                                      <p:to>
                                        <p:strVal val="visible"/>
                                      </p:to>
                                    </p:set>
                                    <p:animEffect transition="in" filter="fade">
                                      <p:cBhvr>
                                        <p:cTn id="10" dur="500"/>
                                        <p:tgtEl>
                                          <p:spTgt spid="158">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58">
                                            <p:txEl>
                                              <p:pRg st="4" end="4"/>
                                            </p:txEl>
                                          </p:spTgt>
                                        </p:tgtEl>
                                        <p:attrNameLst>
                                          <p:attrName>style.visibility</p:attrName>
                                        </p:attrNameLst>
                                      </p:cBhvr>
                                      <p:to>
                                        <p:strVal val="visible"/>
                                      </p:to>
                                    </p:set>
                                    <p:animEffect transition="in" filter="fade">
                                      <p:cBhvr>
                                        <p:cTn id="13" dur="500"/>
                                        <p:tgtEl>
                                          <p:spTgt spid="158">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58">
                                            <p:txEl>
                                              <p:pRg st="6" end="6"/>
                                            </p:txEl>
                                          </p:spTgt>
                                        </p:tgtEl>
                                        <p:attrNameLst>
                                          <p:attrName>style.visibility</p:attrName>
                                        </p:attrNameLst>
                                      </p:cBhvr>
                                      <p:to>
                                        <p:strVal val="visible"/>
                                      </p:to>
                                    </p:set>
                                    <p:animEffect transition="in" filter="fade">
                                      <p:cBhvr>
                                        <p:cTn id="16" dur="500"/>
                                        <p:tgtEl>
                                          <p:spTgt spid="158">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58">
                                            <p:txEl>
                                              <p:pRg st="8" end="8"/>
                                            </p:txEl>
                                          </p:spTgt>
                                        </p:tgtEl>
                                        <p:attrNameLst>
                                          <p:attrName>style.visibility</p:attrName>
                                        </p:attrNameLst>
                                      </p:cBhvr>
                                      <p:to>
                                        <p:strVal val="visible"/>
                                      </p:to>
                                    </p:set>
                                    <p:animEffect transition="in" filter="fade">
                                      <p:cBhvr>
                                        <p:cTn id="19" dur="500"/>
                                        <p:tgtEl>
                                          <p:spTgt spid="158">
                                            <p:txEl>
                                              <p:pRg st="8" end="8"/>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58">
                                            <p:txEl>
                                              <p:pRg st="10" end="10"/>
                                            </p:txEl>
                                          </p:spTgt>
                                        </p:tgtEl>
                                        <p:attrNameLst>
                                          <p:attrName>style.visibility</p:attrName>
                                        </p:attrNameLst>
                                      </p:cBhvr>
                                      <p:to>
                                        <p:strVal val="visible"/>
                                      </p:to>
                                    </p:set>
                                    <p:animEffect transition="in" filter="fade">
                                      <p:cBhvr>
                                        <p:cTn id="22" dur="500"/>
                                        <p:tgtEl>
                                          <p:spTgt spid="158">
                                            <p:txEl>
                                              <p:pRg st="10" end="10"/>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58">
                                            <p:txEl>
                                              <p:pRg st="12" end="12"/>
                                            </p:txEl>
                                          </p:spTgt>
                                        </p:tgtEl>
                                        <p:attrNameLst>
                                          <p:attrName>style.visibility</p:attrName>
                                        </p:attrNameLst>
                                      </p:cBhvr>
                                      <p:to>
                                        <p:strVal val="visible"/>
                                      </p:to>
                                    </p:set>
                                    <p:animEffect transition="in" filter="fade">
                                      <p:cBhvr>
                                        <p:cTn id="25" dur="500"/>
                                        <p:tgtEl>
                                          <p:spTgt spid="158">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265705"/>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DUIMP - Objetivos</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920289" y="2574776"/>
            <a:ext cx="21122591" cy="9330712"/>
          </a:xfrm>
          <a:prstGeom prst="rect">
            <a:avLst/>
          </a:prstGeom>
        </p:spPr>
        <p:txBody>
          <a:bodyPr>
            <a:norm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r>
              <a:rPr lang="pt-BR" dirty="0"/>
              <a:t>Os principais objetivos da DUIMP (Declaração Única de Importação) são:</a:t>
            </a:r>
          </a:p>
          <a:p>
            <a:endParaRPr lang="pt-BR" dirty="0"/>
          </a:p>
          <a:p>
            <a:pPr marL="514350" indent="-514350">
              <a:buFont typeface="+mj-lt"/>
              <a:buAutoNum type="arabicPeriod"/>
            </a:pPr>
            <a:r>
              <a:rPr lang="pt-BR" b="1" dirty="0"/>
              <a:t>Simplificação do Processo: </a:t>
            </a:r>
            <a:r>
              <a:rPr lang="pt-BR" dirty="0"/>
              <a:t>Unificar diversas etapas do despacho aduaneiro em um único documento. </a:t>
            </a:r>
          </a:p>
          <a:p>
            <a:pPr marL="514350" indent="-514350">
              <a:buFont typeface="+mj-lt"/>
              <a:buAutoNum type="arabicPeriod"/>
            </a:pPr>
            <a:endParaRPr lang="pt-BR" dirty="0"/>
          </a:p>
          <a:p>
            <a:pPr marL="514350" indent="-514350">
              <a:buFont typeface="+mj-lt"/>
              <a:buAutoNum type="arabicPeriod"/>
            </a:pPr>
            <a:r>
              <a:rPr lang="pt-BR" b="1" dirty="0"/>
              <a:t>Agilidade: </a:t>
            </a:r>
            <a:r>
              <a:rPr lang="pt-BR" dirty="0"/>
              <a:t>Reduzir o tempo de processamento das importações.</a:t>
            </a:r>
          </a:p>
          <a:p>
            <a:pPr marL="514350" indent="-514350">
              <a:buFont typeface="+mj-lt"/>
              <a:buAutoNum type="arabicPeriod"/>
            </a:pPr>
            <a:endParaRPr lang="pt-BR" dirty="0"/>
          </a:p>
          <a:p>
            <a:pPr marL="514350" indent="-514350">
              <a:buFont typeface="+mj-lt"/>
              <a:buAutoNum type="arabicPeriod"/>
            </a:pPr>
            <a:r>
              <a:rPr lang="pt-BR" b="1" dirty="0"/>
              <a:t>Redução de Custos: </a:t>
            </a:r>
            <a:r>
              <a:rPr lang="pt-BR" dirty="0"/>
              <a:t>Diminuir os custos operacionais associados ao despacho aduaneiro.</a:t>
            </a:r>
          </a:p>
          <a:p>
            <a:pPr marL="514350" indent="-514350">
              <a:buFont typeface="+mj-lt"/>
              <a:buAutoNum type="arabicPeriod"/>
            </a:pPr>
            <a:endParaRPr lang="pt-BR" dirty="0"/>
          </a:p>
          <a:p>
            <a:pPr marL="514350" indent="-514350">
              <a:buFont typeface="+mj-lt"/>
              <a:buAutoNum type="arabicPeriod"/>
            </a:pPr>
            <a:r>
              <a:rPr lang="pt-BR" b="1" dirty="0"/>
              <a:t>Transparência: </a:t>
            </a:r>
            <a:r>
              <a:rPr lang="pt-BR" dirty="0"/>
              <a:t>Melhorar a rastreabilidade e a visibilidade das operações de importação.</a:t>
            </a:r>
          </a:p>
          <a:p>
            <a:pPr marL="514350" indent="-514350">
              <a:buFont typeface="+mj-lt"/>
              <a:buAutoNum type="arabicPeriod"/>
            </a:pPr>
            <a:endParaRPr lang="pt-BR" dirty="0"/>
          </a:p>
          <a:p>
            <a:pPr marL="514350" indent="-514350">
              <a:buFont typeface="+mj-lt"/>
              <a:buAutoNum type="arabicPeriod"/>
            </a:pPr>
            <a:r>
              <a:rPr lang="pt-BR" b="1" dirty="0"/>
              <a:t>Integração: </a:t>
            </a:r>
            <a:r>
              <a:rPr lang="pt-BR" dirty="0"/>
              <a:t>Facilitar a comunicação e o intercâmbio de dados entre órgãos governamentais e importadores.</a:t>
            </a:r>
          </a:p>
          <a:p>
            <a:endParaRPr lang="pt-BR" dirty="0"/>
          </a:p>
        </p:txBody>
      </p:sp>
    </p:spTree>
    <p:extLst>
      <p:ext uri="{BB962C8B-B14F-4D97-AF65-F5344CB8AC3E}">
        <p14:creationId xmlns:p14="http://schemas.microsoft.com/office/powerpoint/2010/main" val="78007121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8">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8">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8">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8">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265705"/>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Histórico e Evolução da Legislação</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920289" y="2574776"/>
            <a:ext cx="21122591" cy="9330712"/>
          </a:xfrm>
          <a:prstGeom prst="rect">
            <a:avLst/>
          </a:prstGeom>
        </p:spPr>
        <p:txBody>
          <a:bodyPr>
            <a:norm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r>
              <a:rPr lang="pt-BR" b="1" dirty="0"/>
              <a:t>Século XIX: </a:t>
            </a:r>
            <a:r>
              <a:rPr lang="pt-BR" dirty="0"/>
              <a:t>A estrutura inicial da legislação aduaneira foi estabelecida com o Código Aduaneiro de 1850, que regulava a importação e exportação de mercadorias.</a:t>
            </a:r>
          </a:p>
          <a:p>
            <a:endParaRPr lang="pt-BR" dirty="0"/>
          </a:p>
          <a:p>
            <a:r>
              <a:rPr lang="pt-BR" b="1" dirty="0"/>
              <a:t>Anos 1940: </a:t>
            </a:r>
            <a:r>
              <a:rPr lang="pt-BR" dirty="0"/>
              <a:t>A criação do Departamento da Receita Federal, em 1946, marcou uma fase de modernização na administração tributária e aduaneira.</a:t>
            </a:r>
          </a:p>
          <a:p>
            <a:endParaRPr lang="pt-BR" dirty="0"/>
          </a:p>
          <a:p>
            <a:r>
              <a:rPr lang="pt-BR" b="1" dirty="0"/>
              <a:t>Anos 1990: </a:t>
            </a:r>
            <a:r>
              <a:rPr lang="pt-BR" dirty="0"/>
              <a:t>Com a abertura econômica, houve uma revisão significativa das normas, levando à modernização do sistema aduaneiro. A introdução do Sistema Integrado de Comércio Exterior (Siscomex) em 1997 foi um marco nesse processo.</a:t>
            </a:r>
          </a:p>
          <a:p>
            <a:endParaRPr lang="pt-BR" dirty="0"/>
          </a:p>
          <a:p>
            <a:r>
              <a:rPr lang="pt-BR" b="1" dirty="0"/>
              <a:t>Anos 2000: </a:t>
            </a:r>
            <a:r>
              <a:rPr lang="pt-BR" dirty="0"/>
              <a:t>A legislação continuou a evoluir com a inclusão de novas tecnologias e a busca por maior eficiência. Em 2006, foi implementada a Lei nº 11.945, que trouxe mudanças significativas para o despacho aduaneiro.</a:t>
            </a:r>
          </a:p>
          <a:p>
            <a:endParaRPr lang="pt-BR" dirty="0"/>
          </a:p>
          <a:p>
            <a:r>
              <a:rPr lang="pt-BR" b="1" dirty="0"/>
              <a:t>2021: </a:t>
            </a:r>
            <a:r>
              <a:rPr lang="pt-BR" dirty="0"/>
              <a:t>A introdução da DUIMP representou um avanço importante, centralizando e simplificando o processo de importação, alinhando-se com tendências globais de desburocratização e digitalização.</a:t>
            </a:r>
          </a:p>
        </p:txBody>
      </p:sp>
    </p:spTree>
    <p:extLst>
      <p:ext uri="{BB962C8B-B14F-4D97-AF65-F5344CB8AC3E}">
        <p14:creationId xmlns:p14="http://schemas.microsoft.com/office/powerpoint/2010/main" val="380726182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8">
                                            <p:txEl>
                                              <p:pRg st="0" end="0"/>
                                            </p:txEl>
                                          </p:spTgt>
                                        </p:tgtEl>
                                        <p:attrNameLst>
                                          <p:attrName>style.visibility</p:attrName>
                                        </p:attrNameLst>
                                      </p:cBhvr>
                                      <p:to>
                                        <p:strVal val="visible"/>
                                      </p:to>
                                    </p:set>
                                    <p:animEffect transition="in" filter="fade">
                                      <p:cBhvr>
                                        <p:cTn id="7" dur="1000"/>
                                        <p:tgtEl>
                                          <p:spTgt spid="158">
                                            <p:txEl>
                                              <p:pRg st="0" end="0"/>
                                            </p:txEl>
                                          </p:spTgt>
                                        </p:tgtEl>
                                      </p:cBhvr>
                                    </p:animEffect>
                                    <p:anim calcmode="lin" valueType="num">
                                      <p:cBhvr>
                                        <p:cTn id="8" dur="1000" fill="hold"/>
                                        <p:tgtEl>
                                          <p:spTgt spid="15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8">
                                            <p:txEl>
                                              <p:pRg st="2" end="2"/>
                                            </p:txEl>
                                          </p:spTgt>
                                        </p:tgtEl>
                                        <p:attrNameLst>
                                          <p:attrName>style.visibility</p:attrName>
                                        </p:attrNameLst>
                                      </p:cBhvr>
                                      <p:to>
                                        <p:strVal val="visible"/>
                                      </p:to>
                                    </p:set>
                                    <p:animEffect transition="in" filter="fade">
                                      <p:cBhvr>
                                        <p:cTn id="12" dur="1000"/>
                                        <p:tgtEl>
                                          <p:spTgt spid="158">
                                            <p:txEl>
                                              <p:pRg st="2" end="2"/>
                                            </p:txEl>
                                          </p:spTgt>
                                        </p:tgtEl>
                                      </p:cBhvr>
                                    </p:animEffect>
                                    <p:anim calcmode="lin" valueType="num">
                                      <p:cBhvr>
                                        <p:cTn id="13" dur="1000" fill="hold"/>
                                        <p:tgtEl>
                                          <p:spTgt spid="158">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158">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58">
                                            <p:txEl>
                                              <p:pRg st="4" end="4"/>
                                            </p:txEl>
                                          </p:spTgt>
                                        </p:tgtEl>
                                        <p:attrNameLst>
                                          <p:attrName>style.visibility</p:attrName>
                                        </p:attrNameLst>
                                      </p:cBhvr>
                                      <p:to>
                                        <p:strVal val="visible"/>
                                      </p:to>
                                    </p:set>
                                    <p:animEffect transition="in" filter="fade">
                                      <p:cBhvr>
                                        <p:cTn id="17" dur="1000"/>
                                        <p:tgtEl>
                                          <p:spTgt spid="158">
                                            <p:txEl>
                                              <p:pRg st="4" end="4"/>
                                            </p:txEl>
                                          </p:spTgt>
                                        </p:tgtEl>
                                      </p:cBhvr>
                                    </p:animEffect>
                                    <p:anim calcmode="lin" valueType="num">
                                      <p:cBhvr>
                                        <p:cTn id="18" dur="1000" fill="hold"/>
                                        <p:tgtEl>
                                          <p:spTgt spid="158">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158">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58">
                                            <p:txEl>
                                              <p:pRg st="6" end="6"/>
                                            </p:txEl>
                                          </p:spTgt>
                                        </p:tgtEl>
                                        <p:attrNameLst>
                                          <p:attrName>style.visibility</p:attrName>
                                        </p:attrNameLst>
                                      </p:cBhvr>
                                      <p:to>
                                        <p:strVal val="visible"/>
                                      </p:to>
                                    </p:set>
                                    <p:animEffect transition="in" filter="fade">
                                      <p:cBhvr>
                                        <p:cTn id="22" dur="1000"/>
                                        <p:tgtEl>
                                          <p:spTgt spid="158">
                                            <p:txEl>
                                              <p:pRg st="6" end="6"/>
                                            </p:txEl>
                                          </p:spTgt>
                                        </p:tgtEl>
                                      </p:cBhvr>
                                    </p:animEffect>
                                    <p:anim calcmode="lin" valueType="num">
                                      <p:cBhvr>
                                        <p:cTn id="23" dur="1000" fill="hold"/>
                                        <p:tgtEl>
                                          <p:spTgt spid="158">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158">
                                            <p:txEl>
                                              <p:pRg st="6" end="6"/>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58">
                                            <p:txEl>
                                              <p:pRg st="8" end="8"/>
                                            </p:txEl>
                                          </p:spTgt>
                                        </p:tgtEl>
                                        <p:attrNameLst>
                                          <p:attrName>style.visibility</p:attrName>
                                        </p:attrNameLst>
                                      </p:cBhvr>
                                      <p:to>
                                        <p:strVal val="visible"/>
                                      </p:to>
                                    </p:set>
                                    <p:animEffect transition="in" filter="fade">
                                      <p:cBhvr>
                                        <p:cTn id="27" dur="1000"/>
                                        <p:tgtEl>
                                          <p:spTgt spid="158">
                                            <p:txEl>
                                              <p:pRg st="8" end="8"/>
                                            </p:txEl>
                                          </p:spTgt>
                                        </p:tgtEl>
                                      </p:cBhvr>
                                    </p:animEffect>
                                    <p:anim calcmode="lin" valueType="num">
                                      <p:cBhvr>
                                        <p:cTn id="28" dur="1000" fill="hold"/>
                                        <p:tgtEl>
                                          <p:spTgt spid="158">
                                            <p:txEl>
                                              <p:pRg st="8" end="8"/>
                                            </p:txEl>
                                          </p:spTgt>
                                        </p:tgtEl>
                                        <p:attrNameLst>
                                          <p:attrName>ppt_x</p:attrName>
                                        </p:attrNameLst>
                                      </p:cBhvr>
                                      <p:tavLst>
                                        <p:tav tm="0">
                                          <p:val>
                                            <p:strVal val="#ppt_x"/>
                                          </p:val>
                                        </p:tav>
                                        <p:tav tm="100000">
                                          <p:val>
                                            <p:strVal val="#ppt_x"/>
                                          </p:val>
                                        </p:tav>
                                      </p:tavLst>
                                    </p:anim>
                                    <p:anim calcmode="lin" valueType="num">
                                      <p:cBhvr>
                                        <p:cTn id="29" dur="1000" fill="hold"/>
                                        <p:tgtEl>
                                          <p:spTgt spid="158">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265705"/>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Evolução dos Sistemas e Procedimentos</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920289" y="2574776"/>
            <a:ext cx="14616418" cy="9330712"/>
          </a:xfrm>
          <a:prstGeom prst="rect">
            <a:avLst/>
          </a:prstGeom>
        </p:spPr>
        <p:txBody>
          <a:bodyPr>
            <a:normAutofit lnSpcReduction="10000"/>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r>
              <a:rPr lang="pt-BR" b="1" dirty="0"/>
              <a:t>Antes de 1993: </a:t>
            </a:r>
            <a:r>
              <a:rPr lang="pt-BR" dirty="0"/>
              <a:t>	Os procedimentos eram em papel</a:t>
            </a:r>
          </a:p>
          <a:p>
            <a:r>
              <a:rPr lang="pt-BR" b="1" dirty="0"/>
              <a:t>1993-1997</a:t>
            </a:r>
            <a:r>
              <a:rPr lang="pt-BR" dirty="0"/>
              <a:t> - Implantação do Siscomex</a:t>
            </a:r>
          </a:p>
          <a:p>
            <a:endParaRPr lang="pt-BR" dirty="0"/>
          </a:p>
          <a:p>
            <a:endParaRPr lang="pt-BR" dirty="0"/>
          </a:p>
          <a:p>
            <a:endParaRPr lang="pt-BR" dirty="0"/>
          </a:p>
          <a:p>
            <a:endParaRPr lang="pt-BR" dirty="0"/>
          </a:p>
          <a:p>
            <a:endParaRPr lang="pt-BR" dirty="0"/>
          </a:p>
          <a:p>
            <a:endParaRPr lang="pt-BR" dirty="0"/>
          </a:p>
          <a:p>
            <a:endParaRPr lang="pt-BR" dirty="0"/>
          </a:p>
          <a:p>
            <a:r>
              <a:rPr lang="pt-BR" b="1" dirty="0"/>
              <a:t>1997-2014</a:t>
            </a:r>
          </a:p>
          <a:p>
            <a:r>
              <a:rPr lang="pt-BR" dirty="0"/>
              <a:t>Consolidação do Comércio Exterior do Brasil</a:t>
            </a:r>
          </a:p>
          <a:p>
            <a:pPr marL="457200" indent="-457200">
              <a:buFont typeface="Arial" panose="020B0604020202020204" pitchFamily="34" charset="0"/>
              <a:buChar char="•"/>
            </a:pPr>
            <a:r>
              <a:rPr lang="pt-BR" dirty="0"/>
              <a:t>Déficit de coordenação entre órgãos do governo</a:t>
            </a:r>
          </a:p>
          <a:p>
            <a:pPr marL="457200" indent="-457200">
              <a:buFont typeface="Arial" panose="020B0604020202020204" pitchFamily="34" charset="0"/>
              <a:buChar char="•"/>
            </a:pPr>
            <a:r>
              <a:rPr lang="pt-BR" dirty="0"/>
              <a:t>Dificuldade de acesso às informações</a:t>
            </a:r>
          </a:p>
          <a:p>
            <a:pPr marL="457200" indent="-457200">
              <a:buFont typeface="Arial" panose="020B0604020202020204" pitchFamily="34" charset="0"/>
              <a:buChar char="•"/>
            </a:pPr>
            <a:r>
              <a:rPr lang="pt-BR" dirty="0"/>
              <a:t>Exigência de informações repetidas</a:t>
            </a:r>
          </a:p>
          <a:p>
            <a:pPr marL="457200" indent="-457200">
              <a:buFont typeface="Arial" panose="020B0604020202020204" pitchFamily="34" charset="0"/>
              <a:buChar char="•"/>
            </a:pPr>
            <a:r>
              <a:rPr lang="pt-BR" dirty="0"/>
              <a:t>Redundância de etapas</a:t>
            </a:r>
          </a:p>
          <a:p>
            <a:pPr marL="457200" indent="-457200">
              <a:buFont typeface="Arial" panose="020B0604020202020204" pitchFamily="34" charset="0"/>
              <a:buChar char="•"/>
            </a:pPr>
            <a:r>
              <a:rPr lang="pt-BR" dirty="0"/>
              <a:t>Uso intensivo de documentos em papel</a:t>
            </a:r>
          </a:p>
          <a:p>
            <a:endParaRPr lang="pt-BR" dirty="0"/>
          </a:p>
          <a:p>
            <a:endParaRPr lang="pt-BR" dirty="0"/>
          </a:p>
        </p:txBody>
      </p:sp>
      <p:pic>
        <p:nvPicPr>
          <p:cNvPr id="9" name="Gráfico 8">
            <a:extLst>
              <a:ext uri="{FF2B5EF4-FFF2-40B4-BE49-F238E27FC236}">
                <a16:creationId xmlns:a16="http://schemas.microsoft.com/office/drawing/2014/main" id="{FE86E907-DDCF-B0F8-D4C6-3FF3F5BEEE8E}"/>
              </a:ext>
            </a:extLst>
          </p:cNvPr>
          <p:cNvPicPr>
            <a:picLocks noChangeAspect="1"/>
          </p:cNvPicPr>
          <p:nvPr/>
        </p:nvPicPr>
        <p:blipFill>
          <a:blip r:embed="rId3">
            <a:extLst>
              <a:ext uri="{96DAC541-7B7A-43D3-8B79-37D633B846F1}">
                <asvg:svgBlip xmlns:asvg="http://schemas.microsoft.com/office/drawing/2016/SVG/main" r:embed="rId4"/>
              </a:ext>
              <a:ext uri="{837473B0-CC2E-450A-ABE3-18F120FF3D39}">
                <a1611:picAttrSrcUrl xmlns:a1611="http://schemas.microsoft.com/office/drawing/2016/11/main" r:id="rId5"/>
              </a:ext>
            </a:extLst>
          </a:blip>
          <a:stretch>
            <a:fillRect/>
          </a:stretch>
        </p:blipFill>
        <p:spPr>
          <a:xfrm>
            <a:off x="15983761" y="1920240"/>
            <a:ext cx="7270689" cy="4025074"/>
          </a:xfrm>
          <a:prstGeom prst="rect">
            <a:avLst/>
          </a:prstGeom>
        </p:spPr>
      </p:pic>
      <p:pic>
        <p:nvPicPr>
          <p:cNvPr id="11" name="Imagem 10">
            <a:extLst>
              <a:ext uri="{FF2B5EF4-FFF2-40B4-BE49-F238E27FC236}">
                <a16:creationId xmlns:a16="http://schemas.microsoft.com/office/drawing/2014/main" id="{A5631A3A-4E09-7DB9-109D-947A6A7BCC25}"/>
              </a:ext>
            </a:extLst>
          </p:cNvPr>
          <p:cNvPicPr>
            <a:picLocks noChangeAspect="1"/>
          </p:cNvPicPr>
          <p:nvPr/>
        </p:nvPicPr>
        <p:blipFill>
          <a:blip r:embed="rId6"/>
          <a:stretch>
            <a:fillRect/>
          </a:stretch>
        </p:blipFill>
        <p:spPr>
          <a:xfrm>
            <a:off x="1920289" y="3992107"/>
            <a:ext cx="6124575" cy="3248025"/>
          </a:xfrm>
          <a:prstGeom prst="rect">
            <a:avLst/>
          </a:prstGeom>
        </p:spPr>
      </p:pic>
      <p:pic>
        <p:nvPicPr>
          <p:cNvPr id="13" name="Imagem 12">
            <a:extLst>
              <a:ext uri="{FF2B5EF4-FFF2-40B4-BE49-F238E27FC236}">
                <a16:creationId xmlns:a16="http://schemas.microsoft.com/office/drawing/2014/main" id="{304771F5-53AB-5CAB-B4FB-0E1C855C945E}"/>
              </a:ext>
            </a:extLst>
          </p:cNvPr>
          <p:cNvPicPr>
            <a:picLocks noChangeAspect="1"/>
          </p:cNvPicPr>
          <p:nvPr/>
        </p:nvPicPr>
        <p:blipFill>
          <a:blip r:embed="rId7"/>
          <a:stretch>
            <a:fillRect/>
          </a:stretch>
        </p:blipFill>
        <p:spPr>
          <a:xfrm>
            <a:off x="8928545" y="3992107"/>
            <a:ext cx="4330255" cy="3259477"/>
          </a:xfrm>
          <a:prstGeom prst="rect">
            <a:avLst/>
          </a:prstGeom>
        </p:spPr>
      </p:pic>
      <p:sp>
        <p:nvSpPr>
          <p:cNvPr id="14" name="CaixaDeTexto 13">
            <a:extLst>
              <a:ext uri="{FF2B5EF4-FFF2-40B4-BE49-F238E27FC236}">
                <a16:creationId xmlns:a16="http://schemas.microsoft.com/office/drawing/2014/main" id="{F0C37BD5-B005-F103-AD59-D7565304BA53}"/>
              </a:ext>
            </a:extLst>
          </p:cNvPr>
          <p:cNvSpPr txBox="1"/>
          <p:nvPr/>
        </p:nvSpPr>
        <p:spPr>
          <a:xfrm>
            <a:off x="15185136" y="11761859"/>
            <a:ext cx="9198864"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pt-BR" sz="1200" i="0" u="none" strike="noStrike" cap="none" spc="0" normalizeH="0" baseline="0" dirty="0">
                <a:ln>
                  <a:noFill/>
                </a:ln>
                <a:solidFill>
                  <a:schemeClr val="tx1">
                    <a:lumMod val="50000"/>
                  </a:schemeClr>
                </a:solidFill>
                <a:effectLst/>
                <a:uFillTx/>
                <a:latin typeface="+mn-lt"/>
                <a:ea typeface="+mn-ea"/>
                <a:cs typeface="+mn-cs"/>
                <a:sym typeface="Helvetica Neue"/>
              </a:rPr>
              <a:t>Fonte: Coletiva de Impresa do Ministério da Fazenda em 30/09/24, disponível em :https://www.youtube.com/watch?v=UZthQs9gGg4</a:t>
            </a:r>
          </a:p>
        </p:txBody>
      </p:sp>
      <p:pic>
        <p:nvPicPr>
          <p:cNvPr id="3" name="Imagem 2">
            <a:extLst>
              <a:ext uri="{FF2B5EF4-FFF2-40B4-BE49-F238E27FC236}">
                <a16:creationId xmlns:a16="http://schemas.microsoft.com/office/drawing/2014/main" id="{B49D6076-3568-92D8-79E0-478F2E0D82AE}"/>
              </a:ext>
            </a:extLst>
          </p:cNvPr>
          <p:cNvPicPr>
            <a:picLocks noChangeAspect="1"/>
          </p:cNvPicPr>
          <p:nvPr/>
        </p:nvPicPr>
        <p:blipFill>
          <a:blip r:embed="rId8"/>
          <a:stretch>
            <a:fillRect/>
          </a:stretch>
        </p:blipFill>
        <p:spPr>
          <a:xfrm>
            <a:off x="10706355" y="7509832"/>
            <a:ext cx="4229827" cy="2318165"/>
          </a:xfrm>
          <a:prstGeom prst="rect">
            <a:avLst/>
          </a:prstGeom>
        </p:spPr>
      </p:pic>
      <p:pic>
        <p:nvPicPr>
          <p:cNvPr id="5" name="Imagem 4">
            <a:extLst>
              <a:ext uri="{FF2B5EF4-FFF2-40B4-BE49-F238E27FC236}">
                <a16:creationId xmlns:a16="http://schemas.microsoft.com/office/drawing/2014/main" id="{0D220130-7A88-6F54-195C-13494666CCC3}"/>
              </a:ext>
            </a:extLst>
          </p:cNvPr>
          <p:cNvPicPr>
            <a:picLocks noChangeAspect="1"/>
          </p:cNvPicPr>
          <p:nvPr/>
        </p:nvPicPr>
        <p:blipFill>
          <a:blip r:embed="rId9"/>
          <a:srcRect r="17072"/>
          <a:stretch/>
        </p:blipFill>
        <p:spPr>
          <a:xfrm>
            <a:off x="12046795" y="9116426"/>
            <a:ext cx="4224411" cy="2318165"/>
          </a:xfrm>
          <a:prstGeom prst="rect">
            <a:avLst/>
          </a:prstGeom>
        </p:spPr>
      </p:pic>
      <p:pic>
        <p:nvPicPr>
          <p:cNvPr id="7" name="Imagem 6">
            <a:extLst>
              <a:ext uri="{FF2B5EF4-FFF2-40B4-BE49-F238E27FC236}">
                <a16:creationId xmlns:a16="http://schemas.microsoft.com/office/drawing/2014/main" id="{F6DDFC0A-FC20-3EF5-1D3F-01D7F698DE1A}"/>
              </a:ext>
            </a:extLst>
          </p:cNvPr>
          <p:cNvPicPr>
            <a:picLocks noChangeAspect="1"/>
          </p:cNvPicPr>
          <p:nvPr/>
        </p:nvPicPr>
        <p:blipFill>
          <a:blip r:embed="rId10"/>
          <a:stretch>
            <a:fillRect/>
          </a:stretch>
        </p:blipFill>
        <p:spPr>
          <a:xfrm>
            <a:off x="16849301" y="6844946"/>
            <a:ext cx="5870534" cy="4025075"/>
          </a:xfrm>
          <a:prstGeom prst="rect">
            <a:avLst/>
          </a:prstGeom>
        </p:spPr>
      </p:pic>
    </p:spTree>
    <p:extLst>
      <p:ext uri="{BB962C8B-B14F-4D97-AF65-F5344CB8AC3E}">
        <p14:creationId xmlns:p14="http://schemas.microsoft.com/office/powerpoint/2010/main" val="76992984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8">
                                            <p:txEl>
                                              <p:pRg st="0" end="0"/>
                                            </p:txEl>
                                          </p:spTgt>
                                        </p:tgtEl>
                                        <p:attrNameLst>
                                          <p:attrName>style.visibility</p:attrName>
                                        </p:attrNameLst>
                                      </p:cBhvr>
                                      <p:to>
                                        <p:strVal val="visible"/>
                                      </p:to>
                                    </p:set>
                                    <p:animEffect transition="in" filter="fade">
                                      <p:cBhvr>
                                        <p:cTn id="7" dur="1000"/>
                                        <p:tgtEl>
                                          <p:spTgt spid="158">
                                            <p:txEl>
                                              <p:pRg st="0" end="0"/>
                                            </p:txEl>
                                          </p:spTgt>
                                        </p:tgtEl>
                                      </p:cBhvr>
                                    </p:animEffect>
                                    <p:anim calcmode="lin" valueType="num">
                                      <p:cBhvr>
                                        <p:cTn id="8" dur="1000" fill="hold"/>
                                        <p:tgtEl>
                                          <p:spTgt spid="15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58">
                                            <p:txEl>
                                              <p:pRg st="1" end="1"/>
                                            </p:txEl>
                                          </p:spTgt>
                                        </p:tgtEl>
                                        <p:attrNameLst>
                                          <p:attrName>style.visibility</p:attrName>
                                        </p:attrNameLst>
                                      </p:cBhvr>
                                      <p:to>
                                        <p:strVal val="visible"/>
                                      </p:to>
                                    </p:set>
                                    <p:animEffect transition="in" filter="fade">
                                      <p:cBhvr>
                                        <p:cTn id="14" dur="1000"/>
                                        <p:tgtEl>
                                          <p:spTgt spid="158">
                                            <p:txEl>
                                              <p:pRg st="1" end="1"/>
                                            </p:txEl>
                                          </p:spTgt>
                                        </p:tgtEl>
                                      </p:cBhvr>
                                    </p:animEffect>
                                    <p:anim calcmode="lin" valueType="num">
                                      <p:cBhvr>
                                        <p:cTn id="15" dur="1000" fill="hold"/>
                                        <p:tgtEl>
                                          <p:spTgt spid="15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58">
                                            <p:txEl>
                                              <p:pRg st="1" end="1"/>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58">
                                            <p:txEl>
                                              <p:pRg st="9" end="9"/>
                                            </p:txEl>
                                          </p:spTgt>
                                        </p:tgtEl>
                                        <p:attrNameLst>
                                          <p:attrName>style.visibility</p:attrName>
                                        </p:attrNameLst>
                                      </p:cBhvr>
                                      <p:to>
                                        <p:strVal val="visible"/>
                                      </p:to>
                                    </p:set>
                                    <p:animEffect transition="in" filter="fade">
                                      <p:cBhvr>
                                        <p:cTn id="26" dur="1000"/>
                                        <p:tgtEl>
                                          <p:spTgt spid="158">
                                            <p:txEl>
                                              <p:pRg st="9" end="9"/>
                                            </p:txEl>
                                          </p:spTgt>
                                        </p:tgtEl>
                                      </p:cBhvr>
                                    </p:animEffect>
                                    <p:anim calcmode="lin" valueType="num">
                                      <p:cBhvr>
                                        <p:cTn id="27" dur="1000" fill="hold"/>
                                        <p:tgtEl>
                                          <p:spTgt spid="158">
                                            <p:txEl>
                                              <p:pRg st="9" end="9"/>
                                            </p:txEl>
                                          </p:spTgt>
                                        </p:tgtEl>
                                        <p:attrNameLst>
                                          <p:attrName>ppt_x</p:attrName>
                                        </p:attrNameLst>
                                      </p:cBhvr>
                                      <p:tavLst>
                                        <p:tav tm="0">
                                          <p:val>
                                            <p:strVal val="#ppt_x"/>
                                          </p:val>
                                        </p:tav>
                                        <p:tav tm="100000">
                                          <p:val>
                                            <p:strVal val="#ppt_x"/>
                                          </p:val>
                                        </p:tav>
                                      </p:tavLst>
                                    </p:anim>
                                    <p:anim calcmode="lin" valueType="num">
                                      <p:cBhvr>
                                        <p:cTn id="28" dur="1000" fill="hold"/>
                                        <p:tgtEl>
                                          <p:spTgt spid="158">
                                            <p:txEl>
                                              <p:pRg st="9" end="9"/>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58">
                                            <p:txEl>
                                              <p:pRg st="10" end="10"/>
                                            </p:txEl>
                                          </p:spTgt>
                                        </p:tgtEl>
                                        <p:attrNameLst>
                                          <p:attrName>style.visibility</p:attrName>
                                        </p:attrNameLst>
                                      </p:cBhvr>
                                      <p:to>
                                        <p:strVal val="visible"/>
                                      </p:to>
                                    </p:set>
                                    <p:animEffect transition="in" filter="fade">
                                      <p:cBhvr>
                                        <p:cTn id="31" dur="1000"/>
                                        <p:tgtEl>
                                          <p:spTgt spid="158">
                                            <p:txEl>
                                              <p:pRg st="10" end="10"/>
                                            </p:txEl>
                                          </p:spTgt>
                                        </p:tgtEl>
                                      </p:cBhvr>
                                    </p:animEffect>
                                    <p:anim calcmode="lin" valueType="num">
                                      <p:cBhvr>
                                        <p:cTn id="32" dur="1000" fill="hold"/>
                                        <p:tgtEl>
                                          <p:spTgt spid="158">
                                            <p:txEl>
                                              <p:pRg st="10" end="10"/>
                                            </p:txEl>
                                          </p:spTgt>
                                        </p:tgtEl>
                                        <p:attrNameLst>
                                          <p:attrName>ppt_x</p:attrName>
                                        </p:attrNameLst>
                                      </p:cBhvr>
                                      <p:tavLst>
                                        <p:tav tm="0">
                                          <p:val>
                                            <p:strVal val="#ppt_x"/>
                                          </p:val>
                                        </p:tav>
                                        <p:tav tm="100000">
                                          <p:val>
                                            <p:strVal val="#ppt_x"/>
                                          </p:val>
                                        </p:tav>
                                      </p:tavLst>
                                    </p:anim>
                                    <p:anim calcmode="lin" valueType="num">
                                      <p:cBhvr>
                                        <p:cTn id="33" dur="1000" fill="hold"/>
                                        <p:tgtEl>
                                          <p:spTgt spid="158">
                                            <p:txEl>
                                              <p:pRg st="10" end="10"/>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58">
                                            <p:txEl>
                                              <p:pRg st="11" end="11"/>
                                            </p:txEl>
                                          </p:spTgt>
                                        </p:tgtEl>
                                        <p:attrNameLst>
                                          <p:attrName>style.visibility</p:attrName>
                                        </p:attrNameLst>
                                      </p:cBhvr>
                                      <p:to>
                                        <p:strVal val="visible"/>
                                      </p:to>
                                    </p:set>
                                    <p:animEffect transition="in" filter="fade">
                                      <p:cBhvr>
                                        <p:cTn id="36" dur="1000"/>
                                        <p:tgtEl>
                                          <p:spTgt spid="158">
                                            <p:txEl>
                                              <p:pRg st="11" end="11"/>
                                            </p:txEl>
                                          </p:spTgt>
                                        </p:tgtEl>
                                      </p:cBhvr>
                                    </p:animEffect>
                                    <p:anim calcmode="lin" valueType="num">
                                      <p:cBhvr>
                                        <p:cTn id="37" dur="1000" fill="hold"/>
                                        <p:tgtEl>
                                          <p:spTgt spid="158">
                                            <p:txEl>
                                              <p:pRg st="11" end="11"/>
                                            </p:txEl>
                                          </p:spTgt>
                                        </p:tgtEl>
                                        <p:attrNameLst>
                                          <p:attrName>ppt_x</p:attrName>
                                        </p:attrNameLst>
                                      </p:cBhvr>
                                      <p:tavLst>
                                        <p:tav tm="0">
                                          <p:val>
                                            <p:strVal val="#ppt_x"/>
                                          </p:val>
                                        </p:tav>
                                        <p:tav tm="100000">
                                          <p:val>
                                            <p:strVal val="#ppt_x"/>
                                          </p:val>
                                        </p:tav>
                                      </p:tavLst>
                                    </p:anim>
                                    <p:anim calcmode="lin" valueType="num">
                                      <p:cBhvr>
                                        <p:cTn id="38" dur="1000" fill="hold"/>
                                        <p:tgtEl>
                                          <p:spTgt spid="158">
                                            <p:txEl>
                                              <p:pRg st="11" end="11"/>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58">
                                            <p:txEl>
                                              <p:pRg st="12" end="12"/>
                                            </p:txEl>
                                          </p:spTgt>
                                        </p:tgtEl>
                                        <p:attrNameLst>
                                          <p:attrName>style.visibility</p:attrName>
                                        </p:attrNameLst>
                                      </p:cBhvr>
                                      <p:to>
                                        <p:strVal val="visible"/>
                                      </p:to>
                                    </p:set>
                                    <p:animEffect transition="in" filter="fade">
                                      <p:cBhvr>
                                        <p:cTn id="41" dur="1000"/>
                                        <p:tgtEl>
                                          <p:spTgt spid="158">
                                            <p:txEl>
                                              <p:pRg st="12" end="12"/>
                                            </p:txEl>
                                          </p:spTgt>
                                        </p:tgtEl>
                                      </p:cBhvr>
                                    </p:animEffect>
                                    <p:anim calcmode="lin" valueType="num">
                                      <p:cBhvr>
                                        <p:cTn id="42" dur="1000" fill="hold"/>
                                        <p:tgtEl>
                                          <p:spTgt spid="158">
                                            <p:txEl>
                                              <p:pRg st="12" end="12"/>
                                            </p:txEl>
                                          </p:spTgt>
                                        </p:tgtEl>
                                        <p:attrNameLst>
                                          <p:attrName>ppt_x</p:attrName>
                                        </p:attrNameLst>
                                      </p:cBhvr>
                                      <p:tavLst>
                                        <p:tav tm="0">
                                          <p:val>
                                            <p:strVal val="#ppt_x"/>
                                          </p:val>
                                        </p:tav>
                                        <p:tav tm="100000">
                                          <p:val>
                                            <p:strVal val="#ppt_x"/>
                                          </p:val>
                                        </p:tav>
                                      </p:tavLst>
                                    </p:anim>
                                    <p:anim calcmode="lin" valueType="num">
                                      <p:cBhvr>
                                        <p:cTn id="43" dur="1000" fill="hold"/>
                                        <p:tgtEl>
                                          <p:spTgt spid="158">
                                            <p:txEl>
                                              <p:pRg st="12" end="12"/>
                                            </p:txEl>
                                          </p:spTgt>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58">
                                            <p:txEl>
                                              <p:pRg st="13" end="13"/>
                                            </p:txEl>
                                          </p:spTgt>
                                        </p:tgtEl>
                                        <p:attrNameLst>
                                          <p:attrName>style.visibility</p:attrName>
                                        </p:attrNameLst>
                                      </p:cBhvr>
                                      <p:to>
                                        <p:strVal val="visible"/>
                                      </p:to>
                                    </p:set>
                                    <p:animEffect transition="in" filter="fade">
                                      <p:cBhvr>
                                        <p:cTn id="46" dur="1000"/>
                                        <p:tgtEl>
                                          <p:spTgt spid="158">
                                            <p:txEl>
                                              <p:pRg st="13" end="13"/>
                                            </p:txEl>
                                          </p:spTgt>
                                        </p:tgtEl>
                                      </p:cBhvr>
                                    </p:animEffect>
                                    <p:anim calcmode="lin" valueType="num">
                                      <p:cBhvr>
                                        <p:cTn id="47" dur="1000" fill="hold"/>
                                        <p:tgtEl>
                                          <p:spTgt spid="158">
                                            <p:txEl>
                                              <p:pRg st="13" end="13"/>
                                            </p:txEl>
                                          </p:spTgt>
                                        </p:tgtEl>
                                        <p:attrNameLst>
                                          <p:attrName>ppt_x</p:attrName>
                                        </p:attrNameLst>
                                      </p:cBhvr>
                                      <p:tavLst>
                                        <p:tav tm="0">
                                          <p:val>
                                            <p:strVal val="#ppt_x"/>
                                          </p:val>
                                        </p:tav>
                                        <p:tav tm="100000">
                                          <p:val>
                                            <p:strVal val="#ppt_x"/>
                                          </p:val>
                                        </p:tav>
                                      </p:tavLst>
                                    </p:anim>
                                    <p:anim calcmode="lin" valueType="num">
                                      <p:cBhvr>
                                        <p:cTn id="48" dur="1000" fill="hold"/>
                                        <p:tgtEl>
                                          <p:spTgt spid="158">
                                            <p:txEl>
                                              <p:pRg st="13" end="13"/>
                                            </p:txEl>
                                          </p:spTgt>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58">
                                            <p:txEl>
                                              <p:pRg st="14" end="14"/>
                                            </p:txEl>
                                          </p:spTgt>
                                        </p:tgtEl>
                                        <p:attrNameLst>
                                          <p:attrName>style.visibility</p:attrName>
                                        </p:attrNameLst>
                                      </p:cBhvr>
                                      <p:to>
                                        <p:strVal val="visible"/>
                                      </p:to>
                                    </p:set>
                                    <p:animEffect transition="in" filter="fade">
                                      <p:cBhvr>
                                        <p:cTn id="51" dur="1000"/>
                                        <p:tgtEl>
                                          <p:spTgt spid="158">
                                            <p:txEl>
                                              <p:pRg st="14" end="14"/>
                                            </p:txEl>
                                          </p:spTgt>
                                        </p:tgtEl>
                                      </p:cBhvr>
                                    </p:animEffect>
                                    <p:anim calcmode="lin" valueType="num">
                                      <p:cBhvr>
                                        <p:cTn id="52" dur="1000" fill="hold"/>
                                        <p:tgtEl>
                                          <p:spTgt spid="158">
                                            <p:txEl>
                                              <p:pRg st="14" end="14"/>
                                            </p:txEl>
                                          </p:spTgt>
                                        </p:tgtEl>
                                        <p:attrNameLst>
                                          <p:attrName>ppt_x</p:attrName>
                                        </p:attrNameLst>
                                      </p:cBhvr>
                                      <p:tavLst>
                                        <p:tav tm="0">
                                          <p:val>
                                            <p:strVal val="#ppt_x"/>
                                          </p:val>
                                        </p:tav>
                                        <p:tav tm="100000">
                                          <p:val>
                                            <p:strVal val="#ppt_x"/>
                                          </p:val>
                                        </p:tav>
                                      </p:tavLst>
                                    </p:anim>
                                    <p:anim calcmode="lin" valueType="num">
                                      <p:cBhvr>
                                        <p:cTn id="53" dur="1000" fill="hold"/>
                                        <p:tgtEl>
                                          <p:spTgt spid="158">
                                            <p:txEl>
                                              <p:pRg st="14" end="14"/>
                                            </p:txEl>
                                          </p:spTgt>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158">
                                            <p:txEl>
                                              <p:pRg st="15" end="15"/>
                                            </p:txEl>
                                          </p:spTgt>
                                        </p:tgtEl>
                                        <p:attrNameLst>
                                          <p:attrName>style.visibility</p:attrName>
                                        </p:attrNameLst>
                                      </p:cBhvr>
                                      <p:to>
                                        <p:strVal val="visible"/>
                                      </p:to>
                                    </p:set>
                                    <p:animEffect transition="in" filter="fade">
                                      <p:cBhvr>
                                        <p:cTn id="56" dur="1000"/>
                                        <p:tgtEl>
                                          <p:spTgt spid="158">
                                            <p:txEl>
                                              <p:pRg st="15" end="15"/>
                                            </p:txEl>
                                          </p:spTgt>
                                        </p:tgtEl>
                                      </p:cBhvr>
                                    </p:animEffect>
                                    <p:anim calcmode="lin" valueType="num">
                                      <p:cBhvr>
                                        <p:cTn id="57" dur="1000" fill="hold"/>
                                        <p:tgtEl>
                                          <p:spTgt spid="158">
                                            <p:txEl>
                                              <p:pRg st="15" end="15"/>
                                            </p:txEl>
                                          </p:spTgt>
                                        </p:tgtEl>
                                        <p:attrNameLst>
                                          <p:attrName>ppt_x</p:attrName>
                                        </p:attrNameLst>
                                      </p:cBhvr>
                                      <p:tavLst>
                                        <p:tav tm="0">
                                          <p:val>
                                            <p:strVal val="#ppt_x"/>
                                          </p:val>
                                        </p:tav>
                                        <p:tav tm="100000">
                                          <p:val>
                                            <p:strVal val="#ppt_x"/>
                                          </p:val>
                                        </p:tav>
                                      </p:tavLst>
                                    </p:anim>
                                    <p:anim calcmode="lin" valueType="num">
                                      <p:cBhvr>
                                        <p:cTn id="58" dur="1000" fill="hold"/>
                                        <p:tgtEl>
                                          <p:spTgt spid="158">
                                            <p:txEl>
                                              <p:pRg st="15" end="15"/>
                                            </p:txEl>
                                          </p:spTgt>
                                        </p:tgtEl>
                                        <p:attrNameLst>
                                          <p:attrName>ppt_y</p:attrName>
                                        </p:attrNameLst>
                                      </p:cBhvr>
                                      <p:tavLst>
                                        <p:tav tm="0">
                                          <p:val>
                                            <p:strVal val="#ppt_y+.1"/>
                                          </p:val>
                                        </p:tav>
                                        <p:tav tm="100000">
                                          <p:val>
                                            <p:strVal val="#ppt_y"/>
                                          </p:val>
                                        </p:tav>
                                      </p:tavLst>
                                    </p:anim>
                                  </p:childTnLst>
                                </p:cTn>
                              </p:par>
                            </p:childTnLst>
                          </p:cTn>
                        </p:par>
                        <p:par>
                          <p:cTn id="59" fill="hold">
                            <p:stCondLst>
                              <p:cond delay="1000"/>
                            </p:stCondLst>
                            <p:childTnLst>
                              <p:par>
                                <p:cTn id="60" presetID="2" presetClass="entr" presetSubtype="4" fill="hold" nodeType="afterEffect">
                                  <p:stCondLst>
                                    <p:cond delay="0"/>
                                  </p:stCondLst>
                                  <p:childTnLst>
                                    <p:set>
                                      <p:cBhvr>
                                        <p:cTn id="61" dur="1" fill="hold">
                                          <p:stCondLst>
                                            <p:cond delay="0"/>
                                          </p:stCondLst>
                                        </p:cTn>
                                        <p:tgtEl>
                                          <p:spTgt spid="3"/>
                                        </p:tgtEl>
                                        <p:attrNameLst>
                                          <p:attrName>style.visibility</p:attrName>
                                        </p:attrNameLst>
                                      </p:cBhvr>
                                      <p:to>
                                        <p:strVal val="visible"/>
                                      </p:to>
                                    </p:set>
                                    <p:anim calcmode="lin" valueType="num">
                                      <p:cBhvr additive="base">
                                        <p:cTn id="62" dur="500" fill="hold"/>
                                        <p:tgtEl>
                                          <p:spTgt spid="3"/>
                                        </p:tgtEl>
                                        <p:attrNameLst>
                                          <p:attrName>ppt_x</p:attrName>
                                        </p:attrNameLst>
                                      </p:cBhvr>
                                      <p:tavLst>
                                        <p:tav tm="0">
                                          <p:val>
                                            <p:strVal val="#ppt_x"/>
                                          </p:val>
                                        </p:tav>
                                        <p:tav tm="100000">
                                          <p:val>
                                            <p:strVal val="#ppt_x"/>
                                          </p:val>
                                        </p:tav>
                                      </p:tavLst>
                                    </p:anim>
                                    <p:anim calcmode="lin" valueType="num">
                                      <p:cBhvr additive="base">
                                        <p:cTn id="63" dur="500" fill="hold"/>
                                        <p:tgtEl>
                                          <p:spTgt spid="3"/>
                                        </p:tgtEl>
                                        <p:attrNameLst>
                                          <p:attrName>ppt_y</p:attrName>
                                        </p:attrNameLst>
                                      </p:cBhvr>
                                      <p:tavLst>
                                        <p:tav tm="0">
                                          <p:val>
                                            <p:strVal val="1+#ppt_h/2"/>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5"/>
                                        </p:tgtEl>
                                        <p:attrNameLst>
                                          <p:attrName>style.visibility</p:attrName>
                                        </p:attrNameLst>
                                      </p:cBhvr>
                                      <p:to>
                                        <p:strVal val="visible"/>
                                      </p:to>
                                    </p:set>
                                    <p:anim calcmode="lin" valueType="num">
                                      <p:cBhvr additive="base">
                                        <p:cTn id="66" dur="500" fill="hold"/>
                                        <p:tgtEl>
                                          <p:spTgt spid="5"/>
                                        </p:tgtEl>
                                        <p:attrNameLst>
                                          <p:attrName>ppt_x</p:attrName>
                                        </p:attrNameLst>
                                      </p:cBhvr>
                                      <p:tavLst>
                                        <p:tav tm="0">
                                          <p:val>
                                            <p:strVal val="#ppt_x"/>
                                          </p:val>
                                        </p:tav>
                                        <p:tav tm="100000">
                                          <p:val>
                                            <p:strVal val="#ppt_x"/>
                                          </p:val>
                                        </p:tav>
                                      </p:tavLst>
                                    </p:anim>
                                    <p:anim calcmode="lin" valueType="num">
                                      <p:cBhvr additive="base">
                                        <p:cTn id="67" dur="500" fill="hold"/>
                                        <p:tgtEl>
                                          <p:spTgt spid="5"/>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7"/>
                                        </p:tgtEl>
                                        <p:attrNameLst>
                                          <p:attrName>style.visibility</p:attrName>
                                        </p:attrNameLst>
                                      </p:cBhvr>
                                      <p:to>
                                        <p:strVal val="visible"/>
                                      </p:to>
                                    </p:set>
                                    <p:anim calcmode="lin" valueType="num">
                                      <p:cBhvr additive="base">
                                        <p:cTn id="70" dur="500" fill="hold"/>
                                        <p:tgtEl>
                                          <p:spTgt spid="7"/>
                                        </p:tgtEl>
                                        <p:attrNameLst>
                                          <p:attrName>ppt_x</p:attrName>
                                        </p:attrNameLst>
                                      </p:cBhvr>
                                      <p:tavLst>
                                        <p:tav tm="0">
                                          <p:val>
                                            <p:strVal val="#ppt_x"/>
                                          </p:val>
                                        </p:tav>
                                        <p:tav tm="100000">
                                          <p:val>
                                            <p:strVal val="#ppt_x"/>
                                          </p:val>
                                        </p:tav>
                                      </p:tavLst>
                                    </p:anim>
                                    <p:anim calcmode="lin" valueType="num">
                                      <p:cBhvr additive="base">
                                        <p:cTn id="7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265705"/>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Evolução dos Sistemas e Procedimentos</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920289" y="2574776"/>
            <a:ext cx="12307775" cy="9330712"/>
          </a:xfrm>
          <a:prstGeom prst="rect">
            <a:avLst/>
          </a:prstGeom>
        </p:spPr>
        <p:txBody>
          <a:bodyPr>
            <a:normAutofit fontScale="92500" lnSpcReduction="20000"/>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r>
              <a:rPr lang="pt-BR" b="1" dirty="0"/>
              <a:t>2014 - Lançamento do </a:t>
            </a:r>
            <a:r>
              <a:rPr lang="pt-BR" b="1" dirty="0" err="1"/>
              <a:t>Pucomex</a:t>
            </a:r>
            <a:endParaRPr lang="pt-BR" b="1" dirty="0"/>
          </a:p>
          <a:p>
            <a:endParaRPr lang="pt-BR" b="1" dirty="0"/>
          </a:p>
          <a:p>
            <a:pPr marL="457200" indent="-457200">
              <a:buFont typeface="Arial" panose="020B0604020202020204" pitchFamily="34" charset="0"/>
              <a:buChar char="•"/>
            </a:pPr>
            <a:r>
              <a:rPr lang="pt-BR" dirty="0"/>
              <a:t>Processamento antecipado (Possibilidade de registro da importação antes da chegada da carga)</a:t>
            </a:r>
          </a:p>
          <a:p>
            <a:pPr marL="457200" indent="-457200">
              <a:buFont typeface="Arial" panose="020B0604020202020204" pitchFamily="34" charset="0"/>
              <a:buChar char="•"/>
            </a:pPr>
            <a:endParaRPr lang="pt-BR" dirty="0"/>
          </a:p>
          <a:p>
            <a:pPr marL="457200" indent="-457200">
              <a:buFont typeface="Arial" panose="020B0604020202020204" pitchFamily="34" charset="0"/>
              <a:buChar char="•"/>
            </a:pPr>
            <a:r>
              <a:rPr lang="pt-BR" dirty="0"/>
              <a:t>Licença Flex (licença para múltiplas operações)</a:t>
            </a:r>
          </a:p>
          <a:p>
            <a:pPr marL="457200" indent="-457200">
              <a:buFont typeface="Arial" panose="020B0604020202020204" pitchFamily="34" charset="0"/>
              <a:buChar char="•"/>
            </a:pPr>
            <a:endParaRPr lang="pt-BR" dirty="0"/>
          </a:p>
          <a:p>
            <a:pPr marL="457200" indent="-457200">
              <a:buFont typeface="Arial" panose="020B0604020202020204" pitchFamily="34" charset="0"/>
              <a:buChar char="•"/>
            </a:pPr>
            <a:r>
              <a:rPr lang="pt-BR" dirty="0"/>
              <a:t>Canal Único DUIMP</a:t>
            </a:r>
          </a:p>
          <a:p>
            <a:pPr marL="457200" indent="-457200">
              <a:buFont typeface="Arial" panose="020B0604020202020204" pitchFamily="34" charset="0"/>
              <a:buChar char="•"/>
            </a:pPr>
            <a:endParaRPr lang="pt-BR" dirty="0"/>
          </a:p>
          <a:p>
            <a:pPr marL="457200" indent="-457200">
              <a:buFont typeface="Arial" panose="020B0604020202020204" pitchFamily="34" charset="0"/>
              <a:buChar char="•"/>
            </a:pPr>
            <a:r>
              <a:rPr lang="pt-BR" dirty="0"/>
              <a:t>Inspeções Coordenadas (atuação em paralelo)</a:t>
            </a:r>
          </a:p>
          <a:p>
            <a:pPr marL="457200" indent="-457200">
              <a:buFont typeface="Arial" panose="020B0604020202020204" pitchFamily="34" charset="0"/>
              <a:buChar char="•"/>
            </a:pPr>
            <a:endParaRPr lang="pt-BR" dirty="0"/>
          </a:p>
          <a:p>
            <a:pPr marL="457200" indent="-457200">
              <a:buFont typeface="Arial" panose="020B0604020202020204" pitchFamily="34" charset="0"/>
              <a:buChar char="•"/>
            </a:pPr>
            <a:r>
              <a:rPr lang="pt-BR" dirty="0"/>
              <a:t>Catálogo de Produtos</a:t>
            </a:r>
          </a:p>
          <a:p>
            <a:pPr marL="457200" indent="-457200">
              <a:buFont typeface="Arial" panose="020B0604020202020204" pitchFamily="34" charset="0"/>
              <a:buChar char="•"/>
            </a:pPr>
            <a:endParaRPr lang="pt-BR" dirty="0"/>
          </a:p>
          <a:p>
            <a:pPr marL="457200" indent="-457200">
              <a:buFont typeface="Arial" panose="020B0604020202020204" pitchFamily="34" charset="0"/>
              <a:buChar char="•"/>
            </a:pPr>
            <a:r>
              <a:rPr lang="pt-BR" dirty="0"/>
              <a:t>Pagamento Centralizado de Tributos (taxas de órgãos anuentes) e impostos cobrados em um único local)</a:t>
            </a:r>
          </a:p>
          <a:p>
            <a:pPr marL="457200" indent="-457200">
              <a:buFont typeface="Arial" panose="020B0604020202020204" pitchFamily="34" charset="0"/>
              <a:buChar char="•"/>
            </a:pPr>
            <a:endParaRPr lang="pt-BR" dirty="0"/>
          </a:p>
          <a:p>
            <a:pPr marL="457200" indent="-457200">
              <a:buFont typeface="Arial" panose="020B0604020202020204" pitchFamily="34" charset="0"/>
              <a:buChar char="•"/>
            </a:pPr>
            <a:r>
              <a:rPr lang="pt-BR" dirty="0"/>
              <a:t>Tecnologia da Informação e IA</a:t>
            </a:r>
          </a:p>
          <a:p>
            <a:pPr marL="457200" indent="-457200">
              <a:buFont typeface="Arial" panose="020B0604020202020204" pitchFamily="34" charset="0"/>
              <a:buChar char="•"/>
            </a:pPr>
            <a:endParaRPr lang="pt-BR" dirty="0"/>
          </a:p>
          <a:p>
            <a:pPr marL="457200" indent="-457200">
              <a:buFont typeface="Arial" panose="020B0604020202020204" pitchFamily="34" charset="0"/>
              <a:buChar char="•"/>
            </a:pPr>
            <a:r>
              <a:rPr lang="pt-BR" dirty="0"/>
              <a:t>Intensivo em Gerenciamento de Riscos</a:t>
            </a:r>
          </a:p>
          <a:p>
            <a:endParaRPr lang="pt-BR" dirty="0"/>
          </a:p>
          <a:p>
            <a:endParaRPr lang="pt-BR" dirty="0"/>
          </a:p>
        </p:txBody>
      </p:sp>
      <p:sp>
        <p:nvSpPr>
          <p:cNvPr id="14" name="CaixaDeTexto 13">
            <a:extLst>
              <a:ext uri="{FF2B5EF4-FFF2-40B4-BE49-F238E27FC236}">
                <a16:creationId xmlns:a16="http://schemas.microsoft.com/office/drawing/2014/main" id="{F0C37BD5-B005-F103-AD59-D7565304BA53}"/>
              </a:ext>
            </a:extLst>
          </p:cNvPr>
          <p:cNvSpPr txBox="1"/>
          <p:nvPr/>
        </p:nvSpPr>
        <p:spPr>
          <a:xfrm>
            <a:off x="15185136" y="11761859"/>
            <a:ext cx="9198864"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pt-BR" sz="1200" i="0" u="none" strike="noStrike" cap="none" spc="0" normalizeH="0" baseline="0" dirty="0">
                <a:ln>
                  <a:noFill/>
                </a:ln>
                <a:solidFill>
                  <a:schemeClr val="tx1">
                    <a:lumMod val="50000"/>
                  </a:schemeClr>
                </a:solidFill>
                <a:effectLst/>
                <a:uFillTx/>
                <a:latin typeface="+mn-lt"/>
                <a:ea typeface="+mn-ea"/>
                <a:cs typeface="+mn-cs"/>
                <a:sym typeface="Helvetica Neue"/>
              </a:rPr>
              <a:t>Fonte: Coletiva de Impresa do Ministério da Fazenda em 30/09/24, disponível em :https://www.youtube.com/watch?v=UZthQs9gGg4</a:t>
            </a:r>
          </a:p>
        </p:txBody>
      </p:sp>
      <p:pic>
        <p:nvPicPr>
          <p:cNvPr id="4" name="Imagem 3">
            <a:extLst>
              <a:ext uri="{FF2B5EF4-FFF2-40B4-BE49-F238E27FC236}">
                <a16:creationId xmlns:a16="http://schemas.microsoft.com/office/drawing/2014/main" id="{26C0D46C-9A4C-6B4A-132C-8E2116D9D241}"/>
              </a:ext>
            </a:extLst>
          </p:cNvPr>
          <p:cNvPicPr>
            <a:picLocks noChangeAspect="1"/>
          </p:cNvPicPr>
          <p:nvPr/>
        </p:nvPicPr>
        <p:blipFill>
          <a:blip r:embed="rId3"/>
          <a:stretch>
            <a:fillRect/>
          </a:stretch>
        </p:blipFill>
        <p:spPr>
          <a:xfrm>
            <a:off x="14609761" y="4037816"/>
            <a:ext cx="9392542" cy="4550886"/>
          </a:xfrm>
          <a:prstGeom prst="rect">
            <a:avLst/>
          </a:prstGeom>
        </p:spPr>
      </p:pic>
    </p:spTree>
    <p:extLst>
      <p:ext uri="{BB962C8B-B14F-4D97-AF65-F5344CB8AC3E}">
        <p14:creationId xmlns:p14="http://schemas.microsoft.com/office/powerpoint/2010/main" val="418600418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8">
                                            <p:txEl>
                                              <p:pRg st="0" end="0"/>
                                            </p:txEl>
                                          </p:spTgt>
                                        </p:tgtEl>
                                        <p:attrNameLst>
                                          <p:attrName>style.visibility</p:attrName>
                                        </p:attrNameLst>
                                      </p:cBhvr>
                                      <p:to>
                                        <p:strVal val="visible"/>
                                      </p:to>
                                    </p:set>
                                    <p:animEffect transition="in" filter="fade">
                                      <p:cBhvr>
                                        <p:cTn id="7" dur="1000"/>
                                        <p:tgtEl>
                                          <p:spTgt spid="158">
                                            <p:txEl>
                                              <p:pRg st="0" end="0"/>
                                            </p:txEl>
                                          </p:spTgt>
                                        </p:tgtEl>
                                      </p:cBhvr>
                                    </p:animEffect>
                                    <p:anim calcmode="lin" valueType="num">
                                      <p:cBhvr>
                                        <p:cTn id="8" dur="1000" fill="hold"/>
                                        <p:tgtEl>
                                          <p:spTgt spid="15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8">
                                            <p:txEl>
                                              <p:pRg st="2" end="2"/>
                                            </p:txEl>
                                          </p:spTgt>
                                        </p:tgtEl>
                                        <p:attrNameLst>
                                          <p:attrName>style.visibility</p:attrName>
                                        </p:attrNameLst>
                                      </p:cBhvr>
                                      <p:to>
                                        <p:strVal val="visible"/>
                                      </p:to>
                                    </p:set>
                                    <p:animEffect transition="in" filter="fade">
                                      <p:cBhvr>
                                        <p:cTn id="12" dur="1000"/>
                                        <p:tgtEl>
                                          <p:spTgt spid="158">
                                            <p:txEl>
                                              <p:pRg st="2" end="2"/>
                                            </p:txEl>
                                          </p:spTgt>
                                        </p:tgtEl>
                                      </p:cBhvr>
                                    </p:animEffect>
                                    <p:anim calcmode="lin" valueType="num">
                                      <p:cBhvr>
                                        <p:cTn id="13" dur="1000" fill="hold"/>
                                        <p:tgtEl>
                                          <p:spTgt spid="158">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158">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58">
                                            <p:txEl>
                                              <p:pRg st="4" end="4"/>
                                            </p:txEl>
                                          </p:spTgt>
                                        </p:tgtEl>
                                        <p:attrNameLst>
                                          <p:attrName>style.visibility</p:attrName>
                                        </p:attrNameLst>
                                      </p:cBhvr>
                                      <p:to>
                                        <p:strVal val="visible"/>
                                      </p:to>
                                    </p:set>
                                    <p:animEffect transition="in" filter="fade">
                                      <p:cBhvr>
                                        <p:cTn id="17" dur="1000"/>
                                        <p:tgtEl>
                                          <p:spTgt spid="158">
                                            <p:txEl>
                                              <p:pRg st="4" end="4"/>
                                            </p:txEl>
                                          </p:spTgt>
                                        </p:tgtEl>
                                      </p:cBhvr>
                                    </p:animEffect>
                                    <p:anim calcmode="lin" valueType="num">
                                      <p:cBhvr>
                                        <p:cTn id="18" dur="1000" fill="hold"/>
                                        <p:tgtEl>
                                          <p:spTgt spid="158">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158">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58">
                                            <p:txEl>
                                              <p:pRg st="6" end="6"/>
                                            </p:txEl>
                                          </p:spTgt>
                                        </p:tgtEl>
                                        <p:attrNameLst>
                                          <p:attrName>style.visibility</p:attrName>
                                        </p:attrNameLst>
                                      </p:cBhvr>
                                      <p:to>
                                        <p:strVal val="visible"/>
                                      </p:to>
                                    </p:set>
                                    <p:animEffect transition="in" filter="fade">
                                      <p:cBhvr>
                                        <p:cTn id="22" dur="1000"/>
                                        <p:tgtEl>
                                          <p:spTgt spid="158">
                                            <p:txEl>
                                              <p:pRg st="6" end="6"/>
                                            </p:txEl>
                                          </p:spTgt>
                                        </p:tgtEl>
                                      </p:cBhvr>
                                    </p:animEffect>
                                    <p:anim calcmode="lin" valueType="num">
                                      <p:cBhvr>
                                        <p:cTn id="23" dur="1000" fill="hold"/>
                                        <p:tgtEl>
                                          <p:spTgt spid="158">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158">
                                            <p:txEl>
                                              <p:pRg st="6" end="6"/>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58">
                                            <p:txEl>
                                              <p:pRg st="8" end="8"/>
                                            </p:txEl>
                                          </p:spTgt>
                                        </p:tgtEl>
                                        <p:attrNameLst>
                                          <p:attrName>style.visibility</p:attrName>
                                        </p:attrNameLst>
                                      </p:cBhvr>
                                      <p:to>
                                        <p:strVal val="visible"/>
                                      </p:to>
                                    </p:set>
                                    <p:animEffect transition="in" filter="fade">
                                      <p:cBhvr>
                                        <p:cTn id="27" dur="1000"/>
                                        <p:tgtEl>
                                          <p:spTgt spid="158">
                                            <p:txEl>
                                              <p:pRg st="8" end="8"/>
                                            </p:txEl>
                                          </p:spTgt>
                                        </p:tgtEl>
                                      </p:cBhvr>
                                    </p:animEffect>
                                    <p:anim calcmode="lin" valueType="num">
                                      <p:cBhvr>
                                        <p:cTn id="28" dur="1000" fill="hold"/>
                                        <p:tgtEl>
                                          <p:spTgt spid="158">
                                            <p:txEl>
                                              <p:pRg st="8" end="8"/>
                                            </p:txEl>
                                          </p:spTgt>
                                        </p:tgtEl>
                                        <p:attrNameLst>
                                          <p:attrName>ppt_x</p:attrName>
                                        </p:attrNameLst>
                                      </p:cBhvr>
                                      <p:tavLst>
                                        <p:tav tm="0">
                                          <p:val>
                                            <p:strVal val="#ppt_x"/>
                                          </p:val>
                                        </p:tav>
                                        <p:tav tm="100000">
                                          <p:val>
                                            <p:strVal val="#ppt_x"/>
                                          </p:val>
                                        </p:tav>
                                      </p:tavLst>
                                    </p:anim>
                                    <p:anim calcmode="lin" valueType="num">
                                      <p:cBhvr>
                                        <p:cTn id="29" dur="1000" fill="hold"/>
                                        <p:tgtEl>
                                          <p:spTgt spid="158">
                                            <p:txEl>
                                              <p:pRg st="8" end="8"/>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58">
                                            <p:txEl>
                                              <p:pRg st="10" end="10"/>
                                            </p:txEl>
                                          </p:spTgt>
                                        </p:tgtEl>
                                        <p:attrNameLst>
                                          <p:attrName>style.visibility</p:attrName>
                                        </p:attrNameLst>
                                      </p:cBhvr>
                                      <p:to>
                                        <p:strVal val="visible"/>
                                      </p:to>
                                    </p:set>
                                    <p:animEffect transition="in" filter="fade">
                                      <p:cBhvr>
                                        <p:cTn id="32" dur="1000"/>
                                        <p:tgtEl>
                                          <p:spTgt spid="158">
                                            <p:txEl>
                                              <p:pRg st="10" end="10"/>
                                            </p:txEl>
                                          </p:spTgt>
                                        </p:tgtEl>
                                      </p:cBhvr>
                                    </p:animEffect>
                                    <p:anim calcmode="lin" valueType="num">
                                      <p:cBhvr>
                                        <p:cTn id="33" dur="1000" fill="hold"/>
                                        <p:tgtEl>
                                          <p:spTgt spid="158">
                                            <p:txEl>
                                              <p:pRg st="10" end="10"/>
                                            </p:txEl>
                                          </p:spTgt>
                                        </p:tgtEl>
                                        <p:attrNameLst>
                                          <p:attrName>ppt_x</p:attrName>
                                        </p:attrNameLst>
                                      </p:cBhvr>
                                      <p:tavLst>
                                        <p:tav tm="0">
                                          <p:val>
                                            <p:strVal val="#ppt_x"/>
                                          </p:val>
                                        </p:tav>
                                        <p:tav tm="100000">
                                          <p:val>
                                            <p:strVal val="#ppt_x"/>
                                          </p:val>
                                        </p:tav>
                                      </p:tavLst>
                                    </p:anim>
                                    <p:anim calcmode="lin" valueType="num">
                                      <p:cBhvr>
                                        <p:cTn id="34" dur="1000" fill="hold"/>
                                        <p:tgtEl>
                                          <p:spTgt spid="158">
                                            <p:txEl>
                                              <p:pRg st="10" end="10"/>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58">
                                            <p:txEl>
                                              <p:pRg st="12" end="12"/>
                                            </p:txEl>
                                          </p:spTgt>
                                        </p:tgtEl>
                                        <p:attrNameLst>
                                          <p:attrName>style.visibility</p:attrName>
                                        </p:attrNameLst>
                                      </p:cBhvr>
                                      <p:to>
                                        <p:strVal val="visible"/>
                                      </p:to>
                                    </p:set>
                                    <p:animEffect transition="in" filter="fade">
                                      <p:cBhvr>
                                        <p:cTn id="37" dur="1000"/>
                                        <p:tgtEl>
                                          <p:spTgt spid="158">
                                            <p:txEl>
                                              <p:pRg st="12" end="12"/>
                                            </p:txEl>
                                          </p:spTgt>
                                        </p:tgtEl>
                                      </p:cBhvr>
                                    </p:animEffect>
                                    <p:anim calcmode="lin" valueType="num">
                                      <p:cBhvr>
                                        <p:cTn id="38" dur="1000" fill="hold"/>
                                        <p:tgtEl>
                                          <p:spTgt spid="158">
                                            <p:txEl>
                                              <p:pRg st="12" end="12"/>
                                            </p:txEl>
                                          </p:spTgt>
                                        </p:tgtEl>
                                        <p:attrNameLst>
                                          <p:attrName>ppt_x</p:attrName>
                                        </p:attrNameLst>
                                      </p:cBhvr>
                                      <p:tavLst>
                                        <p:tav tm="0">
                                          <p:val>
                                            <p:strVal val="#ppt_x"/>
                                          </p:val>
                                        </p:tav>
                                        <p:tav tm="100000">
                                          <p:val>
                                            <p:strVal val="#ppt_x"/>
                                          </p:val>
                                        </p:tav>
                                      </p:tavLst>
                                    </p:anim>
                                    <p:anim calcmode="lin" valueType="num">
                                      <p:cBhvr>
                                        <p:cTn id="39" dur="1000" fill="hold"/>
                                        <p:tgtEl>
                                          <p:spTgt spid="158">
                                            <p:txEl>
                                              <p:pRg st="12" end="12"/>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58">
                                            <p:txEl>
                                              <p:pRg st="14" end="14"/>
                                            </p:txEl>
                                          </p:spTgt>
                                        </p:tgtEl>
                                        <p:attrNameLst>
                                          <p:attrName>style.visibility</p:attrName>
                                        </p:attrNameLst>
                                      </p:cBhvr>
                                      <p:to>
                                        <p:strVal val="visible"/>
                                      </p:to>
                                    </p:set>
                                    <p:animEffect transition="in" filter="fade">
                                      <p:cBhvr>
                                        <p:cTn id="42" dur="1000"/>
                                        <p:tgtEl>
                                          <p:spTgt spid="158">
                                            <p:txEl>
                                              <p:pRg st="14" end="14"/>
                                            </p:txEl>
                                          </p:spTgt>
                                        </p:tgtEl>
                                      </p:cBhvr>
                                    </p:animEffect>
                                    <p:anim calcmode="lin" valueType="num">
                                      <p:cBhvr>
                                        <p:cTn id="43" dur="1000" fill="hold"/>
                                        <p:tgtEl>
                                          <p:spTgt spid="158">
                                            <p:txEl>
                                              <p:pRg st="14" end="14"/>
                                            </p:txEl>
                                          </p:spTgt>
                                        </p:tgtEl>
                                        <p:attrNameLst>
                                          <p:attrName>ppt_x</p:attrName>
                                        </p:attrNameLst>
                                      </p:cBhvr>
                                      <p:tavLst>
                                        <p:tav tm="0">
                                          <p:val>
                                            <p:strVal val="#ppt_x"/>
                                          </p:val>
                                        </p:tav>
                                        <p:tav tm="100000">
                                          <p:val>
                                            <p:strVal val="#ppt_x"/>
                                          </p:val>
                                        </p:tav>
                                      </p:tavLst>
                                    </p:anim>
                                    <p:anim calcmode="lin" valueType="num">
                                      <p:cBhvr>
                                        <p:cTn id="44" dur="1000" fill="hold"/>
                                        <p:tgtEl>
                                          <p:spTgt spid="158">
                                            <p:txEl>
                                              <p:pRg st="14" end="14"/>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58">
                                            <p:txEl>
                                              <p:pRg st="16" end="16"/>
                                            </p:txEl>
                                          </p:spTgt>
                                        </p:tgtEl>
                                        <p:attrNameLst>
                                          <p:attrName>style.visibility</p:attrName>
                                        </p:attrNameLst>
                                      </p:cBhvr>
                                      <p:to>
                                        <p:strVal val="visible"/>
                                      </p:to>
                                    </p:set>
                                    <p:animEffect transition="in" filter="fade">
                                      <p:cBhvr>
                                        <p:cTn id="47" dur="1000"/>
                                        <p:tgtEl>
                                          <p:spTgt spid="158">
                                            <p:txEl>
                                              <p:pRg st="16" end="16"/>
                                            </p:txEl>
                                          </p:spTgt>
                                        </p:tgtEl>
                                      </p:cBhvr>
                                    </p:animEffect>
                                    <p:anim calcmode="lin" valueType="num">
                                      <p:cBhvr>
                                        <p:cTn id="48" dur="1000" fill="hold"/>
                                        <p:tgtEl>
                                          <p:spTgt spid="158">
                                            <p:txEl>
                                              <p:pRg st="16" end="16"/>
                                            </p:txEl>
                                          </p:spTgt>
                                        </p:tgtEl>
                                        <p:attrNameLst>
                                          <p:attrName>ppt_x</p:attrName>
                                        </p:attrNameLst>
                                      </p:cBhvr>
                                      <p:tavLst>
                                        <p:tav tm="0">
                                          <p:val>
                                            <p:strVal val="#ppt_x"/>
                                          </p:val>
                                        </p:tav>
                                        <p:tav tm="100000">
                                          <p:val>
                                            <p:strVal val="#ppt_x"/>
                                          </p:val>
                                        </p:tav>
                                      </p:tavLst>
                                    </p:anim>
                                    <p:anim calcmode="lin" valueType="num">
                                      <p:cBhvr>
                                        <p:cTn id="49" dur="1000" fill="hold"/>
                                        <p:tgtEl>
                                          <p:spTgt spid="158">
                                            <p:txEl>
                                              <p:pRg st="16" end="16"/>
                                            </p:txEl>
                                          </p:spTgt>
                                        </p:tgtEl>
                                        <p:attrNameLst>
                                          <p:attrName>ppt_y</p:attrName>
                                        </p:attrNameLst>
                                      </p:cBhvr>
                                      <p:tavLst>
                                        <p:tav tm="0">
                                          <p:val>
                                            <p:strVal val="#ppt_y+.1"/>
                                          </p:val>
                                        </p:tav>
                                        <p:tav tm="100000">
                                          <p:val>
                                            <p:strVal val="#ppt_y"/>
                                          </p:val>
                                        </p:tav>
                                      </p:tavLst>
                                    </p:anim>
                                  </p:childTnLst>
                                </p:cTn>
                              </p:par>
                            </p:childTnLst>
                          </p:cTn>
                        </p:par>
                        <p:par>
                          <p:cTn id="50" fill="hold">
                            <p:stCondLst>
                              <p:cond delay="1000"/>
                            </p:stCondLst>
                            <p:childTnLst>
                              <p:par>
                                <p:cTn id="51" presetID="2" presetClass="entr" presetSubtype="4" fill="hold" nodeType="after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additive="base">
                                        <p:cTn id="53" dur="500" fill="hold"/>
                                        <p:tgtEl>
                                          <p:spTgt spid="4"/>
                                        </p:tgtEl>
                                        <p:attrNameLst>
                                          <p:attrName>ppt_x</p:attrName>
                                        </p:attrNameLst>
                                      </p:cBhvr>
                                      <p:tavLst>
                                        <p:tav tm="0">
                                          <p:val>
                                            <p:strVal val="#ppt_x"/>
                                          </p:val>
                                        </p:tav>
                                        <p:tav tm="100000">
                                          <p:val>
                                            <p:strVal val="#ppt_x"/>
                                          </p:val>
                                        </p:tav>
                                      </p:tavLst>
                                    </p:anim>
                                    <p:anim calcmode="lin" valueType="num">
                                      <p:cBhvr additive="base">
                                        <p:cTn id="5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265705"/>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Evolução dos Sistemas e Procedimentos</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920289" y="2574776"/>
            <a:ext cx="12307775" cy="9330712"/>
          </a:xfrm>
          <a:prstGeom prst="rect">
            <a:avLst/>
          </a:prstGeom>
        </p:spPr>
        <p:txBody>
          <a:bodyPr>
            <a:normAutofit fontScale="85000" lnSpcReduction="20000"/>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r>
              <a:rPr lang="pt-BR" b="1" dirty="0"/>
              <a:t>Implementações ao longo dos anos:</a:t>
            </a:r>
          </a:p>
          <a:p>
            <a:endParaRPr lang="pt-BR" b="1" dirty="0"/>
          </a:p>
          <a:p>
            <a:r>
              <a:rPr lang="pt-BR" b="1" dirty="0"/>
              <a:t>2015</a:t>
            </a:r>
            <a:r>
              <a:rPr lang="pt-BR" dirty="0"/>
              <a:t> - Anexação Eletrônica de Documentos (</a:t>
            </a:r>
            <a:r>
              <a:rPr lang="pt-BR" i="1" dirty="0" err="1"/>
              <a:t>papper</a:t>
            </a:r>
            <a:r>
              <a:rPr lang="pt-BR" i="1" dirty="0"/>
              <a:t> </a:t>
            </a:r>
            <a:r>
              <a:rPr lang="pt-BR" i="1" dirty="0" err="1"/>
              <a:t>less</a:t>
            </a:r>
            <a:r>
              <a:rPr lang="pt-BR" dirty="0"/>
              <a:t>)</a:t>
            </a:r>
          </a:p>
          <a:p>
            <a:endParaRPr lang="pt-BR" dirty="0"/>
          </a:p>
          <a:p>
            <a:r>
              <a:rPr lang="pt-BR" b="1" dirty="0"/>
              <a:t>2016 </a:t>
            </a:r>
            <a:r>
              <a:rPr lang="pt-BR" dirty="0"/>
              <a:t>- Mapeamento dos processos de importação e exportação</a:t>
            </a:r>
          </a:p>
          <a:p>
            <a:endParaRPr lang="pt-BR" dirty="0"/>
          </a:p>
          <a:p>
            <a:r>
              <a:rPr lang="pt-BR" b="1" dirty="0"/>
              <a:t>2017</a:t>
            </a:r>
            <a:r>
              <a:rPr lang="pt-BR" dirty="0"/>
              <a:t> - Lançamento da DU-E - Novo processo de Exportação</a:t>
            </a:r>
          </a:p>
          <a:p>
            <a:endParaRPr lang="pt-BR" dirty="0"/>
          </a:p>
          <a:p>
            <a:r>
              <a:rPr lang="pt-BR" b="1" dirty="0"/>
              <a:t>2018</a:t>
            </a:r>
            <a:r>
              <a:rPr lang="pt-BR" dirty="0"/>
              <a:t> - Piloto da DUIMP - Novo processo de Importação</a:t>
            </a:r>
          </a:p>
          <a:p>
            <a:endParaRPr lang="pt-BR" dirty="0"/>
          </a:p>
          <a:p>
            <a:r>
              <a:rPr lang="pt-BR" b="1" dirty="0"/>
              <a:t>2019</a:t>
            </a:r>
            <a:r>
              <a:rPr lang="pt-BR" dirty="0"/>
              <a:t> - Quebra da Jurisdição + Regras de gerenciamento de riscos</a:t>
            </a:r>
          </a:p>
          <a:p>
            <a:endParaRPr lang="pt-BR" dirty="0"/>
          </a:p>
          <a:p>
            <a:r>
              <a:rPr lang="pt-BR" b="1" dirty="0"/>
              <a:t>2020</a:t>
            </a:r>
            <a:r>
              <a:rPr lang="pt-BR" dirty="0"/>
              <a:t> - Novo processo de Licenciamento na Importação</a:t>
            </a:r>
          </a:p>
          <a:p>
            <a:endParaRPr lang="pt-BR" dirty="0"/>
          </a:p>
          <a:p>
            <a:r>
              <a:rPr lang="pt-BR" b="1" dirty="0"/>
              <a:t>2021</a:t>
            </a:r>
            <a:r>
              <a:rPr lang="pt-BR" dirty="0"/>
              <a:t> - Mapeamento de Atributos - Catálogo de Produtos</a:t>
            </a:r>
          </a:p>
          <a:p>
            <a:endParaRPr lang="pt-BR" dirty="0"/>
          </a:p>
          <a:p>
            <a:r>
              <a:rPr lang="pt-BR" b="1" dirty="0"/>
              <a:t>2022</a:t>
            </a:r>
            <a:r>
              <a:rPr lang="pt-BR" dirty="0"/>
              <a:t> - Canal Único na DUIMP</a:t>
            </a:r>
          </a:p>
          <a:p>
            <a:endParaRPr lang="pt-BR" dirty="0"/>
          </a:p>
          <a:p>
            <a:r>
              <a:rPr lang="pt-BR" b="1" dirty="0"/>
              <a:t>2023</a:t>
            </a:r>
            <a:r>
              <a:rPr lang="pt-BR" dirty="0"/>
              <a:t> - CCT Importação Aéreo</a:t>
            </a:r>
          </a:p>
          <a:p>
            <a:endParaRPr lang="pt-BR" dirty="0"/>
          </a:p>
          <a:p>
            <a:r>
              <a:rPr lang="pt-BR" b="1" dirty="0"/>
              <a:t>2024</a:t>
            </a:r>
            <a:r>
              <a:rPr lang="pt-BR" dirty="0"/>
              <a:t> - Início da migração modal marítimo</a:t>
            </a:r>
          </a:p>
          <a:p>
            <a:endParaRPr lang="pt-BR" dirty="0"/>
          </a:p>
        </p:txBody>
      </p:sp>
      <p:sp>
        <p:nvSpPr>
          <p:cNvPr id="14" name="CaixaDeTexto 13">
            <a:extLst>
              <a:ext uri="{FF2B5EF4-FFF2-40B4-BE49-F238E27FC236}">
                <a16:creationId xmlns:a16="http://schemas.microsoft.com/office/drawing/2014/main" id="{F0C37BD5-B005-F103-AD59-D7565304BA53}"/>
              </a:ext>
            </a:extLst>
          </p:cNvPr>
          <p:cNvSpPr txBox="1"/>
          <p:nvPr/>
        </p:nvSpPr>
        <p:spPr>
          <a:xfrm>
            <a:off x="15185136" y="11761859"/>
            <a:ext cx="9198864"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pt-BR" sz="1200" i="0" u="none" strike="noStrike" cap="none" spc="0" normalizeH="0" baseline="0" dirty="0">
                <a:ln>
                  <a:noFill/>
                </a:ln>
                <a:solidFill>
                  <a:schemeClr val="tx1">
                    <a:lumMod val="50000"/>
                  </a:schemeClr>
                </a:solidFill>
                <a:effectLst/>
                <a:uFillTx/>
                <a:latin typeface="+mn-lt"/>
                <a:ea typeface="+mn-ea"/>
                <a:cs typeface="+mn-cs"/>
                <a:sym typeface="Helvetica Neue"/>
              </a:rPr>
              <a:t>Fonte: Coletiva de Impresa do Ministério da Fazenda em 30/09/24, disponível em :https://www.youtube.com/watch?v=UZthQs9gGg4</a:t>
            </a:r>
          </a:p>
        </p:txBody>
      </p:sp>
      <p:pic>
        <p:nvPicPr>
          <p:cNvPr id="3" name="Imagem 2" descr="Placa azul com letras brancas em fundo verde">
            <a:extLst>
              <a:ext uri="{FF2B5EF4-FFF2-40B4-BE49-F238E27FC236}">
                <a16:creationId xmlns:a16="http://schemas.microsoft.com/office/drawing/2014/main" id="{62800700-8261-F681-0E2A-436C8D29D4AE}"/>
              </a:ext>
            </a:extLst>
          </p:cNvPr>
          <p:cNvPicPr>
            <a:picLocks noChangeAspect="1"/>
          </p:cNvPicPr>
          <p:nvPr/>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4228064" y="3365199"/>
            <a:ext cx="9028176" cy="601276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5" name="CaixaDeTexto 4">
            <a:extLst>
              <a:ext uri="{FF2B5EF4-FFF2-40B4-BE49-F238E27FC236}">
                <a16:creationId xmlns:a16="http://schemas.microsoft.com/office/drawing/2014/main" id="{748BFBB3-C405-7A8E-AAC7-FC69FFD30AA7}"/>
              </a:ext>
            </a:extLst>
          </p:cNvPr>
          <p:cNvSpPr txBox="1"/>
          <p:nvPr/>
        </p:nvSpPr>
        <p:spPr>
          <a:xfrm>
            <a:off x="18459882" y="11951654"/>
            <a:ext cx="8057718" cy="2410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pt-BR" sz="900" dirty="0">
                <a:hlinkClick r:id="rId5" tooltip="https://www.decoracaoacoracao.blog.br/2015/07/louise-hay-e-somente-mudanca-voce-esta.html"/>
              </a:rPr>
              <a:t>Esta Foto</a:t>
            </a:r>
            <a:r>
              <a:rPr lang="pt-BR" sz="900" dirty="0"/>
              <a:t> de Autor Desconhecido está licenciado em </a:t>
            </a:r>
            <a:r>
              <a:rPr lang="pt-BR" sz="900" dirty="0">
                <a:hlinkClick r:id="rId6" tooltip="https://creativecommons.org/licenses/by-nc-nd/3.0/"/>
              </a:rPr>
              <a:t>CC BY-NC-ND</a:t>
            </a:r>
            <a:endParaRPr lang="pt-BR" sz="900" dirty="0"/>
          </a:p>
        </p:txBody>
      </p:sp>
    </p:spTree>
    <p:extLst>
      <p:ext uri="{BB962C8B-B14F-4D97-AF65-F5344CB8AC3E}">
        <p14:creationId xmlns:p14="http://schemas.microsoft.com/office/powerpoint/2010/main" val="5918057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250"/>
                                  </p:stCondLst>
                                  <p:childTnLst>
                                    <p:set>
                                      <p:cBhvr>
                                        <p:cTn id="6" dur="1" fill="hold">
                                          <p:stCondLst>
                                            <p:cond delay="0"/>
                                          </p:stCondLst>
                                        </p:cTn>
                                        <p:tgtEl>
                                          <p:spTgt spid="158">
                                            <p:txEl>
                                              <p:pRg st="0" end="0"/>
                                            </p:txEl>
                                          </p:spTgt>
                                        </p:tgtEl>
                                        <p:attrNameLst>
                                          <p:attrName>style.visibility</p:attrName>
                                        </p:attrNameLst>
                                      </p:cBhvr>
                                      <p:to>
                                        <p:strVal val="visible"/>
                                      </p:to>
                                    </p:set>
                                    <p:anim calcmode="lin" valueType="num">
                                      <p:cBhvr additive="base">
                                        <p:cTn id="7" dur="500" fill="hold"/>
                                        <p:tgtEl>
                                          <p:spTgt spid="15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8">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4" fill="hold" nodeType="afterEffect">
                                  <p:stCondLst>
                                    <p:cond delay="500"/>
                                  </p:stCondLst>
                                  <p:childTnLst>
                                    <p:set>
                                      <p:cBhvr>
                                        <p:cTn id="11" dur="1" fill="hold">
                                          <p:stCondLst>
                                            <p:cond delay="0"/>
                                          </p:stCondLst>
                                        </p:cTn>
                                        <p:tgtEl>
                                          <p:spTgt spid="158">
                                            <p:txEl>
                                              <p:pRg st="2" end="2"/>
                                            </p:txEl>
                                          </p:spTgt>
                                        </p:tgtEl>
                                        <p:attrNameLst>
                                          <p:attrName>style.visibility</p:attrName>
                                        </p:attrNameLst>
                                      </p:cBhvr>
                                      <p:to>
                                        <p:strVal val="visible"/>
                                      </p:to>
                                    </p:set>
                                    <p:anim calcmode="lin" valueType="num">
                                      <p:cBhvr additive="base">
                                        <p:cTn id="12" dur="500" fill="hold"/>
                                        <p:tgtEl>
                                          <p:spTgt spid="158">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58">
                                            <p:txEl>
                                              <p:pRg st="2" end="2"/>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750"/>
                            </p:stCondLst>
                            <p:childTnLst>
                              <p:par>
                                <p:cTn id="15" presetID="2" presetClass="entr" presetSubtype="4" fill="hold" nodeType="afterEffect">
                                  <p:stCondLst>
                                    <p:cond delay="500"/>
                                  </p:stCondLst>
                                  <p:childTnLst>
                                    <p:set>
                                      <p:cBhvr>
                                        <p:cTn id="16" dur="1" fill="hold">
                                          <p:stCondLst>
                                            <p:cond delay="0"/>
                                          </p:stCondLst>
                                        </p:cTn>
                                        <p:tgtEl>
                                          <p:spTgt spid="158">
                                            <p:txEl>
                                              <p:pRg st="4" end="4"/>
                                            </p:txEl>
                                          </p:spTgt>
                                        </p:tgtEl>
                                        <p:attrNameLst>
                                          <p:attrName>style.visibility</p:attrName>
                                        </p:attrNameLst>
                                      </p:cBhvr>
                                      <p:to>
                                        <p:strVal val="visible"/>
                                      </p:to>
                                    </p:set>
                                    <p:anim calcmode="lin" valueType="num">
                                      <p:cBhvr additive="base">
                                        <p:cTn id="17" dur="500" fill="hold"/>
                                        <p:tgtEl>
                                          <p:spTgt spid="158">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58">
                                            <p:txEl>
                                              <p:pRg st="4" end="4"/>
                                            </p:txEl>
                                          </p:spTgt>
                                        </p:tgtEl>
                                        <p:attrNameLst>
                                          <p:attrName>ppt_y</p:attrName>
                                        </p:attrNameLst>
                                      </p:cBhvr>
                                      <p:tavLst>
                                        <p:tav tm="0">
                                          <p:val>
                                            <p:strVal val="1+#ppt_h/2"/>
                                          </p:val>
                                        </p:tav>
                                        <p:tav tm="100000">
                                          <p:val>
                                            <p:strVal val="#ppt_y"/>
                                          </p:val>
                                        </p:tav>
                                      </p:tavLst>
                                    </p:anim>
                                  </p:childTnLst>
                                </p:cTn>
                              </p:par>
                            </p:childTnLst>
                          </p:cTn>
                        </p:par>
                        <p:par>
                          <p:cTn id="19" fill="hold">
                            <p:stCondLst>
                              <p:cond delay="2750"/>
                            </p:stCondLst>
                            <p:childTnLst>
                              <p:par>
                                <p:cTn id="20" presetID="2" presetClass="entr" presetSubtype="4" fill="hold" nodeType="afterEffect">
                                  <p:stCondLst>
                                    <p:cond delay="500"/>
                                  </p:stCondLst>
                                  <p:childTnLst>
                                    <p:set>
                                      <p:cBhvr>
                                        <p:cTn id="21" dur="1" fill="hold">
                                          <p:stCondLst>
                                            <p:cond delay="0"/>
                                          </p:stCondLst>
                                        </p:cTn>
                                        <p:tgtEl>
                                          <p:spTgt spid="158">
                                            <p:txEl>
                                              <p:pRg st="6" end="6"/>
                                            </p:txEl>
                                          </p:spTgt>
                                        </p:tgtEl>
                                        <p:attrNameLst>
                                          <p:attrName>style.visibility</p:attrName>
                                        </p:attrNameLst>
                                      </p:cBhvr>
                                      <p:to>
                                        <p:strVal val="visible"/>
                                      </p:to>
                                    </p:set>
                                    <p:anim calcmode="lin" valueType="num">
                                      <p:cBhvr additive="base">
                                        <p:cTn id="22" dur="500" fill="hold"/>
                                        <p:tgtEl>
                                          <p:spTgt spid="158">
                                            <p:txEl>
                                              <p:pRg st="6" end="6"/>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58">
                                            <p:txEl>
                                              <p:pRg st="6" end="6"/>
                                            </p:txEl>
                                          </p:spTgt>
                                        </p:tgtEl>
                                        <p:attrNameLst>
                                          <p:attrName>ppt_y</p:attrName>
                                        </p:attrNameLst>
                                      </p:cBhvr>
                                      <p:tavLst>
                                        <p:tav tm="0">
                                          <p:val>
                                            <p:strVal val="1+#ppt_h/2"/>
                                          </p:val>
                                        </p:tav>
                                        <p:tav tm="100000">
                                          <p:val>
                                            <p:strVal val="#ppt_y"/>
                                          </p:val>
                                        </p:tav>
                                      </p:tavLst>
                                    </p:anim>
                                  </p:childTnLst>
                                </p:cTn>
                              </p:par>
                            </p:childTnLst>
                          </p:cTn>
                        </p:par>
                        <p:par>
                          <p:cTn id="24" fill="hold">
                            <p:stCondLst>
                              <p:cond delay="3750"/>
                            </p:stCondLst>
                            <p:childTnLst>
                              <p:par>
                                <p:cTn id="25" presetID="2" presetClass="entr" presetSubtype="4" fill="hold" nodeType="afterEffect">
                                  <p:stCondLst>
                                    <p:cond delay="500"/>
                                  </p:stCondLst>
                                  <p:childTnLst>
                                    <p:set>
                                      <p:cBhvr>
                                        <p:cTn id="26" dur="1" fill="hold">
                                          <p:stCondLst>
                                            <p:cond delay="0"/>
                                          </p:stCondLst>
                                        </p:cTn>
                                        <p:tgtEl>
                                          <p:spTgt spid="158">
                                            <p:txEl>
                                              <p:pRg st="8" end="8"/>
                                            </p:txEl>
                                          </p:spTgt>
                                        </p:tgtEl>
                                        <p:attrNameLst>
                                          <p:attrName>style.visibility</p:attrName>
                                        </p:attrNameLst>
                                      </p:cBhvr>
                                      <p:to>
                                        <p:strVal val="visible"/>
                                      </p:to>
                                    </p:set>
                                    <p:anim calcmode="lin" valueType="num">
                                      <p:cBhvr additive="base">
                                        <p:cTn id="27" dur="500" fill="hold"/>
                                        <p:tgtEl>
                                          <p:spTgt spid="158">
                                            <p:txEl>
                                              <p:pRg st="8" end="8"/>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58">
                                            <p:txEl>
                                              <p:pRg st="8" end="8"/>
                                            </p:txEl>
                                          </p:spTgt>
                                        </p:tgtEl>
                                        <p:attrNameLst>
                                          <p:attrName>ppt_y</p:attrName>
                                        </p:attrNameLst>
                                      </p:cBhvr>
                                      <p:tavLst>
                                        <p:tav tm="0">
                                          <p:val>
                                            <p:strVal val="1+#ppt_h/2"/>
                                          </p:val>
                                        </p:tav>
                                        <p:tav tm="100000">
                                          <p:val>
                                            <p:strVal val="#ppt_y"/>
                                          </p:val>
                                        </p:tav>
                                      </p:tavLst>
                                    </p:anim>
                                  </p:childTnLst>
                                </p:cTn>
                              </p:par>
                            </p:childTnLst>
                          </p:cTn>
                        </p:par>
                        <p:par>
                          <p:cTn id="29" fill="hold">
                            <p:stCondLst>
                              <p:cond delay="4750"/>
                            </p:stCondLst>
                            <p:childTnLst>
                              <p:par>
                                <p:cTn id="30" presetID="2" presetClass="entr" presetSubtype="4" fill="hold" nodeType="afterEffect">
                                  <p:stCondLst>
                                    <p:cond delay="500"/>
                                  </p:stCondLst>
                                  <p:childTnLst>
                                    <p:set>
                                      <p:cBhvr>
                                        <p:cTn id="31" dur="1" fill="hold">
                                          <p:stCondLst>
                                            <p:cond delay="0"/>
                                          </p:stCondLst>
                                        </p:cTn>
                                        <p:tgtEl>
                                          <p:spTgt spid="158">
                                            <p:txEl>
                                              <p:pRg st="10" end="10"/>
                                            </p:txEl>
                                          </p:spTgt>
                                        </p:tgtEl>
                                        <p:attrNameLst>
                                          <p:attrName>style.visibility</p:attrName>
                                        </p:attrNameLst>
                                      </p:cBhvr>
                                      <p:to>
                                        <p:strVal val="visible"/>
                                      </p:to>
                                    </p:set>
                                    <p:anim calcmode="lin" valueType="num">
                                      <p:cBhvr additive="base">
                                        <p:cTn id="32" dur="500" fill="hold"/>
                                        <p:tgtEl>
                                          <p:spTgt spid="158">
                                            <p:txEl>
                                              <p:pRg st="10" end="10"/>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58">
                                            <p:txEl>
                                              <p:pRg st="10" end="10"/>
                                            </p:txEl>
                                          </p:spTgt>
                                        </p:tgtEl>
                                        <p:attrNameLst>
                                          <p:attrName>ppt_y</p:attrName>
                                        </p:attrNameLst>
                                      </p:cBhvr>
                                      <p:tavLst>
                                        <p:tav tm="0">
                                          <p:val>
                                            <p:strVal val="1+#ppt_h/2"/>
                                          </p:val>
                                        </p:tav>
                                        <p:tav tm="100000">
                                          <p:val>
                                            <p:strVal val="#ppt_y"/>
                                          </p:val>
                                        </p:tav>
                                      </p:tavLst>
                                    </p:anim>
                                  </p:childTnLst>
                                </p:cTn>
                              </p:par>
                            </p:childTnLst>
                          </p:cTn>
                        </p:par>
                        <p:par>
                          <p:cTn id="34" fill="hold">
                            <p:stCondLst>
                              <p:cond delay="5750"/>
                            </p:stCondLst>
                            <p:childTnLst>
                              <p:par>
                                <p:cTn id="35" presetID="2" presetClass="entr" presetSubtype="4" fill="hold" nodeType="afterEffect">
                                  <p:stCondLst>
                                    <p:cond delay="500"/>
                                  </p:stCondLst>
                                  <p:childTnLst>
                                    <p:set>
                                      <p:cBhvr>
                                        <p:cTn id="36" dur="1" fill="hold">
                                          <p:stCondLst>
                                            <p:cond delay="0"/>
                                          </p:stCondLst>
                                        </p:cTn>
                                        <p:tgtEl>
                                          <p:spTgt spid="158">
                                            <p:txEl>
                                              <p:pRg st="12" end="12"/>
                                            </p:txEl>
                                          </p:spTgt>
                                        </p:tgtEl>
                                        <p:attrNameLst>
                                          <p:attrName>style.visibility</p:attrName>
                                        </p:attrNameLst>
                                      </p:cBhvr>
                                      <p:to>
                                        <p:strVal val="visible"/>
                                      </p:to>
                                    </p:set>
                                    <p:anim calcmode="lin" valueType="num">
                                      <p:cBhvr additive="base">
                                        <p:cTn id="37" dur="500" fill="hold"/>
                                        <p:tgtEl>
                                          <p:spTgt spid="158">
                                            <p:txEl>
                                              <p:pRg st="12" end="1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58">
                                            <p:txEl>
                                              <p:pRg st="12" end="12"/>
                                            </p:txEl>
                                          </p:spTgt>
                                        </p:tgtEl>
                                        <p:attrNameLst>
                                          <p:attrName>ppt_y</p:attrName>
                                        </p:attrNameLst>
                                      </p:cBhvr>
                                      <p:tavLst>
                                        <p:tav tm="0">
                                          <p:val>
                                            <p:strVal val="1+#ppt_h/2"/>
                                          </p:val>
                                        </p:tav>
                                        <p:tav tm="100000">
                                          <p:val>
                                            <p:strVal val="#ppt_y"/>
                                          </p:val>
                                        </p:tav>
                                      </p:tavLst>
                                    </p:anim>
                                  </p:childTnLst>
                                </p:cTn>
                              </p:par>
                            </p:childTnLst>
                          </p:cTn>
                        </p:par>
                        <p:par>
                          <p:cTn id="39" fill="hold">
                            <p:stCondLst>
                              <p:cond delay="6750"/>
                            </p:stCondLst>
                            <p:childTnLst>
                              <p:par>
                                <p:cTn id="40" presetID="2" presetClass="entr" presetSubtype="4" fill="hold" nodeType="afterEffect">
                                  <p:stCondLst>
                                    <p:cond delay="500"/>
                                  </p:stCondLst>
                                  <p:childTnLst>
                                    <p:set>
                                      <p:cBhvr>
                                        <p:cTn id="41" dur="1" fill="hold">
                                          <p:stCondLst>
                                            <p:cond delay="0"/>
                                          </p:stCondLst>
                                        </p:cTn>
                                        <p:tgtEl>
                                          <p:spTgt spid="158">
                                            <p:txEl>
                                              <p:pRg st="14" end="14"/>
                                            </p:txEl>
                                          </p:spTgt>
                                        </p:tgtEl>
                                        <p:attrNameLst>
                                          <p:attrName>style.visibility</p:attrName>
                                        </p:attrNameLst>
                                      </p:cBhvr>
                                      <p:to>
                                        <p:strVal val="visible"/>
                                      </p:to>
                                    </p:set>
                                    <p:anim calcmode="lin" valueType="num">
                                      <p:cBhvr additive="base">
                                        <p:cTn id="42" dur="500" fill="hold"/>
                                        <p:tgtEl>
                                          <p:spTgt spid="158">
                                            <p:txEl>
                                              <p:pRg st="14" end="14"/>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158">
                                            <p:txEl>
                                              <p:pRg st="14" end="14"/>
                                            </p:txEl>
                                          </p:spTgt>
                                        </p:tgtEl>
                                        <p:attrNameLst>
                                          <p:attrName>ppt_y</p:attrName>
                                        </p:attrNameLst>
                                      </p:cBhvr>
                                      <p:tavLst>
                                        <p:tav tm="0">
                                          <p:val>
                                            <p:strVal val="1+#ppt_h/2"/>
                                          </p:val>
                                        </p:tav>
                                        <p:tav tm="100000">
                                          <p:val>
                                            <p:strVal val="#ppt_y"/>
                                          </p:val>
                                        </p:tav>
                                      </p:tavLst>
                                    </p:anim>
                                  </p:childTnLst>
                                </p:cTn>
                              </p:par>
                            </p:childTnLst>
                          </p:cTn>
                        </p:par>
                        <p:par>
                          <p:cTn id="44" fill="hold">
                            <p:stCondLst>
                              <p:cond delay="7750"/>
                            </p:stCondLst>
                            <p:childTnLst>
                              <p:par>
                                <p:cTn id="45" presetID="2" presetClass="entr" presetSubtype="4" fill="hold" nodeType="afterEffect">
                                  <p:stCondLst>
                                    <p:cond delay="500"/>
                                  </p:stCondLst>
                                  <p:childTnLst>
                                    <p:set>
                                      <p:cBhvr>
                                        <p:cTn id="46" dur="1" fill="hold">
                                          <p:stCondLst>
                                            <p:cond delay="0"/>
                                          </p:stCondLst>
                                        </p:cTn>
                                        <p:tgtEl>
                                          <p:spTgt spid="158">
                                            <p:txEl>
                                              <p:pRg st="16" end="16"/>
                                            </p:txEl>
                                          </p:spTgt>
                                        </p:tgtEl>
                                        <p:attrNameLst>
                                          <p:attrName>style.visibility</p:attrName>
                                        </p:attrNameLst>
                                      </p:cBhvr>
                                      <p:to>
                                        <p:strVal val="visible"/>
                                      </p:to>
                                    </p:set>
                                    <p:anim calcmode="lin" valueType="num">
                                      <p:cBhvr additive="base">
                                        <p:cTn id="47" dur="500" fill="hold"/>
                                        <p:tgtEl>
                                          <p:spTgt spid="158">
                                            <p:txEl>
                                              <p:pRg st="16" end="16"/>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58">
                                            <p:txEl>
                                              <p:pRg st="16" end="16"/>
                                            </p:txEl>
                                          </p:spTgt>
                                        </p:tgtEl>
                                        <p:attrNameLst>
                                          <p:attrName>ppt_y</p:attrName>
                                        </p:attrNameLst>
                                      </p:cBhvr>
                                      <p:tavLst>
                                        <p:tav tm="0">
                                          <p:val>
                                            <p:strVal val="1+#ppt_h/2"/>
                                          </p:val>
                                        </p:tav>
                                        <p:tav tm="100000">
                                          <p:val>
                                            <p:strVal val="#ppt_y"/>
                                          </p:val>
                                        </p:tav>
                                      </p:tavLst>
                                    </p:anim>
                                  </p:childTnLst>
                                </p:cTn>
                              </p:par>
                            </p:childTnLst>
                          </p:cTn>
                        </p:par>
                        <p:par>
                          <p:cTn id="49" fill="hold">
                            <p:stCondLst>
                              <p:cond delay="8750"/>
                            </p:stCondLst>
                            <p:childTnLst>
                              <p:par>
                                <p:cTn id="50" presetID="2" presetClass="entr" presetSubtype="4" fill="hold" nodeType="afterEffect">
                                  <p:stCondLst>
                                    <p:cond delay="500"/>
                                  </p:stCondLst>
                                  <p:childTnLst>
                                    <p:set>
                                      <p:cBhvr>
                                        <p:cTn id="51" dur="1" fill="hold">
                                          <p:stCondLst>
                                            <p:cond delay="0"/>
                                          </p:stCondLst>
                                        </p:cTn>
                                        <p:tgtEl>
                                          <p:spTgt spid="158">
                                            <p:txEl>
                                              <p:pRg st="18" end="18"/>
                                            </p:txEl>
                                          </p:spTgt>
                                        </p:tgtEl>
                                        <p:attrNameLst>
                                          <p:attrName>style.visibility</p:attrName>
                                        </p:attrNameLst>
                                      </p:cBhvr>
                                      <p:to>
                                        <p:strVal val="visible"/>
                                      </p:to>
                                    </p:set>
                                    <p:anim calcmode="lin" valueType="num">
                                      <p:cBhvr additive="base">
                                        <p:cTn id="52" dur="500" fill="hold"/>
                                        <p:tgtEl>
                                          <p:spTgt spid="158">
                                            <p:txEl>
                                              <p:pRg st="18" end="18"/>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158">
                                            <p:txEl>
                                              <p:pRg st="18" end="18"/>
                                            </p:txEl>
                                          </p:spTgt>
                                        </p:tgtEl>
                                        <p:attrNameLst>
                                          <p:attrName>ppt_y</p:attrName>
                                        </p:attrNameLst>
                                      </p:cBhvr>
                                      <p:tavLst>
                                        <p:tav tm="0">
                                          <p:val>
                                            <p:strVal val="1+#ppt_h/2"/>
                                          </p:val>
                                        </p:tav>
                                        <p:tav tm="100000">
                                          <p:val>
                                            <p:strVal val="#ppt_y"/>
                                          </p:val>
                                        </p:tav>
                                      </p:tavLst>
                                    </p:anim>
                                  </p:childTnLst>
                                </p:cTn>
                              </p:par>
                            </p:childTnLst>
                          </p:cTn>
                        </p:par>
                        <p:par>
                          <p:cTn id="54" fill="hold">
                            <p:stCondLst>
                              <p:cond delay="9750"/>
                            </p:stCondLst>
                            <p:childTnLst>
                              <p:par>
                                <p:cTn id="55" presetID="2" presetClass="entr" presetSubtype="4" fill="hold" nodeType="afterEffect">
                                  <p:stCondLst>
                                    <p:cond delay="500"/>
                                  </p:stCondLst>
                                  <p:childTnLst>
                                    <p:set>
                                      <p:cBhvr>
                                        <p:cTn id="56" dur="1" fill="hold">
                                          <p:stCondLst>
                                            <p:cond delay="0"/>
                                          </p:stCondLst>
                                        </p:cTn>
                                        <p:tgtEl>
                                          <p:spTgt spid="158">
                                            <p:txEl>
                                              <p:pRg st="20" end="20"/>
                                            </p:txEl>
                                          </p:spTgt>
                                        </p:tgtEl>
                                        <p:attrNameLst>
                                          <p:attrName>style.visibility</p:attrName>
                                        </p:attrNameLst>
                                      </p:cBhvr>
                                      <p:to>
                                        <p:strVal val="visible"/>
                                      </p:to>
                                    </p:set>
                                    <p:anim calcmode="lin" valueType="num">
                                      <p:cBhvr additive="base">
                                        <p:cTn id="57" dur="500" fill="hold"/>
                                        <p:tgtEl>
                                          <p:spTgt spid="158">
                                            <p:txEl>
                                              <p:pRg st="20" end="20"/>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158">
                                            <p:txEl>
                                              <p:pRg st="20" end="2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265705"/>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Importância da DUIMP</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920289" y="2574776"/>
            <a:ext cx="21122591" cy="9330712"/>
          </a:xfrm>
          <a:prstGeom prst="rect">
            <a:avLst/>
          </a:prstGeom>
        </p:spPr>
        <p:txBody>
          <a:bodyPr>
            <a:norm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r>
              <a:rPr lang="pt-BR" b="1" dirty="0"/>
              <a:t>Simplificação do Processo Aduaneiro:</a:t>
            </a:r>
          </a:p>
          <a:p>
            <a:r>
              <a:rPr lang="pt-BR" dirty="0"/>
              <a:t>A DUIMP unifica várias etapas do despacho aduaneiro, reduzindo a burocracia e permitindo que importadores e despachantes realizem o 	processo de forma mais ágil e eficiente.</a:t>
            </a:r>
          </a:p>
          <a:p>
            <a:endParaRPr lang="pt-BR" dirty="0"/>
          </a:p>
          <a:p>
            <a:r>
              <a:rPr lang="pt-BR" b="1" dirty="0"/>
              <a:t>Redução de Custos e Tempo:</a:t>
            </a:r>
          </a:p>
          <a:p>
            <a:r>
              <a:rPr lang="pt-BR" dirty="0"/>
              <a:t>Ao centralizar informações em um único documento, a DUIMP diminui o tempo necessário para o despacho aduaneiro, resultando em 	menores custos operacionais para as empresas.</a:t>
            </a:r>
          </a:p>
          <a:p>
            <a:endParaRPr lang="pt-BR" dirty="0"/>
          </a:p>
          <a:p>
            <a:r>
              <a:rPr lang="pt-BR" b="1" dirty="0"/>
              <a:t>Integração de Sistemas:</a:t>
            </a:r>
          </a:p>
          <a:p>
            <a:r>
              <a:rPr lang="pt-BR" dirty="0"/>
              <a:t>A DUIMP está integrada a diversos sistemas governamentais, o que facilita a troca de informações entre órgãos fiscalizadores e torna o 	processo mais transparente.</a:t>
            </a:r>
          </a:p>
        </p:txBody>
      </p:sp>
    </p:spTree>
    <p:extLst>
      <p:ext uri="{BB962C8B-B14F-4D97-AF65-F5344CB8AC3E}">
        <p14:creationId xmlns:p14="http://schemas.microsoft.com/office/powerpoint/2010/main" val="29320543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8">
                                            <p:txEl>
                                              <p:pRg st="0" end="0"/>
                                            </p:txEl>
                                          </p:spTgt>
                                        </p:tgtEl>
                                        <p:attrNameLst>
                                          <p:attrName>style.visibility</p:attrName>
                                        </p:attrNameLst>
                                      </p:cBhvr>
                                      <p:to>
                                        <p:strVal val="visible"/>
                                      </p:to>
                                    </p:set>
                                    <p:animEffect transition="in" filter="fade">
                                      <p:cBhvr>
                                        <p:cTn id="7" dur="1000"/>
                                        <p:tgtEl>
                                          <p:spTgt spid="158">
                                            <p:txEl>
                                              <p:pRg st="0" end="0"/>
                                            </p:txEl>
                                          </p:spTgt>
                                        </p:tgtEl>
                                      </p:cBhvr>
                                    </p:animEffect>
                                    <p:anim calcmode="lin" valueType="num">
                                      <p:cBhvr>
                                        <p:cTn id="8" dur="1000" fill="hold"/>
                                        <p:tgtEl>
                                          <p:spTgt spid="15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8">
                                            <p:txEl>
                                              <p:pRg st="1" end="1"/>
                                            </p:txEl>
                                          </p:spTgt>
                                        </p:tgtEl>
                                        <p:attrNameLst>
                                          <p:attrName>style.visibility</p:attrName>
                                        </p:attrNameLst>
                                      </p:cBhvr>
                                      <p:to>
                                        <p:strVal val="visible"/>
                                      </p:to>
                                    </p:set>
                                    <p:animEffect transition="in" filter="fade">
                                      <p:cBhvr>
                                        <p:cTn id="12" dur="1000"/>
                                        <p:tgtEl>
                                          <p:spTgt spid="158">
                                            <p:txEl>
                                              <p:pRg st="1" end="1"/>
                                            </p:txEl>
                                          </p:spTgt>
                                        </p:tgtEl>
                                      </p:cBhvr>
                                    </p:animEffect>
                                    <p:anim calcmode="lin" valueType="num">
                                      <p:cBhvr>
                                        <p:cTn id="13" dur="1000" fill="hold"/>
                                        <p:tgtEl>
                                          <p:spTgt spid="158">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58">
                                            <p:txEl>
                                              <p:pRg st="1" end="1"/>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500"/>
                                  </p:stCondLst>
                                  <p:childTnLst>
                                    <p:set>
                                      <p:cBhvr>
                                        <p:cTn id="17" dur="1" fill="hold">
                                          <p:stCondLst>
                                            <p:cond delay="0"/>
                                          </p:stCondLst>
                                        </p:cTn>
                                        <p:tgtEl>
                                          <p:spTgt spid="158">
                                            <p:txEl>
                                              <p:pRg st="3" end="3"/>
                                            </p:txEl>
                                          </p:spTgt>
                                        </p:tgtEl>
                                        <p:attrNameLst>
                                          <p:attrName>style.visibility</p:attrName>
                                        </p:attrNameLst>
                                      </p:cBhvr>
                                      <p:to>
                                        <p:strVal val="visible"/>
                                      </p:to>
                                    </p:set>
                                    <p:animEffect transition="in" filter="fade">
                                      <p:cBhvr>
                                        <p:cTn id="18" dur="1000"/>
                                        <p:tgtEl>
                                          <p:spTgt spid="158">
                                            <p:txEl>
                                              <p:pRg st="3" end="3"/>
                                            </p:txEl>
                                          </p:spTgt>
                                        </p:tgtEl>
                                      </p:cBhvr>
                                    </p:animEffect>
                                    <p:anim calcmode="lin" valueType="num">
                                      <p:cBhvr>
                                        <p:cTn id="19" dur="1000" fill="hold"/>
                                        <p:tgtEl>
                                          <p:spTgt spid="158">
                                            <p:txEl>
                                              <p:pRg st="3" end="3"/>
                                            </p:txEl>
                                          </p:spTgt>
                                        </p:tgtEl>
                                        <p:attrNameLst>
                                          <p:attrName>ppt_x</p:attrName>
                                        </p:attrNameLst>
                                      </p:cBhvr>
                                      <p:tavLst>
                                        <p:tav tm="0">
                                          <p:val>
                                            <p:strVal val="#ppt_x"/>
                                          </p:val>
                                        </p:tav>
                                        <p:tav tm="100000">
                                          <p:val>
                                            <p:strVal val="#ppt_x"/>
                                          </p:val>
                                        </p:tav>
                                      </p:tavLst>
                                    </p:anim>
                                    <p:anim calcmode="lin" valueType="num">
                                      <p:cBhvr>
                                        <p:cTn id="20" dur="1000" fill="hold"/>
                                        <p:tgtEl>
                                          <p:spTgt spid="158">
                                            <p:txEl>
                                              <p:pRg st="3" end="3"/>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500"/>
                                  </p:stCondLst>
                                  <p:childTnLst>
                                    <p:set>
                                      <p:cBhvr>
                                        <p:cTn id="22" dur="1" fill="hold">
                                          <p:stCondLst>
                                            <p:cond delay="0"/>
                                          </p:stCondLst>
                                        </p:cTn>
                                        <p:tgtEl>
                                          <p:spTgt spid="158">
                                            <p:txEl>
                                              <p:pRg st="4" end="4"/>
                                            </p:txEl>
                                          </p:spTgt>
                                        </p:tgtEl>
                                        <p:attrNameLst>
                                          <p:attrName>style.visibility</p:attrName>
                                        </p:attrNameLst>
                                      </p:cBhvr>
                                      <p:to>
                                        <p:strVal val="visible"/>
                                      </p:to>
                                    </p:set>
                                    <p:animEffect transition="in" filter="fade">
                                      <p:cBhvr>
                                        <p:cTn id="23" dur="1000"/>
                                        <p:tgtEl>
                                          <p:spTgt spid="158">
                                            <p:txEl>
                                              <p:pRg st="4" end="4"/>
                                            </p:txEl>
                                          </p:spTgt>
                                        </p:tgtEl>
                                      </p:cBhvr>
                                    </p:animEffect>
                                    <p:anim calcmode="lin" valueType="num">
                                      <p:cBhvr>
                                        <p:cTn id="24" dur="1000" fill="hold"/>
                                        <p:tgtEl>
                                          <p:spTgt spid="158">
                                            <p:txEl>
                                              <p:pRg st="4" end="4"/>
                                            </p:txEl>
                                          </p:spTgt>
                                        </p:tgtEl>
                                        <p:attrNameLst>
                                          <p:attrName>ppt_x</p:attrName>
                                        </p:attrNameLst>
                                      </p:cBhvr>
                                      <p:tavLst>
                                        <p:tav tm="0">
                                          <p:val>
                                            <p:strVal val="#ppt_x"/>
                                          </p:val>
                                        </p:tav>
                                        <p:tav tm="100000">
                                          <p:val>
                                            <p:strVal val="#ppt_x"/>
                                          </p:val>
                                        </p:tav>
                                      </p:tavLst>
                                    </p:anim>
                                    <p:anim calcmode="lin" valueType="num">
                                      <p:cBhvr>
                                        <p:cTn id="25" dur="1000" fill="hold"/>
                                        <p:tgtEl>
                                          <p:spTgt spid="158">
                                            <p:txEl>
                                              <p:pRg st="4" end="4"/>
                                            </p:txEl>
                                          </p:spTgt>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42" presetClass="entr" presetSubtype="0" fill="hold" nodeType="afterEffect">
                                  <p:stCondLst>
                                    <p:cond delay="500"/>
                                  </p:stCondLst>
                                  <p:childTnLst>
                                    <p:set>
                                      <p:cBhvr>
                                        <p:cTn id="28" dur="1" fill="hold">
                                          <p:stCondLst>
                                            <p:cond delay="0"/>
                                          </p:stCondLst>
                                        </p:cTn>
                                        <p:tgtEl>
                                          <p:spTgt spid="158">
                                            <p:txEl>
                                              <p:pRg st="6" end="6"/>
                                            </p:txEl>
                                          </p:spTgt>
                                        </p:tgtEl>
                                        <p:attrNameLst>
                                          <p:attrName>style.visibility</p:attrName>
                                        </p:attrNameLst>
                                      </p:cBhvr>
                                      <p:to>
                                        <p:strVal val="visible"/>
                                      </p:to>
                                    </p:set>
                                    <p:animEffect transition="in" filter="fade">
                                      <p:cBhvr>
                                        <p:cTn id="29" dur="1000"/>
                                        <p:tgtEl>
                                          <p:spTgt spid="158">
                                            <p:txEl>
                                              <p:pRg st="6" end="6"/>
                                            </p:txEl>
                                          </p:spTgt>
                                        </p:tgtEl>
                                      </p:cBhvr>
                                    </p:animEffect>
                                    <p:anim calcmode="lin" valueType="num">
                                      <p:cBhvr>
                                        <p:cTn id="30" dur="1000" fill="hold"/>
                                        <p:tgtEl>
                                          <p:spTgt spid="158">
                                            <p:txEl>
                                              <p:pRg st="6" end="6"/>
                                            </p:txEl>
                                          </p:spTgt>
                                        </p:tgtEl>
                                        <p:attrNameLst>
                                          <p:attrName>ppt_x</p:attrName>
                                        </p:attrNameLst>
                                      </p:cBhvr>
                                      <p:tavLst>
                                        <p:tav tm="0">
                                          <p:val>
                                            <p:strVal val="#ppt_x"/>
                                          </p:val>
                                        </p:tav>
                                        <p:tav tm="100000">
                                          <p:val>
                                            <p:strVal val="#ppt_x"/>
                                          </p:val>
                                        </p:tav>
                                      </p:tavLst>
                                    </p:anim>
                                    <p:anim calcmode="lin" valueType="num">
                                      <p:cBhvr>
                                        <p:cTn id="31" dur="1000" fill="hold"/>
                                        <p:tgtEl>
                                          <p:spTgt spid="158">
                                            <p:txEl>
                                              <p:pRg st="6" end="6"/>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500"/>
                                  </p:stCondLst>
                                  <p:childTnLst>
                                    <p:set>
                                      <p:cBhvr>
                                        <p:cTn id="33" dur="1" fill="hold">
                                          <p:stCondLst>
                                            <p:cond delay="0"/>
                                          </p:stCondLst>
                                        </p:cTn>
                                        <p:tgtEl>
                                          <p:spTgt spid="158">
                                            <p:txEl>
                                              <p:pRg st="7" end="7"/>
                                            </p:txEl>
                                          </p:spTgt>
                                        </p:tgtEl>
                                        <p:attrNameLst>
                                          <p:attrName>style.visibility</p:attrName>
                                        </p:attrNameLst>
                                      </p:cBhvr>
                                      <p:to>
                                        <p:strVal val="visible"/>
                                      </p:to>
                                    </p:set>
                                    <p:animEffect transition="in" filter="fade">
                                      <p:cBhvr>
                                        <p:cTn id="34" dur="1000"/>
                                        <p:tgtEl>
                                          <p:spTgt spid="158">
                                            <p:txEl>
                                              <p:pRg st="7" end="7"/>
                                            </p:txEl>
                                          </p:spTgt>
                                        </p:tgtEl>
                                      </p:cBhvr>
                                    </p:animEffect>
                                    <p:anim calcmode="lin" valueType="num">
                                      <p:cBhvr>
                                        <p:cTn id="35" dur="1000" fill="hold"/>
                                        <p:tgtEl>
                                          <p:spTgt spid="158">
                                            <p:txEl>
                                              <p:pRg st="7" end="7"/>
                                            </p:txEl>
                                          </p:spTgt>
                                        </p:tgtEl>
                                        <p:attrNameLst>
                                          <p:attrName>ppt_x</p:attrName>
                                        </p:attrNameLst>
                                      </p:cBhvr>
                                      <p:tavLst>
                                        <p:tav tm="0">
                                          <p:val>
                                            <p:strVal val="#ppt_x"/>
                                          </p:val>
                                        </p:tav>
                                        <p:tav tm="100000">
                                          <p:val>
                                            <p:strVal val="#ppt_x"/>
                                          </p:val>
                                        </p:tav>
                                      </p:tavLst>
                                    </p:anim>
                                    <p:anim calcmode="lin" valueType="num">
                                      <p:cBhvr>
                                        <p:cTn id="36" dur="1000" fill="hold"/>
                                        <p:tgtEl>
                                          <p:spTgt spid="158">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265705"/>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Importância da DUIMP</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920289" y="2574776"/>
            <a:ext cx="21122591" cy="9330712"/>
          </a:xfrm>
          <a:prstGeom prst="rect">
            <a:avLst/>
          </a:prstGeom>
        </p:spPr>
        <p:txBody>
          <a:bodyPr>
            <a:norm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r>
              <a:rPr lang="pt-BR" b="1" dirty="0"/>
              <a:t>Aumento da Competitividade:</a:t>
            </a:r>
          </a:p>
          <a:p>
            <a:r>
              <a:rPr lang="pt-BR" dirty="0"/>
              <a:t>Com a modernização do processo de importação, as empresas brasileiras se tornam mais competitivas no mercado internacional, podendo atender demandas com maior rapidez.</a:t>
            </a:r>
          </a:p>
          <a:p>
            <a:endParaRPr lang="pt-BR" dirty="0"/>
          </a:p>
          <a:p>
            <a:r>
              <a:rPr lang="pt-BR" b="1" dirty="0"/>
              <a:t>Melhoria na Rastreabilidade:</a:t>
            </a:r>
          </a:p>
          <a:p>
            <a:r>
              <a:rPr lang="pt-BR" dirty="0"/>
              <a:t>A implementação da DUIMP melhora a rastreabilidade das operações de importação, contribuindo para a prevenção de fraudes e aumentando a segurança do comércio exterior.</a:t>
            </a:r>
            <a:endParaRPr dirty="0"/>
          </a:p>
        </p:txBody>
      </p:sp>
    </p:spTree>
    <p:extLst>
      <p:ext uri="{BB962C8B-B14F-4D97-AF65-F5344CB8AC3E}">
        <p14:creationId xmlns:p14="http://schemas.microsoft.com/office/powerpoint/2010/main" val="201149410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8">
                                            <p:txEl>
                                              <p:pRg st="0" end="0"/>
                                            </p:txEl>
                                          </p:spTgt>
                                        </p:tgtEl>
                                        <p:attrNameLst>
                                          <p:attrName>style.visibility</p:attrName>
                                        </p:attrNameLst>
                                      </p:cBhvr>
                                      <p:to>
                                        <p:strVal val="visible"/>
                                      </p:to>
                                    </p:set>
                                    <p:animEffect transition="in" filter="fade">
                                      <p:cBhvr>
                                        <p:cTn id="7" dur="1000"/>
                                        <p:tgtEl>
                                          <p:spTgt spid="158">
                                            <p:txEl>
                                              <p:pRg st="0" end="0"/>
                                            </p:txEl>
                                          </p:spTgt>
                                        </p:tgtEl>
                                      </p:cBhvr>
                                    </p:animEffect>
                                    <p:anim calcmode="lin" valueType="num">
                                      <p:cBhvr>
                                        <p:cTn id="8" dur="1000" fill="hold"/>
                                        <p:tgtEl>
                                          <p:spTgt spid="15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8">
                                            <p:txEl>
                                              <p:pRg st="1" end="1"/>
                                            </p:txEl>
                                          </p:spTgt>
                                        </p:tgtEl>
                                        <p:attrNameLst>
                                          <p:attrName>style.visibility</p:attrName>
                                        </p:attrNameLst>
                                      </p:cBhvr>
                                      <p:to>
                                        <p:strVal val="visible"/>
                                      </p:to>
                                    </p:set>
                                    <p:animEffect transition="in" filter="fade">
                                      <p:cBhvr>
                                        <p:cTn id="12" dur="1000"/>
                                        <p:tgtEl>
                                          <p:spTgt spid="158">
                                            <p:txEl>
                                              <p:pRg st="1" end="1"/>
                                            </p:txEl>
                                          </p:spTgt>
                                        </p:tgtEl>
                                      </p:cBhvr>
                                    </p:animEffect>
                                    <p:anim calcmode="lin" valueType="num">
                                      <p:cBhvr>
                                        <p:cTn id="13" dur="1000" fill="hold"/>
                                        <p:tgtEl>
                                          <p:spTgt spid="158">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58">
                                            <p:txEl>
                                              <p:pRg st="1" end="1"/>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500"/>
                                  </p:stCondLst>
                                  <p:childTnLst>
                                    <p:set>
                                      <p:cBhvr>
                                        <p:cTn id="17" dur="1" fill="hold">
                                          <p:stCondLst>
                                            <p:cond delay="0"/>
                                          </p:stCondLst>
                                        </p:cTn>
                                        <p:tgtEl>
                                          <p:spTgt spid="158">
                                            <p:txEl>
                                              <p:pRg st="3" end="3"/>
                                            </p:txEl>
                                          </p:spTgt>
                                        </p:tgtEl>
                                        <p:attrNameLst>
                                          <p:attrName>style.visibility</p:attrName>
                                        </p:attrNameLst>
                                      </p:cBhvr>
                                      <p:to>
                                        <p:strVal val="visible"/>
                                      </p:to>
                                    </p:set>
                                    <p:animEffect transition="in" filter="fade">
                                      <p:cBhvr>
                                        <p:cTn id="18" dur="1000"/>
                                        <p:tgtEl>
                                          <p:spTgt spid="158">
                                            <p:txEl>
                                              <p:pRg st="3" end="3"/>
                                            </p:txEl>
                                          </p:spTgt>
                                        </p:tgtEl>
                                      </p:cBhvr>
                                    </p:animEffect>
                                    <p:anim calcmode="lin" valueType="num">
                                      <p:cBhvr>
                                        <p:cTn id="19" dur="1000" fill="hold"/>
                                        <p:tgtEl>
                                          <p:spTgt spid="158">
                                            <p:txEl>
                                              <p:pRg st="3" end="3"/>
                                            </p:txEl>
                                          </p:spTgt>
                                        </p:tgtEl>
                                        <p:attrNameLst>
                                          <p:attrName>ppt_x</p:attrName>
                                        </p:attrNameLst>
                                      </p:cBhvr>
                                      <p:tavLst>
                                        <p:tav tm="0">
                                          <p:val>
                                            <p:strVal val="#ppt_x"/>
                                          </p:val>
                                        </p:tav>
                                        <p:tav tm="100000">
                                          <p:val>
                                            <p:strVal val="#ppt_x"/>
                                          </p:val>
                                        </p:tav>
                                      </p:tavLst>
                                    </p:anim>
                                    <p:anim calcmode="lin" valueType="num">
                                      <p:cBhvr>
                                        <p:cTn id="20" dur="1000" fill="hold"/>
                                        <p:tgtEl>
                                          <p:spTgt spid="158">
                                            <p:txEl>
                                              <p:pRg st="3" end="3"/>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500"/>
                                  </p:stCondLst>
                                  <p:childTnLst>
                                    <p:set>
                                      <p:cBhvr>
                                        <p:cTn id="22" dur="1" fill="hold">
                                          <p:stCondLst>
                                            <p:cond delay="0"/>
                                          </p:stCondLst>
                                        </p:cTn>
                                        <p:tgtEl>
                                          <p:spTgt spid="158">
                                            <p:txEl>
                                              <p:pRg st="4" end="4"/>
                                            </p:txEl>
                                          </p:spTgt>
                                        </p:tgtEl>
                                        <p:attrNameLst>
                                          <p:attrName>style.visibility</p:attrName>
                                        </p:attrNameLst>
                                      </p:cBhvr>
                                      <p:to>
                                        <p:strVal val="visible"/>
                                      </p:to>
                                    </p:set>
                                    <p:animEffect transition="in" filter="fade">
                                      <p:cBhvr>
                                        <p:cTn id="23" dur="1000"/>
                                        <p:tgtEl>
                                          <p:spTgt spid="158">
                                            <p:txEl>
                                              <p:pRg st="4" end="4"/>
                                            </p:txEl>
                                          </p:spTgt>
                                        </p:tgtEl>
                                      </p:cBhvr>
                                    </p:animEffect>
                                    <p:anim calcmode="lin" valueType="num">
                                      <p:cBhvr>
                                        <p:cTn id="24" dur="1000" fill="hold"/>
                                        <p:tgtEl>
                                          <p:spTgt spid="158">
                                            <p:txEl>
                                              <p:pRg st="4" end="4"/>
                                            </p:txEl>
                                          </p:spTgt>
                                        </p:tgtEl>
                                        <p:attrNameLst>
                                          <p:attrName>ppt_x</p:attrName>
                                        </p:attrNameLst>
                                      </p:cBhvr>
                                      <p:tavLst>
                                        <p:tav tm="0">
                                          <p:val>
                                            <p:strVal val="#ppt_x"/>
                                          </p:val>
                                        </p:tav>
                                        <p:tav tm="100000">
                                          <p:val>
                                            <p:strVal val="#ppt_x"/>
                                          </p:val>
                                        </p:tav>
                                      </p:tavLst>
                                    </p:anim>
                                    <p:anim calcmode="lin" valueType="num">
                                      <p:cBhvr>
                                        <p:cTn id="25" dur="1000" fill="hold"/>
                                        <p:tgtEl>
                                          <p:spTgt spid="15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265705"/>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Contexto Atual do Comércio Exterior no Brasil</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920289" y="2574776"/>
            <a:ext cx="21122591" cy="9330712"/>
          </a:xfrm>
          <a:prstGeom prst="rect">
            <a:avLst/>
          </a:prstGeom>
        </p:spPr>
        <p:txBody>
          <a:bodyPr>
            <a:normAutofit fontScale="92500" lnSpcReduction="20000"/>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r>
              <a:rPr lang="pt-BR" b="1" dirty="0"/>
              <a:t>Crescimento das Importações:</a:t>
            </a:r>
          </a:p>
          <a:p>
            <a:r>
              <a:rPr lang="pt-BR" dirty="0"/>
              <a:t>O Brasil tem visto um aumento nas importações, especialmente em setores como tecnologia, energia e veículos. A DUIMP surge como uma solução necessária para gerenciar esse crescimento.</a:t>
            </a:r>
          </a:p>
          <a:p>
            <a:endParaRPr lang="pt-BR" dirty="0"/>
          </a:p>
          <a:p>
            <a:r>
              <a:rPr lang="pt-BR" b="1" dirty="0"/>
              <a:t>Desafios Econômicos:</a:t>
            </a:r>
          </a:p>
          <a:p>
            <a:r>
              <a:rPr lang="pt-BR" dirty="0"/>
              <a:t>A economia brasileira enfrenta desafios como inflação, flutuações cambiais e problemas logísticos, tornando a eficiência nos processos de importação ainda mais crucial para as empresas.</a:t>
            </a:r>
          </a:p>
          <a:p>
            <a:endParaRPr lang="pt-BR" dirty="0"/>
          </a:p>
          <a:p>
            <a:r>
              <a:rPr lang="pt-BR" b="1" dirty="0"/>
              <a:t>Mudanças na Legislação:</a:t>
            </a:r>
          </a:p>
          <a:p>
            <a:r>
              <a:rPr lang="pt-BR" dirty="0"/>
              <a:t>O ambiente regulatório está em constante mudança, com novas leis e regulamentos sendo implementados para facilitar o comércio exterior. A DUIMP é uma resposta a essas necessidades.</a:t>
            </a:r>
          </a:p>
          <a:p>
            <a:endParaRPr lang="pt-BR" dirty="0"/>
          </a:p>
          <a:p>
            <a:r>
              <a:rPr lang="pt-BR" b="1" dirty="0"/>
              <a:t>Digitalização e Inovação:</a:t>
            </a:r>
          </a:p>
          <a:p>
            <a:r>
              <a:rPr lang="pt-BR" dirty="0"/>
              <a:t>O movimento em direção à digitalização dos processos aduaneiros é uma tendência global, e a DUIMP alinha o Brasil com essas práticas, promovendo inovação e eficiência.</a:t>
            </a:r>
          </a:p>
          <a:p>
            <a:endParaRPr lang="pt-BR" dirty="0"/>
          </a:p>
          <a:p>
            <a:r>
              <a:rPr lang="pt-BR" b="1" dirty="0"/>
              <a:t>Impacto da Pandemia:</a:t>
            </a:r>
          </a:p>
          <a:p>
            <a:r>
              <a:rPr lang="pt-BR" dirty="0"/>
              <a:t>A pandemia de COVID-19 alterou significativamente as cadeias de suprimentos, enfatizando a necessidade de processos mais ágeis e adaptáveis, que a DUIMP pode oferecer.</a:t>
            </a:r>
            <a:endParaRPr dirty="0"/>
          </a:p>
        </p:txBody>
      </p:sp>
    </p:spTree>
    <p:extLst>
      <p:ext uri="{BB962C8B-B14F-4D97-AF65-F5344CB8AC3E}">
        <p14:creationId xmlns:p14="http://schemas.microsoft.com/office/powerpoint/2010/main" val="2869808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8">
                                            <p:txEl>
                                              <p:pRg st="0" end="0"/>
                                            </p:txEl>
                                          </p:spTgt>
                                        </p:tgtEl>
                                        <p:attrNameLst>
                                          <p:attrName>style.visibility</p:attrName>
                                        </p:attrNameLst>
                                      </p:cBhvr>
                                      <p:to>
                                        <p:strVal val="visible"/>
                                      </p:to>
                                    </p:set>
                                    <p:animEffect transition="in" filter="fade">
                                      <p:cBhvr>
                                        <p:cTn id="7" dur="500"/>
                                        <p:tgtEl>
                                          <p:spTgt spid="15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58">
                                            <p:txEl>
                                              <p:pRg st="1" end="1"/>
                                            </p:txEl>
                                          </p:spTgt>
                                        </p:tgtEl>
                                        <p:attrNameLst>
                                          <p:attrName>style.visibility</p:attrName>
                                        </p:attrNameLst>
                                      </p:cBhvr>
                                      <p:to>
                                        <p:strVal val="visible"/>
                                      </p:to>
                                    </p:set>
                                    <p:animEffect transition="in" filter="fade">
                                      <p:cBhvr>
                                        <p:cTn id="10" dur="500"/>
                                        <p:tgtEl>
                                          <p:spTgt spid="158">
                                            <p:txEl>
                                              <p:pRg st="1" end="1"/>
                                            </p:txEl>
                                          </p:spTgt>
                                        </p:tgtEl>
                                      </p:cBhvr>
                                    </p:animEffect>
                                  </p:childTnLst>
                                </p:cTn>
                              </p:par>
                            </p:childTnLst>
                          </p:cTn>
                        </p:par>
                        <p:par>
                          <p:cTn id="11" fill="hold">
                            <p:stCondLst>
                              <p:cond delay="500"/>
                            </p:stCondLst>
                            <p:childTnLst>
                              <p:par>
                                <p:cTn id="12" presetID="10" presetClass="entr" presetSubtype="0" fill="hold" nodeType="afterEffect">
                                  <p:stCondLst>
                                    <p:cond delay="500"/>
                                  </p:stCondLst>
                                  <p:childTnLst>
                                    <p:set>
                                      <p:cBhvr>
                                        <p:cTn id="13" dur="1" fill="hold">
                                          <p:stCondLst>
                                            <p:cond delay="0"/>
                                          </p:stCondLst>
                                        </p:cTn>
                                        <p:tgtEl>
                                          <p:spTgt spid="158">
                                            <p:txEl>
                                              <p:pRg st="3" end="3"/>
                                            </p:txEl>
                                          </p:spTgt>
                                        </p:tgtEl>
                                        <p:attrNameLst>
                                          <p:attrName>style.visibility</p:attrName>
                                        </p:attrNameLst>
                                      </p:cBhvr>
                                      <p:to>
                                        <p:strVal val="visible"/>
                                      </p:to>
                                    </p:set>
                                    <p:animEffect transition="in" filter="fade">
                                      <p:cBhvr>
                                        <p:cTn id="14" dur="500"/>
                                        <p:tgtEl>
                                          <p:spTgt spid="158">
                                            <p:txEl>
                                              <p:pRg st="3" end="3"/>
                                            </p:txEl>
                                          </p:spTgt>
                                        </p:tgtEl>
                                      </p:cBhvr>
                                    </p:animEffect>
                                  </p:childTnLst>
                                </p:cTn>
                              </p:par>
                              <p:par>
                                <p:cTn id="15" presetID="10" presetClass="entr" presetSubtype="0" fill="hold" nodeType="withEffect">
                                  <p:stCondLst>
                                    <p:cond delay="500"/>
                                  </p:stCondLst>
                                  <p:childTnLst>
                                    <p:set>
                                      <p:cBhvr>
                                        <p:cTn id="16" dur="1" fill="hold">
                                          <p:stCondLst>
                                            <p:cond delay="0"/>
                                          </p:stCondLst>
                                        </p:cTn>
                                        <p:tgtEl>
                                          <p:spTgt spid="158">
                                            <p:txEl>
                                              <p:pRg st="4" end="4"/>
                                            </p:txEl>
                                          </p:spTgt>
                                        </p:tgtEl>
                                        <p:attrNameLst>
                                          <p:attrName>style.visibility</p:attrName>
                                        </p:attrNameLst>
                                      </p:cBhvr>
                                      <p:to>
                                        <p:strVal val="visible"/>
                                      </p:to>
                                    </p:set>
                                    <p:animEffect transition="in" filter="fade">
                                      <p:cBhvr>
                                        <p:cTn id="17" dur="500"/>
                                        <p:tgtEl>
                                          <p:spTgt spid="158">
                                            <p:txEl>
                                              <p:pRg st="4" end="4"/>
                                            </p:txEl>
                                          </p:spTgt>
                                        </p:tgtEl>
                                      </p:cBhvr>
                                    </p:animEffect>
                                  </p:childTnLst>
                                </p:cTn>
                              </p:par>
                            </p:childTnLst>
                          </p:cTn>
                        </p:par>
                        <p:par>
                          <p:cTn id="18" fill="hold">
                            <p:stCondLst>
                              <p:cond delay="1500"/>
                            </p:stCondLst>
                            <p:childTnLst>
                              <p:par>
                                <p:cTn id="19" presetID="10" presetClass="entr" presetSubtype="0" fill="hold" nodeType="afterEffect">
                                  <p:stCondLst>
                                    <p:cond delay="500"/>
                                  </p:stCondLst>
                                  <p:childTnLst>
                                    <p:set>
                                      <p:cBhvr>
                                        <p:cTn id="20" dur="1" fill="hold">
                                          <p:stCondLst>
                                            <p:cond delay="0"/>
                                          </p:stCondLst>
                                        </p:cTn>
                                        <p:tgtEl>
                                          <p:spTgt spid="158">
                                            <p:txEl>
                                              <p:pRg st="6" end="6"/>
                                            </p:txEl>
                                          </p:spTgt>
                                        </p:tgtEl>
                                        <p:attrNameLst>
                                          <p:attrName>style.visibility</p:attrName>
                                        </p:attrNameLst>
                                      </p:cBhvr>
                                      <p:to>
                                        <p:strVal val="visible"/>
                                      </p:to>
                                    </p:set>
                                    <p:animEffect transition="in" filter="fade">
                                      <p:cBhvr>
                                        <p:cTn id="21" dur="500"/>
                                        <p:tgtEl>
                                          <p:spTgt spid="158">
                                            <p:txEl>
                                              <p:pRg st="6" end="6"/>
                                            </p:txEl>
                                          </p:spTgt>
                                        </p:tgtEl>
                                      </p:cBhvr>
                                    </p:animEffect>
                                  </p:childTnLst>
                                </p:cTn>
                              </p:par>
                              <p:par>
                                <p:cTn id="22" presetID="10" presetClass="entr" presetSubtype="0" fill="hold" nodeType="withEffect">
                                  <p:stCondLst>
                                    <p:cond delay="500"/>
                                  </p:stCondLst>
                                  <p:childTnLst>
                                    <p:set>
                                      <p:cBhvr>
                                        <p:cTn id="23" dur="1" fill="hold">
                                          <p:stCondLst>
                                            <p:cond delay="0"/>
                                          </p:stCondLst>
                                        </p:cTn>
                                        <p:tgtEl>
                                          <p:spTgt spid="158">
                                            <p:txEl>
                                              <p:pRg st="7" end="7"/>
                                            </p:txEl>
                                          </p:spTgt>
                                        </p:tgtEl>
                                        <p:attrNameLst>
                                          <p:attrName>style.visibility</p:attrName>
                                        </p:attrNameLst>
                                      </p:cBhvr>
                                      <p:to>
                                        <p:strVal val="visible"/>
                                      </p:to>
                                    </p:set>
                                    <p:animEffect transition="in" filter="fade">
                                      <p:cBhvr>
                                        <p:cTn id="24" dur="500"/>
                                        <p:tgtEl>
                                          <p:spTgt spid="158">
                                            <p:txEl>
                                              <p:pRg st="7" end="7"/>
                                            </p:txEl>
                                          </p:spTgt>
                                        </p:tgtEl>
                                      </p:cBhvr>
                                    </p:animEffect>
                                  </p:childTnLst>
                                </p:cTn>
                              </p:par>
                            </p:childTnLst>
                          </p:cTn>
                        </p:par>
                        <p:par>
                          <p:cTn id="25" fill="hold">
                            <p:stCondLst>
                              <p:cond delay="2500"/>
                            </p:stCondLst>
                            <p:childTnLst>
                              <p:par>
                                <p:cTn id="26" presetID="10" presetClass="entr" presetSubtype="0" fill="hold" nodeType="afterEffect">
                                  <p:stCondLst>
                                    <p:cond delay="500"/>
                                  </p:stCondLst>
                                  <p:childTnLst>
                                    <p:set>
                                      <p:cBhvr>
                                        <p:cTn id="27" dur="1" fill="hold">
                                          <p:stCondLst>
                                            <p:cond delay="0"/>
                                          </p:stCondLst>
                                        </p:cTn>
                                        <p:tgtEl>
                                          <p:spTgt spid="158">
                                            <p:txEl>
                                              <p:pRg st="9" end="9"/>
                                            </p:txEl>
                                          </p:spTgt>
                                        </p:tgtEl>
                                        <p:attrNameLst>
                                          <p:attrName>style.visibility</p:attrName>
                                        </p:attrNameLst>
                                      </p:cBhvr>
                                      <p:to>
                                        <p:strVal val="visible"/>
                                      </p:to>
                                    </p:set>
                                    <p:animEffect transition="in" filter="fade">
                                      <p:cBhvr>
                                        <p:cTn id="28" dur="500"/>
                                        <p:tgtEl>
                                          <p:spTgt spid="158">
                                            <p:txEl>
                                              <p:pRg st="9" end="9"/>
                                            </p:txEl>
                                          </p:spTgt>
                                        </p:tgtEl>
                                      </p:cBhvr>
                                    </p:animEffect>
                                  </p:childTnLst>
                                </p:cTn>
                              </p:par>
                              <p:par>
                                <p:cTn id="29" presetID="10" presetClass="entr" presetSubtype="0" fill="hold" nodeType="withEffect">
                                  <p:stCondLst>
                                    <p:cond delay="500"/>
                                  </p:stCondLst>
                                  <p:childTnLst>
                                    <p:set>
                                      <p:cBhvr>
                                        <p:cTn id="30" dur="1" fill="hold">
                                          <p:stCondLst>
                                            <p:cond delay="0"/>
                                          </p:stCondLst>
                                        </p:cTn>
                                        <p:tgtEl>
                                          <p:spTgt spid="158">
                                            <p:txEl>
                                              <p:pRg st="10" end="10"/>
                                            </p:txEl>
                                          </p:spTgt>
                                        </p:tgtEl>
                                        <p:attrNameLst>
                                          <p:attrName>style.visibility</p:attrName>
                                        </p:attrNameLst>
                                      </p:cBhvr>
                                      <p:to>
                                        <p:strVal val="visible"/>
                                      </p:to>
                                    </p:set>
                                    <p:animEffect transition="in" filter="fade">
                                      <p:cBhvr>
                                        <p:cTn id="31" dur="500"/>
                                        <p:tgtEl>
                                          <p:spTgt spid="158">
                                            <p:txEl>
                                              <p:pRg st="10" end="10"/>
                                            </p:txEl>
                                          </p:spTgt>
                                        </p:tgtEl>
                                      </p:cBhvr>
                                    </p:animEffect>
                                  </p:childTnLst>
                                </p:cTn>
                              </p:par>
                            </p:childTnLst>
                          </p:cTn>
                        </p:par>
                        <p:par>
                          <p:cTn id="32" fill="hold">
                            <p:stCondLst>
                              <p:cond delay="3500"/>
                            </p:stCondLst>
                            <p:childTnLst>
                              <p:par>
                                <p:cTn id="33" presetID="10" presetClass="entr" presetSubtype="0" fill="hold" nodeType="afterEffect">
                                  <p:stCondLst>
                                    <p:cond delay="500"/>
                                  </p:stCondLst>
                                  <p:childTnLst>
                                    <p:set>
                                      <p:cBhvr>
                                        <p:cTn id="34" dur="1" fill="hold">
                                          <p:stCondLst>
                                            <p:cond delay="0"/>
                                          </p:stCondLst>
                                        </p:cTn>
                                        <p:tgtEl>
                                          <p:spTgt spid="158">
                                            <p:txEl>
                                              <p:pRg st="12" end="12"/>
                                            </p:txEl>
                                          </p:spTgt>
                                        </p:tgtEl>
                                        <p:attrNameLst>
                                          <p:attrName>style.visibility</p:attrName>
                                        </p:attrNameLst>
                                      </p:cBhvr>
                                      <p:to>
                                        <p:strVal val="visible"/>
                                      </p:to>
                                    </p:set>
                                    <p:animEffect transition="in" filter="fade">
                                      <p:cBhvr>
                                        <p:cTn id="35" dur="500"/>
                                        <p:tgtEl>
                                          <p:spTgt spid="158">
                                            <p:txEl>
                                              <p:pRg st="12" end="12"/>
                                            </p:txEl>
                                          </p:spTgt>
                                        </p:tgtEl>
                                      </p:cBhvr>
                                    </p:animEffect>
                                  </p:childTnLst>
                                </p:cTn>
                              </p:par>
                              <p:par>
                                <p:cTn id="36" presetID="10" presetClass="entr" presetSubtype="0" fill="hold" nodeType="withEffect">
                                  <p:stCondLst>
                                    <p:cond delay="500"/>
                                  </p:stCondLst>
                                  <p:childTnLst>
                                    <p:set>
                                      <p:cBhvr>
                                        <p:cTn id="37" dur="1" fill="hold">
                                          <p:stCondLst>
                                            <p:cond delay="0"/>
                                          </p:stCondLst>
                                        </p:cTn>
                                        <p:tgtEl>
                                          <p:spTgt spid="158">
                                            <p:txEl>
                                              <p:pRg st="13" end="13"/>
                                            </p:txEl>
                                          </p:spTgt>
                                        </p:tgtEl>
                                        <p:attrNameLst>
                                          <p:attrName>style.visibility</p:attrName>
                                        </p:attrNameLst>
                                      </p:cBhvr>
                                      <p:to>
                                        <p:strVal val="visible"/>
                                      </p:to>
                                    </p:set>
                                    <p:animEffect transition="in" filter="fade">
                                      <p:cBhvr>
                                        <p:cTn id="38" dur="500"/>
                                        <p:tgtEl>
                                          <p:spTgt spid="158">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fundoverdeslide.jpg" descr="fundoverdeslide.jp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62" name="Título da apresentação"/>
          <p:cNvSpPr txBox="1">
            <a:spLocks noGrp="1"/>
          </p:cNvSpPr>
          <p:nvPr>
            <p:ph type="title"/>
          </p:nvPr>
        </p:nvSpPr>
        <p:spPr>
          <a:xfrm>
            <a:off x="1333500" y="1736733"/>
            <a:ext cx="21971001" cy="1116195"/>
          </a:xfrm>
          <a:prstGeom prst="rect">
            <a:avLst/>
          </a:prstGeom>
        </p:spPr>
        <p:txBody>
          <a:bodyPr anchor="t">
            <a:normAutofit fontScale="90000"/>
          </a:bodyPr>
          <a:lstStyle>
            <a:lvl1pPr>
              <a:defRPr sz="8400" b="0" spc="-168">
                <a:solidFill>
                  <a:srgbClr val="FFFFFF"/>
                </a:solidFill>
                <a:latin typeface="Fira Sans Bold"/>
                <a:ea typeface="Fira Sans Bold"/>
                <a:cs typeface="Fira Sans Bold"/>
                <a:sym typeface="Fira Sans Bold"/>
              </a:defRPr>
            </a:lvl1pPr>
          </a:lstStyle>
          <a:p>
            <a:r>
              <a:rPr lang="pt-BR" dirty="0"/>
              <a:t>Inovação Necessária</a:t>
            </a:r>
            <a:endParaRPr dirty="0"/>
          </a:p>
        </p:txBody>
      </p:sp>
      <p:sp>
        <p:nvSpPr>
          <p:cNvPr id="164" name="\"/>
          <p:cNvSpPr txBox="1"/>
          <p:nvPr/>
        </p:nvSpPr>
        <p:spPr>
          <a:xfrm>
            <a:off x="12211100" y="6754317"/>
            <a:ext cx="215800" cy="4613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r>
              <a:t>\</a:t>
            </a:r>
          </a:p>
        </p:txBody>
      </p:sp>
      <p:sp>
        <p:nvSpPr>
          <p:cNvPr id="165" name="Lorem ipsum dolor sit amet, consectetur adipiscing elit, sed do eiusmod tempor incididunt ut labore et dolore magna aliqua. Ut enim ad minim veniam, quis nostrud exercitation ullamco laboris nisi ut aliquip ex ea commodo consequat. Duis aute irure dolor "/>
          <p:cNvSpPr txBox="1"/>
          <p:nvPr/>
        </p:nvSpPr>
        <p:spPr>
          <a:xfrm>
            <a:off x="838963" y="3047856"/>
            <a:ext cx="14477238" cy="7550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algn="l">
              <a:defRPr sz="3600">
                <a:solidFill>
                  <a:srgbClr val="FFFEFF"/>
                </a:solidFill>
                <a:latin typeface="Fira Sans Regular"/>
                <a:ea typeface="Fira Sans Regular"/>
                <a:cs typeface="Fira Sans Regular"/>
                <a:sym typeface="Fira Sans Regular"/>
              </a:defRPr>
            </a:lvl1pPr>
          </a:lstStyle>
          <a:p>
            <a:pPr algn="just"/>
            <a:r>
              <a:rPr lang="pt-BR" sz="2800" b="1" dirty="0"/>
              <a:t>1. Burocracia Excessiva:</a:t>
            </a:r>
          </a:p>
          <a:p>
            <a:pPr algn="just"/>
            <a:r>
              <a:rPr lang="pt-BR" sz="2800" dirty="0"/>
              <a:t>O sistema tradicional de despacho aduaneiro no Brasil era caracterizado por uma burocracia intensa, com múltiplos documentos e etapas. A DUIMP centraliza essas informações em um único formulário, simplificando o processo.</a:t>
            </a:r>
          </a:p>
          <a:p>
            <a:pPr algn="just"/>
            <a:endParaRPr lang="pt-BR" sz="2800" dirty="0"/>
          </a:p>
          <a:p>
            <a:pPr algn="just"/>
            <a:endParaRPr lang="pt-BR" sz="2800" dirty="0"/>
          </a:p>
          <a:p>
            <a:pPr algn="just"/>
            <a:r>
              <a:rPr lang="pt-BR" sz="2800" b="1" dirty="0"/>
              <a:t>2. Agilidade no Despacho:</a:t>
            </a:r>
          </a:p>
          <a:p>
            <a:pPr algn="just"/>
            <a:r>
              <a:rPr lang="pt-BR" sz="2800" dirty="0"/>
              <a:t>A implementação da DUIMP permite uma redução significativa no tempo de despacho. Com a integração de dados e a eliminação de etapas redundantes, as importações podem ser processadas de forma mais rápida.</a:t>
            </a:r>
          </a:p>
          <a:p>
            <a:pPr algn="just"/>
            <a:endParaRPr lang="pt-BR" sz="2800" dirty="0"/>
          </a:p>
          <a:p>
            <a:pPr algn="just"/>
            <a:endParaRPr lang="pt-BR" sz="2800" dirty="0"/>
          </a:p>
          <a:p>
            <a:pPr algn="just"/>
            <a:r>
              <a:rPr lang="pt-BR" sz="2800" b="1" dirty="0"/>
              <a:t>3. Transparência e Rastreabilidade:</a:t>
            </a:r>
          </a:p>
          <a:p>
            <a:pPr algn="just"/>
            <a:r>
              <a:rPr lang="pt-BR" sz="2800" dirty="0"/>
              <a:t>A DUIMP melhora a rastreabilidade das operações de importação, permitindo que as autoridades acompanhem as mercadorias de forma mais eficiente e garantindo maior transparência nos processos aduaneiros.</a:t>
            </a:r>
          </a:p>
          <a:p>
            <a:endParaRPr lang="pt-BR" dirty="0"/>
          </a:p>
        </p:txBody>
      </p:sp>
      <p:pic>
        <p:nvPicPr>
          <p:cNvPr id="7" name="Imagem 6" descr="Uma imagem contendo escuro, mesa, luz, vidro&#10;&#10;Descrição gerada automaticamente">
            <a:extLst>
              <a:ext uri="{FF2B5EF4-FFF2-40B4-BE49-F238E27FC236}">
                <a16:creationId xmlns:a16="http://schemas.microsoft.com/office/drawing/2014/main" id="{D936B972-FEBD-2964-06FF-DBFA21752AEE}"/>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52501" t="11170" r="7777" b="-756"/>
          <a:stretch/>
        </p:blipFill>
        <p:spPr>
          <a:xfrm>
            <a:off x="16071580" y="93308"/>
            <a:ext cx="8228836" cy="12129794"/>
          </a:xfrm>
          <a:prstGeom prst="round2DiagRect">
            <a:avLst>
              <a:gd name="adj1" fmla="val 50000"/>
              <a:gd name="adj2" fmla="val 2721"/>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5">
                                            <p:txEl>
                                              <p:pRg st="0" end="0"/>
                                            </p:txEl>
                                          </p:spTgt>
                                        </p:tgtEl>
                                        <p:attrNameLst>
                                          <p:attrName>style.visibility</p:attrName>
                                        </p:attrNameLst>
                                      </p:cBhvr>
                                      <p:to>
                                        <p:strVal val="visible"/>
                                      </p:to>
                                    </p:set>
                                    <p:animEffect transition="in" filter="fade">
                                      <p:cBhvr>
                                        <p:cTn id="7" dur="1000"/>
                                        <p:tgtEl>
                                          <p:spTgt spid="165">
                                            <p:txEl>
                                              <p:pRg st="0" end="0"/>
                                            </p:txEl>
                                          </p:spTgt>
                                        </p:tgtEl>
                                      </p:cBhvr>
                                    </p:animEffect>
                                    <p:anim calcmode="lin" valueType="num">
                                      <p:cBhvr>
                                        <p:cTn id="8" dur="1000" fill="hold"/>
                                        <p:tgtEl>
                                          <p:spTgt spid="16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5">
                                            <p:txEl>
                                              <p:pRg st="1" end="1"/>
                                            </p:txEl>
                                          </p:spTgt>
                                        </p:tgtEl>
                                        <p:attrNameLst>
                                          <p:attrName>style.visibility</p:attrName>
                                        </p:attrNameLst>
                                      </p:cBhvr>
                                      <p:to>
                                        <p:strVal val="visible"/>
                                      </p:to>
                                    </p:set>
                                    <p:animEffect transition="in" filter="fade">
                                      <p:cBhvr>
                                        <p:cTn id="12" dur="1000"/>
                                        <p:tgtEl>
                                          <p:spTgt spid="165">
                                            <p:txEl>
                                              <p:pRg st="1" end="1"/>
                                            </p:txEl>
                                          </p:spTgt>
                                        </p:tgtEl>
                                      </p:cBhvr>
                                    </p:animEffect>
                                    <p:anim calcmode="lin" valueType="num">
                                      <p:cBhvr>
                                        <p:cTn id="13" dur="1000" fill="hold"/>
                                        <p:tgtEl>
                                          <p:spTgt spid="16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65">
                                            <p:txEl>
                                              <p:pRg st="1" end="1"/>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750"/>
                                  </p:stCondLst>
                                  <p:childTnLst>
                                    <p:set>
                                      <p:cBhvr>
                                        <p:cTn id="17" dur="1" fill="hold">
                                          <p:stCondLst>
                                            <p:cond delay="0"/>
                                          </p:stCondLst>
                                        </p:cTn>
                                        <p:tgtEl>
                                          <p:spTgt spid="165">
                                            <p:txEl>
                                              <p:pRg st="4" end="4"/>
                                            </p:txEl>
                                          </p:spTgt>
                                        </p:tgtEl>
                                        <p:attrNameLst>
                                          <p:attrName>style.visibility</p:attrName>
                                        </p:attrNameLst>
                                      </p:cBhvr>
                                      <p:to>
                                        <p:strVal val="visible"/>
                                      </p:to>
                                    </p:set>
                                    <p:animEffect transition="in" filter="fade">
                                      <p:cBhvr>
                                        <p:cTn id="18" dur="1000"/>
                                        <p:tgtEl>
                                          <p:spTgt spid="165">
                                            <p:txEl>
                                              <p:pRg st="4" end="4"/>
                                            </p:txEl>
                                          </p:spTgt>
                                        </p:tgtEl>
                                      </p:cBhvr>
                                    </p:animEffect>
                                    <p:anim calcmode="lin" valueType="num">
                                      <p:cBhvr>
                                        <p:cTn id="19" dur="1000" fill="hold"/>
                                        <p:tgtEl>
                                          <p:spTgt spid="165">
                                            <p:txEl>
                                              <p:pRg st="4" end="4"/>
                                            </p:txEl>
                                          </p:spTgt>
                                        </p:tgtEl>
                                        <p:attrNameLst>
                                          <p:attrName>ppt_x</p:attrName>
                                        </p:attrNameLst>
                                      </p:cBhvr>
                                      <p:tavLst>
                                        <p:tav tm="0">
                                          <p:val>
                                            <p:strVal val="#ppt_x"/>
                                          </p:val>
                                        </p:tav>
                                        <p:tav tm="100000">
                                          <p:val>
                                            <p:strVal val="#ppt_x"/>
                                          </p:val>
                                        </p:tav>
                                      </p:tavLst>
                                    </p:anim>
                                    <p:anim calcmode="lin" valueType="num">
                                      <p:cBhvr>
                                        <p:cTn id="20" dur="1000" fill="hold"/>
                                        <p:tgtEl>
                                          <p:spTgt spid="165">
                                            <p:txEl>
                                              <p:pRg st="4" end="4"/>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750"/>
                                  </p:stCondLst>
                                  <p:childTnLst>
                                    <p:set>
                                      <p:cBhvr>
                                        <p:cTn id="22" dur="1" fill="hold">
                                          <p:stCondLst>
                                            <p:cond delay="0"/>
                                          </p:stCondLst>
                                        </p:cTn>
                                        <p:tgtEl>
                                          <p:spTgt spid="165">
                                            <p:txEl>
                                              <p:pRg st="5" end="5"/>
                                            </p:txEl>
                                          </p:spTgt>
                                        </p:tgtEl>
                                        <p:attrNameLst>
                                          <p:attrName>style.visibility</p:attrName>
                                        </p:attrNameLst>
                                      </p:cBhvr>
                                      <p:to>
                                        <p:strVal val="visible"/>
                                      </p:to>
                                    </p:set>
                                    <p:animEffect transition="in" filter="fade">
                                      <p:cBhvr>
                                        <p:cTn id="23" dur="1000"/>
                                        <p:tgtEl>
                                          <p:spTgt spid="165">
                                            <p:txEl>
                                              <p:pRg st="5" end="5"/>
                                            </p:txEl>
                                          </p:spTgt>
                                        </p:tgtEl>
                                      </p:cBhvr>
                                    </p:animEffect>
                                    <p:anim calcmode="lin" valueType="num">
                                      <p:cBhvr>
                                        <p:cTn id="24" dur="1000" fill="hold"/>
                                        <p:tgtEl>
                                          <p:spTgt spid="165">
                                            <p:txEl>
                                              <p:pRg st="5" end="5"/>
                                            </p:txEl>
                                          </p:spTgt>
                                        </p:tgtEl>
                                        <p:attrNameLst>
                                          <p:attrName>ppt_x</p:attrName>
                                        </p:attrNameLst>
                                      </p:cBhvr>
                                      <p:tavLst>
                                        <p:tav tm="0">
                                          <p:val>
                                            <p:strVal val="#ppt_x"/>
                                          </p:val>
                                        </p:tav>
                                        <p:tav tm="100000">
                                          <p:val>
                                            <p:strVal val="#ppt_x"/>
                                          </p:val>
                                        </p:tav>
                                      </p:tavLst>
                                    </p:anim>
                                    <p:anim calcmode="lin" valueType="num">
                                      <p:cBhvr>
                                        <p:cTn id="25" dur="1000" fill="hold"/>
                                        <p:tgtEl>
                                          <p:spTgt spid="165">
                                            <p:txEl>
                                              <p:pRg st="5" end="5"/>
                                            </p:txEl>
                                          </p:spTgt>
                                        </p:tgtEl>
                                        <p:attrNameLst>
                                          <p:attrName>ppt_y</p:attrName>
                                        </p:attrNameLst>
                                      </p:cBhvr>
                                      <p:tavLst>
                                        <p:tav tm="0">
                                          <p:val>
                                            <p:strVal val="#ppt_y+.1"/>
                                          </p:val>
                                        </p:tav>
                                        <p:tav tm="100000">
                                          <p:val>
                                            <p:strVal val="#ppt_y"/>
                                          </p:val>
                                        </p:tav>
                                      </p:tavLst>
                                    </p:anim>
                                  </p:childTnLst>
                                </p:cTn>
                              </p:par>
                            </p:childTnLst>
                          </p:cTn>
                        </p:par>
                        <p:par>
                          <p:cTn id="26" fill="hold">
                            <p:stCondLst>
                              <p:cond delay="2750"/>
                            </p:stCondLst>
                            <p:childTnLst>
                              <p:par>
                                <p:cTn id="27" presetID="42" presetClass="entr" presetSubtype="0" fill="hold" nodeType="afterEffect">
                                  <p:stCondLst>
                                    <p:cond delay="750"/>
                                  </p:stCondLst>
                                  <p:childTnLst>
                                    <p:set>
                                      <p:cBhvr>
                                        <p:cTn id="28" dur="1" fill="hold">
                                          <p:stCondLst>
                                            <p:cond delay="0"/>
                                          </p:stCondLst>
                                        </p:cTn>
                                        <p:tgtEl>
                                          <p:spTgt spid="165">
                                            <p:txEl>
                                              <p:pRg st="8" end="8"/>
                                            </p:txEl>
                                          </p:spTgt>
                                        </p:tgtEl>
                                        <p:attrNameLst>
                                          <p:attrName>style.visibility</p:attrName>
                                        </p:attrNameLst>
                                      </p:cBhvr>
                                      <p:to>
                                        <p:strVal val="visible"/>
                                      </p:to>
                                    </p:set>
                                    <p:animEffect transition="in" filter="fade">
                                      <p:cBhvr>
                                        <p:cTn id="29" dur="1000"/>
                                        <p:tgtEl>
                                          <p:spTgt spid="165">
                                            <p:txEl>
                                              <p:pRg st="8" end="8"/>
                                            </p:txEl>
                                          </p:spTgt>
                                        </p:tgtEl>
                                      </p:cBhvr>
                                    </p:animEffect>
                                    <p:anim calcmode="lin" valueType="num">
                                      <p:cBhvr>
                                        <p:cTn id="30" dur="1000" fill="hold"/>
                                        <p:tgtEl>
                                          <p:spTgt spid="165">
                                            <p:txEl>
                                              <p:pRg st="8" end="8"/>
                                            </p:txEl>
                                          </p:spTgt>
                                        </p:tgtEl>
                                        <p:attrNameLst>
                                          <p:attrName>ppt_x</p:attrName>
                                        </p:attrNameLst>
                                      </p:cBhvr>
                                      <p:tavLst>
                                        <p:tav tm="0">
                                          <p:val>
                                            <p:strVal val="#ppt_x"/>
                                          </p:val>
                                        </p:tav>
                                        <p:tav tm="100000">
                                          <p:val>
                                            <p:strVal val="#ppt_x"/>
                                          </p:val>
                                        </p:tav>
                                      </p:tavLst>
                                    </p:anim>
                                    <p:anim calcmode="lin" valueType="num">
                                      <p:cBhvr>
                                        <p:cTn id="31" dur="1000" fill="hold"/>
                                        <p:tgtEl>
                                          <p:spTgt spid="165">
                                            <p:txEl>
                                              <p:pRg st="8" end="8"/>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750"/>
                                  </p:stCondLst>
                                  <p:childTnLst>
                                    <p:set>
                                      <p:cBhvr>
                                        <p:cTn id="33" dur="1" fill="hold">
                                          <p:stCondLst>
                                            <p:cond delay="0"/>
                                          </p:stCondLst>
                                        </p:cTn>
                                        <p:tgtEl>
                                          <p:spTgt spid="165">
                                            <p:txEl>
                                              <p:pRg st="9" end="9"/>
                                            </p:txEl>
                                          </p:spTgt>
                                        </p:tgtEl>
                                        <p:attrNameLst>
                                          <p:attrName>style.visibility</p:attrName>
                                        </p:attrNameLst>
                                      </p:cBhvr>
                                      <p:to>
                                        <p:strVal val="visible"/>
                                      </p:to>
                                    </p:set>
                                    <p:animEffect transition="in" filter="fade">
                                      <p:cBhvr>
                                        <p:cTn id="34" dur="1000"/>
                                        <p:tgtEl>
                                          <p:spTgt spid="165">
                                            <p:txEl>
                                              <p:pRg st="9" end="9"/>
                                            </p:txEl>
                                          </p:spTgt>
                                        </p:tgtEl>
                                      </p:cBhvr>
                                    </p:animEffect>
                                    <p:anim calcmode="lin" valueType="num">
                                      <p:cBhvr>
                                        <p:cTn id="35" dur="1000" fill="hold"/>
                                        <p:tgtEl>
                                          <p:spTgt spid="165">
                                            <p:txEl>
                                              <p:pRg st="9" end="9"/>
                                            </p:txEl>
                                          </p:spTgt>
                                        </p:tgtEl>
                                        <p:attrNameLst>
                                          <p:attrName>ppt_x</p:attrName>
                                        </p:attrNameLst>
                                      </p:cBhvr>
                                      <p:tavLst>
                                        <p:tav tm="0">
                                          <p:val>
                                            <p:strVal val="#ppt_x"/>
                                          </p:val>
                                        </p:tav>
                                        <p:tav tm="100000">
                                          <p:val>
                                            <p:strVal val="#ppt_x"/>
                                          </p:val>
                                        </p:tav>
                                      </p:tavLst>
                                    </p:anim>
                                    <p:anim calcmode="lin" valueType="num">
                                      <p:cBhvr>
                                        <p:cTn id="36" dur="1000" fill="hold"/>
                                        <p:tgtEl>
                                          <p:spTgt spid="165">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fundoverdeslide.jpg" descr="fundoverdeslide.jp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62" name="Título da apresentação"/>
          <p:cNvSpPr txBox="1">
            <a:spLocks noGrp="1"/>
          </p:cNvSpPr>
          <p:nvPr>
            <p:ph type="title"/>
          </p:nvPr>
        </p:nvSpPr>
        <p:spPr>
          <a:xfrm>
            <a:off x="11944350" y="1736733"/>
            <a:ext cx="11360151" cy="1116195"/>
          </a:xfrm>
          <a:prstGeom prst="rect">
            <a:avLst/>
          </a:prstGeom>
        </p:spPr>
        <p:txBody>
          <a:bodyPr anchor="t">
            <a:normAutofit fontScale="90000"/>
          </a:bodyPr>
          <a:lstStyle>
            <a:lvl1pPr>
              <a:defRPr sz="8400" b="0" spc="-168">
                <a:solidFill>
                  <a:srgbClr val="FFFFFF"/>
                </a:solidFill>
                <a:latin typeface="Fira Sans Bold"/>
                <a:ea typeface="Fira Sans Bold"/>
                <a:cs typeface="Fira Sans Bold"/>
                <a:sym typeface="Fira Sans Bold"/>
              </a:defRPr>
            </a:lvl1pPr>
          </a:lstStyle>
          <a:p>
            <a:r>
              <a:rPr lang="pt-BR" dirty="0"/>
              <a:t>Inovação Necessária</a:t>
            </a:r>
            <a:endParaRPr dirty="0"/>
          </a:p>
        </p:txBody>
      </p:sp>
      <p:sp>
        <p:nvSpPr>
          <p:cNvPr id="164" name="\"/>
          <p:cNvSpPr txBox="1"/>
          <p:nvPr/>
        </p:nvSpPr>
        <p:spPr>
          <a:xfrm>
            <a:off x="12211100" y="6754317"/>
            <a:ext cx="215800" cy="4613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a:t>
            </a:r>
          </a:p>
        </p:txBody>
      </p:sp>
      <p:sp>
        <p:nvSpPr>
          <p:cNvPr id="165" name="Lorem ipsum dolor sit amet, consectetur adipiscing elit, sed do eiusmod tempor incididunt ut labore et dolore magna aliqua. Ut enim ad minim veniam, quis nostrud exercitation ullamco laboris nisi ut aliquip ex ea commodo consequat. Duis aute irure dolor "/>
          <p:cNvSpPr txBox="1"/>
          <p:nvPr/>
        </p:nvSpPr>
        <p:spPr>
          <a:xfrm>
            <a:off x="12211100" y="3205718"/>
            <a:ext cx="11557150" cy="74276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a:defRPr sz="3600">
                <a:solidFill>
                  <a:srgbClr val="FFFEFF"/>
                </a:solidFill>
                <a:latin typeface="Fira Sans Regular"/>
                <a:ea typeface="Fira Sans Regular"/>
                <a:cs typeface="Fira Sans Regular"/>
                <a:sym typeface="Fira Sans Regular"/>
              </a:defRPr>
            </a:lvl1pPr>
          </a:lstStyle>
          <a:p>
            <a:r>
              <a:rPr lang="pt-BR" sz="2800" b="1" dirty="0"/>
              <a:t>4. Integração de Sistemas:</a:t>
            </a:r>
          </a:p>
          <a:p>
            <a:r>
              <a:rPr lang="pt-BR" sz="2800" dirty="0"/>
              <a:t>A DUIMP integra informações de diferentes órgãos e sistemas, facilitando a comunicação entre os departamentos governamentais e os importadores. Isso reduz erros e melhora a eficiência da fiscalização.</a:t>
            </a:r>
          </a:p>
          <a:p>
            <a:endParaRPr lang="pt-BR" sz="2800" dirty="0"/>
          </a:p>
          <a:p>
            <a:endParaRPr lang="pt-BR" sz="2800" dirty="0"/>
          </a:p>
          <a:p>
            <a:r>
              <a:rPr lang="pt-BR" sz="2800" b="1" dirty="0"/>
              <a:t>5. Aumento da Competitividade:</a:t>
            </a:r>
          </a:p>
          <a:p>
            <a:r>
              <a:rPr lang="pt-BR" sz="2800" dirty="0"/>
              <a:t>Em um ambiente global competitivo, a agilidade e a eficiência são fundamentais. A DUIMP proporciona uma vantagem competitiva para as empresas brasileiras, permitindo que respondam rapidamente às demandas do mercado.</a:t>
            </a:r>
          </a:p>
          <a:p>
            <a:endParaRPr lang="pt-BR" sz="2800" dirty="0"/>
          </a:p>
          <a:p>
            <a:endParaRPr lang="pt-BR" sz="2800" dirty="0"/>
          </a:p>
          <a:p>
            <a:r>
              <a:rPr lang="pt-BR" sz="2800" b="1" dirty="0"/>
              <a:t>6. Adaptação às Novas Demandas do Comércio:</a:t>
            </a:r>
          </a:p>
          <a:p>
            <a:r>
              <a:rPr lang="pt-BR" sz="2800" dirty="0"/>
              <a:t>A DUIMP é uma resposta às necessidades contemporâneas, permitindo maior flexibilidade e adaptação.</a:t>
            </a:r>
          </a:p>
        </p:txBody>
      </p:sp>
      <p:pic>
        <p:nvPicPr>
          <p:cNvPr id="3" name="Imagem 2" descr="Uma imagem contendo Interface gráfica do usuário&#10;&#10;Descrição gerada automaticamente">
            <a:extLst>
              <a:ext uri="{FF2B5EF4-FFF2-40B4-BE49-F238E27FC236}">
                <a16:creationId xmlns:a16="http://schemas.microsoft.com/office/drawing/2014/main" id="{6244D091-F987-954D-716D-CB1E55A7AC3D}"/>
              </a:ext>
            </a:extLst>
          </p:cNvPr>
          <p:cNvPicPr>
            <a:picLocks noChangeAspect="1"/>
          </p:cNvPicPr>
          <p:nvPr/>
        </p:nvPicPr>
        <p:blipFill>
          <a:blip r:embed="rId3">
            <a:extLst>
              <a:ext uri="{BEBA8EAE-BF5A-486C-A8C5-ECC9F3942E4B}">
                <a14:imgProps xmlns:a14="http://schemas.microsoft.com/office/drawing/2010/main">
                  <a14:imgLayer r:embed="rId4">
                    <a14:imgEffect>
                      <a14:artisticGlowEdges/>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l="13806" r="40304"/>
          <a:stretch/>
        </p:blipFill>
        <p:spPr>
          <a:xfrm>
            <a:off x="627116" y="1268964"/>
            <a:ext cx="10423368" cy="10375641"/>
          </a:xfrm>
          <a:prstGeom prst="ellipse">
            <a:avLst/>
          </a:prstGeom>
          <a:ln>
            <a:noFill/>
          </a:ln>
          <a:effectLst>
            <a:softEdge rad="112500"/>
          </a:effectLst>
        </p:spPr>
      </p:pic>
    </p:spTree>
    <p:extLst>
      <p:ext uri="{BB962C8B-B14F-4D97-AF65-F5344CB8AC3E}">
        <p14:creationId xmlns:p14="http://schemas.microsoft.com/office/powerpoint/2010/main" val="68218525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5">
                                            <p:txEl>
                                              <p:pRg st="0" end="0"/>
                                            </p:txEl>
                                          </p:spTgt>
                                        </p:tgtEl>
                                        <p:attrNameLst>
                                          <p:attrName>style.visibility</p:attrName>
                                        </p:attrNameLst>
                                      </p:cBhvr>
                                      <p:to>
                                        <p:strVal val="visible"/>
                                      </p:to>
                                    </p:set>
                                    <p:anim calcmode="lin" valueType="num">
                                      <p:cBhvr additive="base">
                                        <p:cTn id="7" dur="500" fill="hold"/>
                                        <p:tgtEl>
                                          <p:spTgt spid="16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65">
                                            <p:txEl>
                                              <p:pRg st="1" end="1"/>
                                            </p:txEl>
                                          </p:spTgt>
                                        </p:tgtEl>
                                        <p:attrNameLst>
                                          <p:attrName>style.visibility</p:attrName>
                                        </p:attrNameLst>
                                      </p:cBhvr>
                                      <p:to>
                                        <p:strVal val="visible"/>
                                      </p:to>
                                    </p:set>
                                    <p:anim calcmode="lin" valueType="num">
                                      <p:cBhvr additive="base">
                                        <p:cTn id="11" dur="500" fill="hold"/>
                                        <p:tgtEl>
                                          <p:spTgt spid="16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65">
                                            <p:txEl>
                                              <p:pRg st="1" end="1"/>
                                            </p:txEl>
                                          </p:spTgt>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nodeType="afterEffect">
                                  <p:stCondLst>
                                    <p:cond delay="750"/>
                                  </p:stCondLst>
                                  <p:childTnLst>
                                    <p:set>
                                      <p:cBhvr>
                                        <p:cTn id="15" dur="1" fill="hold">
                                          <p:stCondLst>
                                            <p:cond delay="0"/>
                                          </p:stCondLst>
                                        </p:cTn>
                                        <p:tgtEl>
                                          <p:spTgt spid="165">
                                            <p:txEl>
                                              <p:pRg st="4" end="4"/>
                                            </p:txEl>
                                          </p:spTgt>
                                        </p:tgtEl>
                                        <p:attrNameLst>
                                          <p:attrName>style.visibility</p:attrName>
                                        </p:attrNameLst>
                                      </p:cBhvr>
                                      <p:to>
                                        <p:strVal val="visible"/>
                                      </p:to>
                                    </p:set>
                                    <p:anim calcmode="lin" valueType="num">
                                      <p:cBhvr additive="base">
                                        <p:cTn id="16" dur="500" fill="hold"/>
                                        <p:tgtEl>
                                          <p:spTgt spid="165">
                                            <p:txEl>
                                              <p:pRg st="4" end="4"/>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165">
                                            <p:txEl>
                                              <p:pRg st="4" end="4"/>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750"/>
                                  </p:stCondLst>
                                  <p:childTnLst>
                                    <p:set>
                                      <p:cBhvr>
                                        <p:cTn id="19" dur="1" fill="hold">
                                          <p:stCondLst>
                                            <p:cond delay="0"/>
                                          </p:stCondLst>
                                        </p:cTn>
                                        <p:tgtEl>
                                          <p:spTgt spid="165">
                                            <p:txEl>
                                              <p:pRg st="5" end="5"/>
                                            </p:txEl>
                                          </p:spTgt>
                                        </p:tgtEl>
                                        <p:attrNameLst>
                                          <p:attrName>style.visibility</p:attrName>
                                        </p:attrNameLst>
                                      </p:cBhvr>
                                      <p:to>
                                        <p:strVal val="visible"/>
                                      </p:to>
                                    </p:set>
                                    <p:anim calcmode="lin" valueType="num">
                                      <p:cBhvr additive="base">
                                        <p:cTn id="20" dur="500" fill="hold"/>
                                        <p:tgtEl>
                                          <p:spTgt spid="165">
                                            <p:txEl>
                                              <p:pRg st="5" end="5"/>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65">
                                            <p:txEl>
                                              <p:pRg st="5" end="5"/>
                                            </p:txEl>
                                          </p:spTgt>
                                        </p:tgtEl>
                                        <p:attrNameLst>
                                          <p:attrName>ppt_y</p:attrName>
                                        </p:attrNameLst>
                                      </p:cBhvr>
                                      <p:tavLst>
                                        <p:tav tm="0">
                                          <p:val>
                                            <p:strVal val="1+#ppt_h/2"/>
                                          </p:val>
                                        </p:tav>
                                        <p:tav tm="100000">
                                          <p:val>
                                            <p:strVal val="#ppt_y"/>
                                          </p:val>
                                        </p:tav>
                                      </p:tavLst>
                                    </p:anim>
                                  </p:childTnLst>
                                </p:cTn>
                              </p:par>
                            </p:childTnLst>
                          </p:cTn>
                        </p:par>
                        <p:par>
                          <p:cTn id="22" fill="hold">
                            <p:stCondLst>
                              <p:cond delay="1750"/>
                            </p:stCondLst>
                            <p:childTnLst>
                              <p:par>
                                <p:cTn id="23" presetID="2" presetClass="entr" presetSubtype="4" fill="hold" nodeType="afterEffect">
                                  <p:stCondLst>
                                    <p:cond delay="750"/>
                                  </p:stCondLst>
                                  <p:childTnLst>
                                    <p:set>
                                      <p:cBhvr>
                                        <p:cTn id="24" dur="1" fill="hold">
                                          <p:stCondLst>
                                            <p:cond delay="0"/>
                                          </p:stCondLst>
                                        </p:cTn>
                                        <p:tgtEl>
                                          <p:spTgt spid="165">
                                            <p:txEl>
                                              <p:pRg st="8" end="8"/>
                                            </p:txEl>
                                          </p:spTgt>
                                        </p:tgtEl>
                                        <p:attrNameLst>
                                          <p:attrName>style.visibility</p:attrName>
                                        </p:attrNameLst>
                                      </p:cBhvr>
                                      <p:to>
                                        <p:strVal val="visible"/>
                                      </p:to>
                                    </p:set>
                                    <p:anim calcmode="lin" valueType="num">
                                      <p:cBhvr additive="base">
                                        <p:cTn id="25" dur="500" fill="hold"/>
                                        <p:tgtEl>
                                          <p:spTgt spid="165">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65">
                                            <p:txEl>
                                              <p:pRg st="8" end="8"/>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750"/>
                                  </p:stCondLst>
                                  <p:childTnLst>
                                    <p:set>
                                      <p:cBhvr>
                                        <p:cTn id="28" dur="1" fill="hold">
                                          <p:stCondLst>
                                            <p:cond delay="0"/>
                                          </p:stCondLst>
                                        </p:cTn>
                                        <p:tgtEl>
                                          <p:spTgt spid="165">
                                            <p:txEl>
                                              <p:pRg st="9" end="9"/>
                                            </p:txEl>
                                          </p:spTgt>
                                        </p:tgtEl>
                                        <p:attrNameLst>
                                          <p:attrName>style.visibility</p:attrName>
                                        </p:attrNameLst>
                                      </p:cBhvr>
                                      <p:to>
                                        <p:strVal val="visible"/>
                                      </p:to>
                                    </p:set>
                                    <p:anim calcmode="lin" valueType="num">
                                      <p:cBhvr additive="base">
                                        <p:cTn id="29" dur="500" fill="hold"/>
                                        <p:tgtEl>
                                          <p:spTgt spid="165">
                                            <p:txEl>
                                              <p:pRg st="9" end="9"/>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65">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fundoverdeslide.jpg" descr="fundoverdeslide.jp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62" name="Título da apresentação"/>
          <p:cNvSpPr txBox="1">
            <a:spLocks noGrp="1"/>
          </p:cNvSpPr>
          <p:nvPr>
            <p:ph type="title"/>
          </p:nvPr>
        </p:nvSpPr>
        <p:spPr>
          <a:xfrm>
            <a:off x="1333500" y="1736733"/>
            <a:ext cx="21971001" cy="1116195"/>
          </a:xfrm>
          <a:prstGeom prst="rect">
            <a:avLst/>
          </a:prstGeom>
        </p:spPr>
        <p:txBody>
          <a:bodyPr anchor="t">
            <a:normAutofit fontScale="90000"/>
          </a:bodyPr>
          <a:lstStyle>
            <a:lvl1pPr>
              <a:defRPr sz="8400" b="0" spc="-168">
                <a:solidFill>
                  <a:srgbClr val="FFFFFF"/>
                </a:solidFill>
                <a:latin typeface="Fira Sans Bold"/>
                <a:ea typeface="Fira Sans Bold"/>
                <a:cs typeface="Fira Sans Bold"/>
                <a:sym typeface="Fira Sans Bold"/>
              </a:defRPr>
            </a:lvl1pPr>
          </a:lstStyle>
          <a:p>
            <a:r>
              <a:rPr lang="pt-BR" dirty="0"/>
              <a:t>Inovação Necessária</a:t>
            </a:r>
            <a:endParaRPr dirty="0"/>
          </a:p>
        </p:txBody>
      </p:sp>
      <p:sp>
        <p:nvSpPr>
          <p:cNvPr id="164" name="\"/>
          <p:cNvSpPr txBox="1"/>
          <p:nvPr/>
        </p:nvSpPr>
        <p:spPr>
          <a:xfrm>
            <a:off x="12211100" y="6754317"/>
            <a:ext cx="215800" cy="4613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r>
              <a:t>\</a:t>
            </a:r>
          </a:p>
        </p:txBody>
      </p:sp>
      <p:sp>
        <p:nvSpPr>
          <p:cNvPr id="165" name="Lorem ipsum dolor sit amet, consectetur adipiscing elit, sed do eiusmod tempor incididunt ut labore et dolore magna aliqua. Ut enim ad minim veniam, quis nostrud exercitation ullamco laboris nisi ut aliquip ex ea commodo consequat. Duis aute irure dolor "/>
          <p:cNvSpPr txBox="1"/>
          <p:nvPr/>
        </p:nvSpPr>
        <p:spPr>
          <a:xfrm>
            <a:off x="877063" y="3138554"/>
            <a:ext cx="14742382" cy="65659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algn="l">
              <a:defRPr sz="3600">
                <a:solidFill>
                  <a:srgbClr val="FFFEFF"/>
                </a:solidFill>
                <a:latin typeface="Fira Sans Regular"/>
                <a:ea typeface="Fira Sans Regular"/>
                <a:cs typeface="Fira Sans Regular"/>
                <a:sym typeface="Fira Sans Regular"/>
              </a:defRPr>
            </a:lvl1pPr>
          </a:lstStyle>
          <a:p>
            <a:r>
              <a:rPr lang="pt-BR" sz="2800" b="1" dirty="0"/>
              <a:t>7. Redução de Custos Operacionais:</a:t>
            </a:r>
          </a:p>
          <a:p>
            <a:r>
              <a:rPr lang="pt-BR" sz="2800" dirty="0"/>
              <a:t>Com um processo mais simples e rápido, as empresas podem reduzir custos operacionais associados ao despacho aduaneiro, tornando-se mais eficientes e sustentáveis.</a:t>
            </a:r>
          </a:p>
          <a:p>
            <a:endParaRPr lang="pt-BR" sz="2800" dirty="0"/>
          </a:p>
          <a:p>
            <a:endParaRPr lang="pt-BR" sz="2800" dirty="0"/>
          </a:p>
          <a:p>
            <a:r>
              <a:rPr lang="pt-BR" sz="2800" b="1" dirty="0"/>
              <a:t>8. Resiliência em Tempos de Crise:</a:t>
            </a:r>
          </a:p>
          <a:p>
            <a:r>
              <a:rPr lang="pt-BR" sz="2800" dirty="0"/>
              <a:t>A pandemia de COVID-19 demonstrou a vulnerabilidade das cadeias de suprimento. A DUIMP oferece uma estrutura mais resiliente, permitindo que empresas se adaptem rapidamente a mudanças inesperadas.</a:t>
            </a:r>
          </a:p>
          <a:p>
            <a:endParaRPr lang="pt-BR" sz="2800" dirty="0"/>
          </a:p>
          <a:p>
            <a:endParaRPr lang="pt-BR" sz="2800" dirty="0"/>
          </a:p>
          <a:p>
            <a:r>
              <a:rPr lang="pt-BR" sz="2800" b="1" dirty="0"/>
              <a:t>9. Promoção da Digitalização:</a:t>
            </a:r>
          </a:p>
          <a:p>
            <a:r>
              <a:rPr lang="pt-BR" sz="2800" dirty="0"/>
              <a:t>A DUIMP faz parte de uma tendência maior de digitalização nos processos aduaneiros, alinhando o Brasil com práticas globais que promovem inovação e eficiência no comércio exterior.</a:t>
            </a:r>
          </a:p>
        </p:txBody>
      </p:sp>
      <p:pic>
        <p:nvPicPr>
          <p:cNvPr id="3" name="Imagem 2" descr="Calendário, Mapa&#10;&#10;Descrição gerada automaticamente">
            <a:extLst>
              <a:ext uri="{FF2B5EF4-FFF2-40B4-BE49-F238E27FC236}">
                <a16:creationId xmlns:a16="http://schemas.microsoft.com/office/drawing/2014/main" id="{14483F34-C742-E4FB-5135-004EAAE634F2}"/>
              </a:ext>
            </a:extLst>
          </p:cNvPr>
          <p:cNvPicPr>
            <a:picLocks noChangeAspect="1"/>
          </p:cNvPicPr>
          <p:nvPr/>
        </p:nvPicPr>
        <p:blipFill>
          <a:blip r:embed="rId3">
            <a:alphaModFix amt="50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 t="2864" r="61056" b="10388"/>
          <a:stretch/>
        </p:blipFill>
        <p:spPr>
          <a:xfrm>
            <a:off x="16135350" y="0"/>
            <a:ext cx="8248650" cy="12249150"/>
          </a:xfrm>
          <a:prstGeom prst="rect">
            <a:avLst/>
          </a:prstGeom>
        </p:spPr>
      </p:pic>
    </p:spTree>
    <p:extLst>
      <p:ext uri="{BB962C8B-B14F-4D97-AF65-F5344CB8AC3E}">
        <p14:creationId xmlns:p14="http://schemas.microsoft.com/office/powerpoint/2010/main" val="66802926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5">
                                            <p:txEl>
                                              <p:pRg st="0" end="0"/>
                                            </p:txEl>
                                          </p:spTgt>
                                        </p:tgtEl>
                                        <p:attrNameLst>
                                          <p:attrName>style.visibility</p:attrName>
                                        </p:attrNameLst>
                                      </p:cBhvr>
                                      <p:to>
                                        <p:strVal val="visible"/>
                                      </p:to>
                                    </p:set>
                                    <p:animEffect transition="in" filter="fade">
                                      <p:cBhvr>
                                        <p:cTn id="7" dur="500"/>
                                        <p:tgtEl>
                                          <p:spTgt spid="16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65">
                                            <p:txEl>
                                              <p:pRg st="1" end="1"/>
                                            </p:txEl>
                                          </p:spTgt>
                                        </p:tgtEl>
                                        <p:attrNameLst>
                                          <p:attrName>style.visibility</p:attrName>
                                        </p:attrNameLst>
                                      </p:cBhvr>
                                      <p:to>
                                        <p:strVal val="visible"/>
                                      </p:to>
                                    </p:set>
                                    <p:animEffect transition="in" filter="fade">
                                      <p:cBhvr>
                                        <p:cTn id="10" dur="500"/>
                                        <p:tgtEl>
                                          <p:spTgt spid="165">
                                            <p:txEl>
                                              <p:pRg st="1" end="1"/>
                                            </p:txEl>
                                          </p:spTgt>
                                        </p:tgtEl>
                                      </p:cBhvr>
                                    </p:animEffect>
                                  </p:childTnLst>
                                </p:cTn>
                              </p:par>
                            </p:childTnLst>
                          </p:cTn>
                        </p:par>
                        <p:par>
                          <p:cTn id="11" fill="hold">
                            <p:stCondLst>
                              <p:cond delay="500"/>
                            </p:stCondLst>
                            <p:childTnLst>
                              <p:par>
                                <p:cTn id="12" presetID="10" presetClass="entr" presetSubtype="0" fill="hold" nodeType="afterEffect">
                                  <p:stCondLst>
                                    <p:cond delay="750"/>
                                  </p:stCondLst>
                                  <p:childTnLst>
                                    <p:set>
                                      <p:cBhvr>
                                        <p:cTn id="13" dur="1" fill="hold">
                                          <p:stCondLst>
                                            <p:cond delay="0"/>
                                          </p:stCondLst>
                                        </p:cTn>
                                        <p:tgtEl>
                                          <p:spTgt spid="165">
                                            <p:txEl>
                                              <p:pRg st="4" end="4"/>
                                            </p:txEl>
                                          </p:spTgt>
                                        </p:tgtEl>
                                        <p:attrNameLst>
                                          <p:attrName>style.visibility</p:attrName>
                                        </p:attrNameLst>
                                      </p:cBhvr>
                                      <p:to>
                                        <p:strVal val="visible"/>
                                      </p:to>
                                    </p:set>
                                    <p:animEffect transition="in" filter="fade">
                                      <p:cBhvr>
                                        <p:cTn id="14" dur="500"/>
                                        <p:tgtEl>
                                          <p:spTgt spid="165">
                                            <p:txEl>
                                              <p:pRg st="4" end="4"/>
                                            </p:txEl>
                                          </p:spTgt>
                                        </p:tgtEl>
                                      </p:cBhvr>
                                    </p:animEffect>
                                  </p:childTnLst>
                                </p:cTn>
                              </p:par>
                              <p:par>
                                <p:cTn id="15" presetID="10" presetClass="entr" presetSubtype="0" fill="hold" nodeType="withEffect">
                                  <p:stCondLst>
                                    <p:cond delay="750"/>
                                  </p:stCondLst>
                                  <p:childTnLst>
                                    <p:set>
                                      <p:cBhvr>
                                        <p:cTn id="16" dur="1" fill="hold">
                                          <p:stCondLst>
                                            <p:cond delay="0"/>
                                          </p:stCondLst>
                                        </p:cTn>
                                        <p:tgtEl>
                                          <p:spTgt spid="165">
                                            <p:txEl>
                                              <p:pRg st="5" end="5"/>
                                            </p:txEl>
                                          </p:spTgt>
                                        </p:tgtEl>
                                        <p:attrNameLst>
                                          <p:attrName>style.visibility</p:attrName>
                                        </p:attrNameLst>
                                      </p:cBhvr>
                                      <p:to>
                                        <p:strVal val="visible"/>
                                      </p:to>
                                    </p:set>
                                    <p:animEffect transition="in" filter="fade">
                                      <p:cBhvr>
                                        <p:cTn id="17" dur="500"/>
                                        <p:tgtEl>
                                          <p:spTgt spid="165">
                                            <p:txEl>
                                              <p:pRg st="5" end="5"/>
                                            </p:txEl>
                                          </p:spTgt>
                                        </p:tgtEl>
                                      </p:cBhvr>
                                    </p:animEffect>
                                  </p:childTnLst>
                                </p:cTn>
                              </p:par>
                            </p:childTnLst>
                          </p:cTn>
                        </p:par>
                        <p:par>
                          <p:cTn id="18" fill="hold">
                            <p:stCondLst>
                              <p:cond delay="1750"/>
                            </p:stCondLst>
                            <p:childTnLst>
                              <p:par>
                                <p:cTn id="19" presetID="10" presetClass="entr" presetSubtype="0" fill="hold" nodeType="afterEffect">
                                  <p:stCondLst>
                                    <p:cond delay="750"/>
                                  </p:stCondLst>
                                  <p:childTnLst>
                                    <p:set>
                                      <p:cBhvr>
                                        <p:cTn id="20" dur="1" fill="hold">
                                          <p:stCondLst>
                                            <p:cond delay="0"/>
                                          </p:stCondLst>
                                        </p:cTn>
                                        <p:tgtEl>
                                          <p:spTgt spid="165">
                                            <p:txEl>
                                              <p:pRg st="8" end="8"/>
                                            </p:txEl>
                                          </p:spTgt>
                                        </p:tgtEl>
                                        <p:attrNameLst>
                                          <p:attrName>style.visibility</p:attrName>
                                        </p:attrNameLst>
                                      </p:cBhvr>
                                      <p:to>
                                        <p:strVal val="visible"/>
                                      </p:to>
                                    </p:set>
                                    <p:animEffect transition="in" filter="fade">
                                      <p:cBhvr>
                                        <p:cTn id="21" dur="500"/>
                                        <p:tgtEl>
                                          <p:spTgt spid="165">
                                            <p:txEl>
                                              <p:pRg st="8" end="8"/>
                                            </p:txEl>
                                          </p:spTgt>
                                        </p:tgtEl>
                                      </p:cBhvr>
                                    </p:animEffect>
                                  </p:childTnLst>
                                </p:cTn>
                              </p:par>
                              <p:par>
                                <p:cTn id="22" presetID="10" presetClass="entr" presetSubtype="0" fill="hold" nodeType="withEffect">
                                  <p:stCondLst>
                                    <p:cond delay="750"/>
                                  </p:stCondLst>
                                  <p:childTnLst>
                                    <p:set>
                                      <p:cBhvr>
                                        <p:cTn id="23" dur="1" fill="hold">
                                          <p:stCondLst>
                                            <p:cond delay="0"/>
                                          </p:stCondLst>
                                        </p:cTn>
                                        <p:tgtEl>
                                          <p:spTgt spid="165">
                                            <p:txEl>
                                              <p:pRg st="9" end="9"/>
                                            </p:txEl>
                                          </p:spTgt>
                                        </p:tgtEl>
                                        <p:attrNameLst>
                                          <p:attrName>style.visibility</p:attrName>
                                        </p:attrNameLst>
                                      </p:cBhvr>
                                      <p:to>
                                        <p:strVal val="visible"/>
                                      </p:to>
                                    </p:set>
                                    <p:animEffect transition="in" filter="fade">
                                      <p:cBhvr>
                                        <p:cTn id="24" dur="500"/>
                                        <p:tgtEl>
                                          <p:spTgt spid="16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4648201"/>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Como a DUIMP Funciona?</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505831" y="4124016"/>
            <a:ext cx="11387818" cy="6552407"/>
          </a:xfrm>
          <a:prstGeom prst="rect">
            <a:avLst/>
          </a:prstGeom>
        </p:spPr>
        <p:txBody>
          <a:bodyPr>
            <a:norm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endParaRPr dirty="0"/>
          </a:p>
        </p:txBody>
      </p:sp>
      <p:grpSp>
        <p:nvGrpSpPr>
          <p:cNvPr id="2" name="Agrupar 1">
            <a:extLst>
              <a:ext uri="{FF2B5EF4-FFF2-40B4-BE49-F238E27FC236}">
                <a16:creationId xmlns:a16="http://schemas.microsoft.com/office/drawing/2014/main" id="{4E5C3E39-AE69-9BB0-9DE7-72DFAB0AB06C}"/>
              </a:ext>
            </a:extLst>
          </p:cNvPr>
          <p:cNvGrpSpPr/>
          <p:nvPr/>
        </p:nvGrpSpPr>
        <p:grpSpPr>
          <a:xfrm>
            <a:off x="3790068" y="2471813"/>
            <a:ext cx="17088732" cy="9287354"/>
            <a:chOff x="3790068" y="2471813"/>
            <a:chExt cx="17088732" cy="9287354"/>
          </a:xfrm>
        </p:grpSpPr>
        <p:pic>
          <p:nvPicPr>
            <p:cNvPr id="4" name="Imagem 3">
              <a:extLst>
                <a:ext uri="{FF2B5EF4-FFF2-40B4-BE49-F238E27FC236}">
                  <a16:creationId xmlns:a16="http://schemas.microsoft.com/office/drawing/2014/main" id="{B04DC8FF-7A86-5CFA-4BEE-4546EBCEC948}"/>
                </a:ext>
              </a:extLst>
            </p:cNvPr>
            <p:cNvPicPr>
              <a:picLocks noChangeAspect="1"/>
            </p:cNvPicPr>
            <p:nvPr/>
          </p:nvPicPr>
          <p:blipFill>
            <a:blip r:embed="rId3"/>
            <a:stretch>
              <a:fillRect/>
            </a:stretch>
          </p:blipFill>
          <p:spPr>
            <a:xfrm>
              <a:off x="3790068" y="2471813"/>
              <a:ext cx="17088732" cy="9287354"/>
            </a:xfrm>
            <a:prstGeom prst="rect">
              <a:avLst/>
            </a:prstGeom>
          </p:spPr>
        </p:pic>
        <p:sp>
          <p:nvSpPr>
            <p:cNvPr id="5" name="Retângulo 4">
              <a:extLst>
                <a:ext uri="{FF2B5EF4-FFF2-40B4-BE49-F238E27FC236}">
                  <a16:creationId xmlns:a16="http://schemas.microsoft.com/office/drawing/2014/main" id="{EF12EB07-8A3B-9349-02A9-D3EF36E4A522}"/>
                </a:ext>
              </a:extLst>
            </p:cNvPr>
            <p:cNvSpPr/>
            <p:nvPr/>
          </p:nvSpPr>
          <p:spPr>
            <a:xfrm>
              <a:off x="14820900" y="2628900"/>
              <a:ext cx="3048000" cy="514350"/>
            </a:xfrm>
            <a:prstGeom prst="rect">
              <a:avLst/>
            </a:prstGeom>
            <a:solidFill>
              <a:srgbClr val="40588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grpSp>
    </p:spTree>
    <p:extLst>
      <p:ext uri="{BB962C8B-B14F-4D97-AF65-F5344CB8AC3E}">
        <p14:creationId xmlns:p14="http://schemas.microsoft.com/office/powerpoint/2010/main" val="79126043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250" fill="hold"/>
                                        <p:tgtEl>
                                          <p:spTgt spid="2"/>
                                        </p:tgtEl>
                                        <p:attrNameLst>
                                          <p:attrName>ppt_w</p:attrName>
                                        </p:attrNameLst>
                                      </p:cBhvr>
                                      <p:tavLst>
                                        <p:tav tm="0">
                                          <p:val>
                                            <p:fltVal val="0"/>
                                          </p:val>
                                        </p:tav>
                                        <p:tav tm="100000">
                                          <p:val>
                                            <p:strVal val="#ppt_w"/>
                                          </p:val>
                                        </p:tav>
                                      </p:tavLst>
                                    </p:anim>
                                    <p:anim calcmode="lin" valueType="num">
                                      <p:cBhvr>
                                        <p:cTn id="8" dur="1250" fill="hold"/>
                                        <p:tgtEl>
                                          <p:spTgt spid="2"/>
                                        </p:tgtEl>
                                        <p:attrNameLst>
                                          <p:attrName>ppt_h</p:attrName>
                                        </p:attrNameLst>
                                      </p:cBhvr>
                                      <p:tavLst>
                                        <p:tav tm="0">
                                          <p:val>
                                            <p:fltVal val="0"/>
                                          </p:val>
                                        </p:tav>
                                        <p:tav tm="100000">
                                          <p:val>
                                            <p:strVal val="#ppt_h"/>
                                          </p:val>
                                        </p:tav>
                                      </p:tavLst>
                                    </p:anim>
                                    <p:animEffect transition="in" filter="fade">
                                      <p:cBhvr>
                                        <p:cTn id="9"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265705"/>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Funcionamento e Fluxo</a:t>
            </a:r>
            <a:endParaRPr dirty="0"/>
          </a:p>
        </p:txBody>
      </p:sp>
      <p:sp>
        <p:nvSpPr>
          <p:cNvPr id="12" name="Fluxograma: Processo 11">
            <a:extLst>
              <a:ext uri="{FF2B5EF4-FFF2-40B4-BE49-F238E27FC236}">
                <a16:creationId xmlns:a16="http://schemas.microsoft.com/office/drawing/2014/main" id="{66952B8E-4A4D-DED8-DD55-630842887401}"/>
              </a:ext>
            </a:extLst>
          </p:cNvPr>
          <p:cNvSpPr/>
          <p:nvPr/>
        </p:nvSpPr>
        <p:spPr>
          <a:xfrm>
            <a:off x="1636453" y="4348375"/>
            <a:ext cx="3781425" cy="3600000"/>
          </a:xfrm>
          <a:prstGeom prst="flowChartProcess">
            <a:avLst/>
          </a:prstGeom>
          <a:ln/>
        </p:spPr>
        <p:style>
          <a:lnRef idx="1">
            <a:schemeClr val="accent1"/>
          </a:lnRef>
          <a:fillRef idx="3">
            <a:schemeClr val="accent1"/>
          </a:fillRef>
          <a:effectRef idx="2">
            <a:schemeClr val="accent1"/>
          </a:effectRef>
          <a:fontRef idx="minor">
            <a:schemeClr val="lt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r>
              <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rPr>
              <a:t>Catálogo de Produtos e Operadores Estrangeiros</a:t>
            </a:r>
          </a:p>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13" name="Fluxograma: Processo 12">
            <a:extLst>
              <a:ext uri="{FF2B5EF4-FFF2-40B4-BE49-F238E27FC236}">
                <a16:creationId xmlns:a16="http://schemas.microsoft.com/office/drawing/2014/main" id="{ACFAF50D-F4B1-6A0E-1A76-120CFEB46002}"/>
              </a:ext>
            </a:extLst>
          </p:cNvPr>
          <p:cNvSpPr/>
          <p:nvPr/>
        </p:nvSpPr>
        <p:spPr>
          <a:xfrm>
            <a:off x="5536940" y="4348375"/>
            <a:ext cx="2047875" cy="1620000"/>
          </a:xfrm>
          <a:prstGeom prst="flowChartProcess">
            <a:avLst/>
          </a:prstGeom>
          <a:ln/>
        </p:spPr>
        <p:style>
          <a:lnRef idx="2">
            <a:schemeClr val="accent3">
              <a:shade val="15000"/>
            </a:schemeClr>
          </a:lnRef>
          <a:fillRef idx="1">
            <a:schemeClr val="accent3"/>
          </a:fillRef>
          <a:effectRef idx="0">
            <a:schemeClr val="accent3"/>
          </a:effectRef>
          <a:fontRef idx="minor">
            <a:schemeClr val="lt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r>
              <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rPr>
              <a:t>DUIMP</a:t>
            </a:r>
          </a:p>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14" name="Fluxograma: Processo 13">
            <a:extLst>
              <a:ext uri="{FF2B5EF4-FFF2-40B4-BE49-F238E27FC236}">
                <a16:creationId xmlns:a16="http://schemas.microsoft.com/office/drawing/2014/main" id="{9F27CC0C-7CA3-2A08-B264-F067343533C3}"/>
              </a:ext>
            </a:extLst>
          </p:cNvPr>
          <p:cNvSpPr/>
          <p:nvPr/>
        </p:nvSpPr>
        <p:spPr>
          <a:xfrm>
            <a:off x="5536940" y="6328375"/>
            <a:ext cx="2047875" cy="1620000"/>
          </a:xfrm>
          <a:prstGeom prst="flowChartProcess">
            <a:avLst/>
          </a:prstGeom>
          <a:ln/>
        </p:spPr>
        <p:style>
          <a:lnRef idx="2">
            <a:schemeClr val="accent4">
              <a:shade val="15000"/>
            </a:schemeClr>
          </a:lnRef>
          <a:fillRef idx="1">
            <a:schemeClr val="accent4"/>
          </a:fillRef>
          <a:effectRef idx="0">
            <a:schemeClr val="accent4"/>
          </a:effectRef>
          <a:fontRef idx="minor">
            <a:schemeClr val="lt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r>
              <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rPr>
              <a:t>LPCO</a:t>
            </a:r>
          </a:p>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15" name="Fluxograma: Processo 14">
            <a:extLst>
              <a:ext uri="{FF2B5EF4-FFF2-40B4-BE49-F238E27FC236}">
                <a16:creationId xmlns:a16="http://schemas.microsoft.com/office/drawing/2014/main" id="{FABFFFC9-DF35-80DC-824A-D633C0A475C7}"/>
              </a:ext>
            </a:extLst>
          </p:cNvPr>
          <p:cNvSpPr/>
          <p:nvPr/>
        </p:nvSpPr>
        <p:spPr>
          <a:xfrm>
            <a:off x="7703877" y="4349605"/>
            <a:ext cx="1914525" cy="3600000"/>
          </a:xfrm>
          <a:prstGeom prst="flowChartProcess">
            <a:avLst/>
          </a:prstGeom>
          <a:ln/>
        </p:spPr>
        <p:style>
          <a:lnRef idx="2">
            <a:schemeClr val="accent5">
              <a:shade val="15000"/>
            </a:schemeClr>
          </a:lnRef>
          <a:fillRef idx="1">
            <a:schemeClr val="accent5"/>
          </a:fillRef>
          <a:effectRef idx="0">
            <a:schemeClr val="accent5"/>
          </a:effectRef>
          <a:fontRef idx="minor">
            <a:schemeClr val="lt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r>
              <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rPr>
              <a:t>PCCE</a:t>
            </a:r>
          </a:p>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16" name="Fluxograma: Processo 15">
            <a:extLst>
              <a:ext uri="{FF2B5EF4-FFF2-40B4-BE49-F238E27FC236}">
                <a16:creationId xmlns:a16="http://schemas.microsoft.com/office/drawing/2014/main" id="{3B22A668-BFA3-1F26-A043-2B82542664D3}"/>
              </a:ext>
            </a:extLst>
          </p:cNvPr>
          <p:cNvSpPr/>
          <p:nvPr/>
        </p:nvSpPr>
        <p:spPr>
          <a:xfrm>
            <a:off x="18972246" y="4348375"/>
            <a:ext cx="1552575" cy="3600000"/>
          </a:xfrm>
          <a:prstGeom prst="flowChartProcess">
            <a:avLst/>
          </a:prstGeom>
          <a:ln/>
        </p:spPr>
        <p:style>
          <a:lnRef idx="2">
            <a:schemeClr val="accent5">
              <a:shade val="15000"/>
            </a:schemeClr>
          </a:lnRef>
          <a:fillRef idx="1">
            <a:schemeClr val="accent5"/>
          </a:fillRef>
          <a:effectRef idx="0">
            <a:schemeClr val="accent5"/>
          </a:effectRef>
          <a:fontRef idx="minor">
            <a:schemeClr val="lt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pt-BR" sz="3200" dirty="0">
              <a:solidFill>
                <a:srgbClr val="FFFFFF"/>
              </a:solidFill>
              <a:latin typeface="Helvetica Neue Medium"/>
              <a:ea typeface="Helvetica Neue Medium"/>
              <a:cs typeface="Helvetica Neue Medium"/>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r>
              <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rPr>
              <a:t>GR</a:t>
            </a:r>
          </a:p>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pt-BR" sz="3200" dirty="0">
              <a:solidFill>
                <a:srgbClr val="FFFFFF"/>
              </a:solidFill>
              <a:latin typeface="Helvetica Neue Medium"/>
              <a:ea typeface="Helvetica Neue Medium"/>
              <a:cs typeface="Helvetica Neue Medium"/>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17" name="Fluxograma: Processo 16">
            <a:extLst>
              <a:ext uri="{FF2B5EF4-FFF2-40B4-BE49-F238E27FC236}">
                <a16:creationId xmlns:a16="http://schemas.microsoft.com/office/drawing/2014/main" id="{88897D6A-26F6-6A16-403C-E43B7775BBA5}"/>
              </a:ext>
            </a:extLst>
          </p:cNvPr>
          <p:cNvSpPr/>
          <p:nvPr/>
        </p:nvSpPr>
        <p:spPr>
          <a:xfrm>
            <a:off x="16800545" y="4348375"/>
            <a:ext cx="2066925" cy="1620000"/>
          </a:xfrm>
          <a:prstGeom prst="flowChartProcess">
            <a:avLst/>
          </a:prstGeom>
          <a:solidFill>
            <a:schemeClr val="accent2">
              <a:lumMod val="5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r>
              <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rPr>
              <a:t>CCT</a:t>
            </a:r>
          </a:p>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19" name="Fluxograma: Processo 18">
            <a:extLst>
              <a:ext uri="{FF2B5EF4-FFF2-40B4-BE49-F238E27FC236}">
                <a16:creationId xmlns:a16="http://schemas.microsoft.com/office/drawing/2014/main" id="{FC4FC883-D30E-4481-3AB6-65DB6F9F7C71}"/>
              </a:ext>
            </a:extLst>
          </p:cNvPr>
          <p:cNvSpPr/>
          <p:nvPr/>
        </p:nvSpPr>
        <p:spPr>
          <a:xfrm>
            <a:off x="12132710" y="4370333"/>
            <a:ext cx="2228850" cy="1620000"/>
          </a:xfrm>
          <a:prstGeom prst="flowChartProcess">
            <a:avLst/>
          </a:prstGeom>
          <a:ln/>
        </p:spPr>
        <p:style>
          <a:lnRef idx="3">
            <a:schemeClr val="lt1"/>
          </a:lnRef>
          <a:fillRef idx="1">
            <a:schemeClr val="dk1"/>
          </a:fillRef>
          <a:effectRef idx="1">
            <a:schemeClr val="dk1"/>
          </a:effectRef>
          <a:fontRef idx="minor">
            <a:schemeClr val="lt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r>
              <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rPr>
              <a:t>SISCARGA</a:t>
            </a:r>
          </a:p>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20" name="Fluxograma: Processo 19">
            <a:extLst>
              <a:ext uri="{FF2B5EF4-FFF2-40B4-BE49-F238E27FC236}">
                <a16:creationId xmlns:a16="http://schemas.microsoft.com/office/drawing/2014/main" id="{29C3C9CC-711A-F58A-B78D-41E0D5BDEF7F}"/>
              </a:ext>
            </a:extLst>
          </p:cNvPr>
          <p:cNvSpPr/>
          <p:nvPr/>
        </p:nvSpPr>
        <p:spPr>
          <a:xfrm>
            <a:off x="14466919" y="4348375"/>
            <a:ext cx="2228850" cy="1620000"/>
          </a:xfrm>
          <a:prstGeom prst="flowChartProcess">
            <a:avLst/>
          </a:prstGeom>
          <a:ln/>
        </p:spPr>
        <p:style>
          <a:lnRef idx="2">
            <a:schemeClr val="accent6">
              <a:shade val="15000"/>
            </a:schemeClr>
          </a:lnRef>
          <a:fillRef idx="1">
            <a:schemeClr val="accent6"/>
          </a:fillRef>
          <a:effectRef idx="0">
            <a:schemeClr val="accent6"/>
          </a:effectRef>
          <a:fontRef idx="minor">
            <a:schemeClr val="lt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r>
              <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rPr>
              <a:t>Drawback</a:t>
            </a:r>
          </a:p>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21" name="Fluxograma: Processo 20">
            <a:extLst>
              <a:ext uri="{FF2B5EF4-FFF2-40B4-BE49-F238E27FC236}">
                <a16:creationId xmlns:a16="http://schemas.microsoft.com/office/drawing/2014/main" id="{C4B7F40C-3397-ED4B-C0E2-DB51496077D4}"/>
              </a:ext>
            </a:extLst>
          </p:cNvPr>
          <p:cNvSpPr/>
          <p:nvPr/>
        </p:nvSpPr>
        <p:spPr>
          <a:xfrm>
            <a:off x="20648648" y="4348375"/>
            <a:ext cx="2152650" cy="3600000"/>
          </a:xfrm>
          <a:prstGeom prst="flowChartProcess">
            <a:avLst/>
          </a:prstGeom>
          <a:ln/>
        </p:spPr>
        <p:style>
          <a:lnRef idx="2">
            <a:schemeClr val="accent5">
              <a:shade val="15000"/>
            </a:schemeClr>
          </a:lnRef>
          <a:fillRef idx="1">
            <a:schemeClr val="accent5"/>
          </a:fillRef>
          <a:effectRef idx="0">
            <a:schemeClr val="accent5"/>
          </a:effectRef>
          <a:fontRef idx="minor">
            <a:schemeClr val="lt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pt-BR" sz="3200" dirty="0">
              <a:solidFill>
                <a:srgbClr val="FFFFFF"/>
              </a:solidFill>
              <a:latin typeface="Helvetica Neue Medium"/>
              <a:ea typeface="Helvetica Neue Medium"/>
              <a:cs typeface="Helvetica Neue Medium"/>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r>
              <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rPr>
              <a:t>Janela Única de Inspeção (JUI)</a:t>
            </a:r>
          </a:p>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2" name="Fluxograma: Processo 1">
            <a:extLst>
              <a:ext uri="{FF2B5EF4-FFF2-40B4-BE49-F238E27FC236}">
                <a16:creationId xmlns:a16="http://schemas.microsoft.com/office/drawing/2014/main" id="{44953964-D987-12C4-66E3-A2EBF25C0658}"/>
              </a:ext>
            </a:extLst>
          </p:cNvPr>
          <p:cNvSpPr/>
          <p:nvPr/>
        </p:nvSpPr>
        <p:spPr>
          <a:xfrm>
            <a:off x="9748789" y="4370333"/>
            <a:ext cx="2228850" cy="1620000"/>
          </a:xfrm>
          <a:prstGeom prst="flowChartProcess">
            <a:avLst/>
          </a:prstGeom>
          <a:ln/>
        </p:spPr>
        <p:style>
          <a:lnRef idx="3">
            <a:schemeClr val="lt1"/>
          </a:lnRef>
          <a:fillRef idx="1">
            <a:schemeClr val="accent2"/>
          </a:fillRef>
          <a:effectRef idx="1">
            <a:schemeClr val="accent2"/>
          </a:effectRef>
          <a:fontRef idx="minor">
            <a:schemeClr val="lt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r>
              <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rPr>
              <a:t>TRÂNSITO</a:t>
            </a:r>
          </a:p>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Tree>
    <p:extLst>
      <p:ext uri="{BB962C8B-B14F-4D97-AF65-F5344CB8AC3E}">
        <p14:creationId xmlns:p14="http://schemas.microsoft.com/office/powerpoint/2010/main" val="136475568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additive="base">
                                        <p:cTn id="14" dur="500" fill="hold"/>
                                        <p:tgtEl>
                                          <p:spTgt spid="13"/>
                                        </p:tgtEl>
                                        <p:attrNameLst>
                                          <p:attrName>ppt_x</p:attrName>
                                        </p:attrNameLst>
                                      </p:cBhvr>
                                      <p:tavLst>
                                        <p:tav tm="0">
                                          <p:val>
                                            <p:strVal val="#ppt_x"/>
                                          </p:val>
                                        </p:tav>
                                        <p:tav tm="100000">
                                          <p:val>
                                            <p:strVal val="#ppt_x"/>
                                          </p:val>
                                        </p:tav>
                                      </p:tavLst>
                                    </p:anim>
                                    <p:anim calcmode="lin" valueType="num">
                                      <p:cBhvr additive="base">
                                        <p:cTn id="15" dur="500" fill="hold"/>
                                        <p:tgtEl>
                                          <p:spTgt spid="13"/>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ppt_x"/>
                                          </p:val>
                                        </p:tav>
                                        <p:tav tm="100000">
                                          <p:val>
                                            <p:strVal val="#ppt_x"/>
                                          </p:val>
                                        </p:tav>
                                      </p:tavLst>
                                    </p:anim>
                                    <p:anim calcmode="lin" valueType="num">
                                      <p:cBhvr additive="base">
                                        <p:cTn id="1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barn(inVertical)">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500"/>
                                        <p:tgtEl>
                                          <p:spTgt spid="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500" fill="hold"/>
                                        <p:tgtEl>
                                          <p:spTgt spid="16"/>
                                        </p:tgtEl>
                                        <p:attrNameLst>
                                          <p:attrName>ppt_w</p:attrName>
                                        </p:attrNameLst>
                                      </p:cBhvr>
                                      <p:tavLst>
                                        <p:tav tm="0">
                                          <p:val>
                                            <p:fltVal val="0"/>
                                          </p:val>
                                        </p:tav>
                                        <p:tav tm="100000">
                                          <p:val>
                                            <p:strVal val="#ppt_w"/>
                                          </p:val>
                                        </p:tav>
                                      </p:tavLst>
                                    </p:anim>
                                    <p:anim calcmode="lin" valueType="num">
                                      <p:cBhvr>
                                        <p:cTn id="44" dur="500" fill="hold"/>
                                        <p:tgtEl>
                                          <p:spTgt spid="16"/>
                                        </p:tgtEl>
                                        <p:attrNameLst>
                                          <p:attrName>ppt_h</p:attrName>
                                        </p:attrNameLst>
                                      </p:cBhvr>
                                      <p:tavLst>
                                        <p:tav tm="0">
                                          <p:val>
                                            <p:fltVal val="0"/>
                                          </p:val>
                                        </p:tav>
                                        <p:tav tm="100000">
                                          <p:val>
                                            <p:strVal val="#ppt_h"/>
                                          </p:val>
                                        </p:tav>
                                      </p:tavLst>
                                    </p:anim>
                                    <p:animEffect transition="in" filter="fade">
                                      <p:cBhvr>
                                        <p:cTn id="45" dur="500"/>
                                        <p:tgtEl>
                                          <p:spTgt spid="16"/>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p:cTn id="48" dur="500" fill="hold"/>
                                        <p:tgtEl>
                                          <p:spTgt spid="21"/>
                                        </p:tgtEl>
                                        <p:attrNameLst>
                                          <p:attrName>ppt_w</p:attrName>
                                        </p:attrNameLst>
                                      </p:cBhvr>
                                      <p:tavLst>
                                        <p:tav tm="0">
                                          <p:val>
                                            <p:fltVal val="0"/>
                                          </p:val>
                                        </p:tav>
                                        <p:tav tm="100000">
                                          <p:val>
                                            <p:strVal val="#ppt_w"/>
                                          </p:val>
                                        </p:tav>
                                      </p:tavLst>
                                    </p:anim>
                                    <p:anim calcmode="lin" valueType="num">
                                      <p:cBhvr>
                                        <p:cTn id="49" dur="500" fill="hold"/>
                                        <p:tgtEl>
                                          <p:spTgt spid="21"/>
                                        </p:tgtEl>
                                        <p:attrNameLst>
                                          <p:attrName>ppt_h</p:attrName>
                                        </p:attrNameLst>
                                      </p:cBhvr>
                                      <p:tavLst>
                                        <p:tav tm="0">
                                          <p:val>
                                            <p:fltVal val="0"/>
                                          </p:val>
                                        </p:tav>
                                        <p:tav tm="100000">
                                          <p:val>
                                            <p:strVal val="#ppt_h"/>
                                          </p:val>
                                        </p:tav>
                                      </p:tavLst>
                                    </p:anim>
                                    <p:animEffect transition="in" filter="fade">
                                      <p:cBhvr>
                                        <p:cTn id="5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9" grpId="0" animBg="1"/>
      <p:bldP spid="20" grpId="0" animBg="1"/>
      <p:bldP spid="21" grpId="0" animBg="1"/>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265705"/>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Comparativo</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920289" y="2574776"/>
            <a:ext cx="21122591" cy="9330712"/>
          </a:xfrm>
          <a:prstGeom prst="rect">
            <a:avLst/>
          </a:prstGeom>
        </p:spPr>
        <p:txBody>
          <a:bodyPr>
            <a:norm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pPr marL="457200" indent="-457200">
              <a:buFont typeface="Arial" panose="020B0604020202020204" pitchFamily="34" charset="0"/>
              <a:buChar char="•"/>
            </a:pPr>
            <a:endParaRPr lang="pt-BR" dirty="0"/>
          </a:p>
          <a:p>
            <a:pPr marL="457200" indent="-457200">
              <a:buFont typeface="Arial" panose="020B0604020202020204" pitchFamily="34" charset="0"/>
              <a:buChar char="•"/>
            </a:pPr>
            <a:endParaRPr dirty="0"/>
          </a:p>
        </p:txBody>
      </p:sp>
      <p:graphicFrame>
        <p:nvGraphicFramePr>
          <p:cNvPr id="4" name="Tabela 3">
            <a:extLst>
              <a:ext uri="{FF2B5EF4-FFF2-40B4-BE49-F238E27FC236}">
                <a16:creationId xmlns:a16="http://schemas.microsoft.com/office/drawing/2014/main" id="{19C43245-F8CE-2FDF-F458-ECC8D2864088}"/>
              </a:ext>
            </a:extLst>
          </p:cNvPr>
          <p:cNvGraphicFramePr>
            <a:graphicFrameLocks noGrp="1"/>
          </p:cNvGraphicFramePr>
          <p:nvPr>
            <p:extLst>
              <p:ext uri="{D42A27DB-BD31-4B8C-83A1-F6EECF244321}">
                <p14:modId xmlns:p14="http://schemas.microsoft.com/office/powerpoint/2010/main" val="413685223"/>
              </p:ext>
            </p:extLst>
          </p:nvPr>
        </p:nvGraphicFramePr>
        <p:xfrm>
          <a:off x="2496457" y="4070565"/>
          <a:ext cx="19967254" cy="4145280"/>
        </p:xfrm>
        <a:graphic>
          <a:graphicData uri="http://schemas.openxmlformats.org/drawingml/2006/table">
            <a:tbl>
              <a:tblPr firstRow="1" bandRow="1">
                <a:tableStyleId>{D7AC3CCA-C797-4891-BE02-D94E43425B78}</a:tableStyleId>
              </a:tblPr>
              <a:tblGrid>
                <a:gridCol w="9983627">
                  <a:extLst>
                    <a:ext uri="{9D8B030D-6E8A-4147-A177-3AD203B41FA5}">
                      <a16:colId xmlns:a16="http://schemas.microsoft.com/office/drawing/2014/main" val="564615987"/>
                    </a:ext>
                  </a:extLst>
                </a:gridCol>
                <a:gridCol w="9983627">
                  <a:extLst>
                    <a:ext uri="{9D8B030D-6E8A-4147-A177-3AD203B41FA5}">
                      <a16:colId xmlns:a16="http://schemas.microsoft.com/office/drawing/2014/main" val="1476870731"/>
                    </a:ext>
                  </a:extLst>
                </a:gridCol>
              </a:tblGrid>
              <a:tr h="370840">
                <a:tc>
                  <a:txBody>
                    <a:bodyPr/>
                    <a:lstStyle/>
                    <a:p>
                      <a:r>
                        <a:rPr lang="pt-BR" sz="2800" dirty="0">
                          <a:solidFill>
                            <a:srgbClr val="FFFFFF"/>
                          </a:solidFill>
                        </a:rPr>
                        <a:t>Situação Atual</a:t>
                      </a:r>
                      <a:endParaRPr lang="pt-BR" sz="2800" dirty="0">
                        <a:solidFill>
                          <a:srgbClr val="FFFFFF"/>
                        </a:solidFill>
                        <a:latin typeface="Fira Sans Regular" panose="020B0503050000020004" pitchFamily="34" charset="0"/>
                      </a:endParaRPr>
                    </a:p>
                  </a:txBody>
                  <a:tcPr>
                    <a:solidFill>
                      <a:schemeClr val="tx1"/>
                    </a:solidFill>
                  </a:tcPr>
                </a:tc>
                <a:tc>
                  <a:txBody>
                    <a:bodyPr/>
                    <a:lstStyle/>
                    <a:p>
                      <a:r>
                        <a:rPr lang="pt-BR" sz="2800" dirty="0">
                          <a:solidFill>
                            <a:srgbClr val="FFFFFF"/>
                          </a:solidFill>
                        </a:rPr>
                        <a:t>Novo Processo de Importação</a:t>
                      </a:r>
                      <a:endParaRPr lang="pt-BR" sz="2800" dirty="0">
                        <a:solidFill>
                          <a:srgbClr val="FFFFFF"/>
                        </a:solidFill>
                        <a:latin typeface="Fira Sans Regular" panose="020B0503050000020004" pitchFamily="34" charset="0"/>
                      </a:endParaRPr>
                    </a:p>
                  </a:txBody>
                  <a:tcPr>
                    <a:solidFill>
                      <a:schemeClr val="tx1"/>
                    </a:solidFill>
                  </a:tcPr>
                </a:tc>
                <a:extLst>
                  <a:ext uri="{0D108BD9-81ED-4DB2-BD59-A6C34878D82A}">
                    <a16:rowId xmlns:a16="http://schemas.microsoft.com/office/drawing/2014/main" val="1932072356"/>
                  </a:ext>
                </a:extLst>
              </a:tr>
              <a:tr h="370840">
                <a:tc>
                  <a:txBody>
                    <a:bodyPr/>
                    <a:lstStyle/>
                    <a:p>
                      <a:pPr algn="l"/>
                      <a:r>
                        <a:rPr lang="pt-BR" sz="2800" dirty="0"/>
                        <a:t>Licença de Importação (LI)</a:t>
                      </a:r>
                      <a:endParaRPr lang="pt-BR" sz="2800" dirty="0">
                        <a:latin typeface="Fira Sans Regular" panose="020B0503050000020004" pitchFamily="34" charset="0"/>
                      </a:endParaRPr>
                    </a:p>
                  </a:txBody>
                  <a:tcPr/>
                </a:tc>
                <a:tc>
                  <a:txBody>
                    <a:bodyPr/>
                    <a:lstStyle/>
                    <a:p>
                      <a:pPr algn="l"/>
                      <a:r>
                        <a:rPr lang="pt-BR" sz="2800" dirty="0"/>
                        <a:t>LPCO / Inspeção</a:t>
                      </a:r>
                      <a:endParaRPr lang="pt-BR" sz="2800" dirty="0">
                        <a:latin typeface="Fira Sans Regular" panose="020B0503050000020004" pitchFamily="34" charset="0"/>
                      </a:endParaRPr>
                    </a:p>
                  </a:txBody>
                  <a:tcPr/>
                </a:tc>
                <a:extLst>
                  <a:ext uri="{0D108BD9-81ED-4DB2-BD59-A6C34878D82A}">
                    <a16:rowId xmlns:a16="http://schemas.microsoft.com/office/drawing/2014/main" val="1736231868"/>
                  </a:ext>
                </a:extLst>
              </a:tr>
              <a:tr h="370840">
                <a:tc>
                  <a:txBody>
                    <a:bodyPr/>
                    <a:lstStyle/>
                    <a:p>
                      <a:pPr algn="l"/>
                      <a:r>
                        <a:rPr lang="pt-BR" sz="2800" dirty="0"/>
                        <a:t>Fluxo Sequencial (LI </a:t>
                      </a:r>
                      <a:r>
                        <a:rPr lang="pt-BR" sz="2800" dirty="0">
                          <a:sym typeface="Wingdings" panose="05000000000000000000" pitchFamily="2" charset="2"/>
                        </a:rPr>
                        <a:t></a:t>
                      </a:r>
                      <a:r>
                        <a:rPr lang="pt-BR" sz="2800" dirty="0"/>
                        <a:t> DI)</a:t>
                      </a:r>
                      <a:endParaRPr lang="pt-BR" sz="2800" dirty="0">
                        <a:latin typeface="Fira Sans Regular" panose="020B0503050000020004" pitchFamily="34" charset="0"/>
                      </a:endParaRPr>
                    </a:p>
                  </a:txBody>
                  <a:tcPr/>
                </a:tc>
                <a:tc>
                  <a:txBody>
                    <a:bodyPr/>
                    <a:lstStyle/>
                    <a:p>
                      <a:pPr algn="l"/>
                      <a:r>
                        <a:rPr lang="pt-BR" sz="2800" dirty="0"/>
                        <a:t>Fluxo Paralelo (LPCO / Inspeção / DUIMP)</a:t>
                      </a:r>
                      <a:endParaRPr lang="pt-BR" sz="2800" dirty="0">
                        <a:latin typeface="Fira Sans Regular" panose="020B0503050000020004" pitchFamily="34" charset="0"/>
                      </a:endParaRPr>
                    </a:p>
                  </a:txBody>
                  <a:tcPr/>
                </a:tc>
                <a:extLst>
                  <a:ext uri="{0D108BD9-81ED-4DB2-BD59-A6C34878D82A}">
                    <a16:rowId xmlns:a16="http://schemas.microsoft.com/office/drawing/2014/main" val="1823622869"/>
                  </a:ext>
                </a:extLst>
              </a:tr>
              <a:tr h="370840">
                <a:tc>
                  <a:txBody>
                    <a:bodyPr/>
                    <a:lstStyle/>
                    <a:p>
                      <a:pPr algn="l"/>
                      <a:r>
                        <a:rPr lang="pt-BR" sz="2800" dirty="0"/>
                        <a:t>LI Deferida é condição para Registro da DI</a:t>
                      </a:r>
                      <a:endParaRPr lang="pt-BR" sz="2800" dirty="0">
                        <a:latin typeface="Fira Sans Regular" panose="020B0503050000020004" pitchFamily="34" charset="0"/>
                      </a:endParaRPr>
                    </a:p>
                  </a:txBody>
                  <a:tcPr/>
                </a:tc>
                <a:tc>
                  <a:txBody>
                    <a:bodyPr/>
                    <a:lstStyle/>
                    <a:p>
                      <a:pPr algn="l"/>
                      <a:r>
                        <a:rPr lang="pt-BR" sz="2800" dirty="0"/>
                        <a:t>LPCO / Inspeção é condição para o desembaraço da DUIMP</a:t>
                      </a:r>
                      <a:endParaRPr lang="pt-BR" sz="2800" dirty="0">
                        <a:latin typeface="Fira Sans Regular" panose="020B0503050000020004" pitchFamily="34" charset="0"/>
                      </a:endParaRPr>
                    </a:p>
                  </a:txBody>
                  <a:tcPr/>
                </a:tc>
                <a:extLst>
                  <a:ext uri="{0D108BD9-81ED-4DB2-BD59-A6C34878D82A}">
                    <a16:rowId xmlns:a16="http://schemas.microsoft.com/office/drawing/2014/main" val="1188044220"/>
                  </a:ext>
                </a:extLst>
              </a:tr>
              <a:tr h="370840">
                <a:tc>
                  <a:txBody>
                    <a:bodyPr/>
                    <a:lstStyle/>
                    <a:p>
                      <a:pPr algn="l"/>
                      <a:r>
                        <a:rPr lang="pt-BR" sz="2800"/>
                        <a:t>LI com campos fixos</a:t>
                      </a:r>
                      <a:endParaRPr lang="pt-BR" sz="2800" dirty="0">
                        <a:latin typeface="Fira Sans Regular" panose="020B0503050000020004" pitchFamily="34" charset="0"/>
                      </a:endParaRPr>
                    </a:p>
                  </a:txBody>
                  <a:tcPr/>
                </a:tc>
                <a:tc>
                  <a:txBody>
                    <a:bodyPr/>
                    <a:lstStyle/>
                    <a:p>
                      <a:pPr algn="l"/>
                      <a:r>
                        <a:rPr lang="pt-BR" sz="2800" dirty="0"/>
                        <a:t>Formulário customizado de LPCO (Atributos)</a:t>
                      </a:r>
                      <a:endParaRPr lang="pt-BR" sz="2800" dirty="0">
                        <a:latin typeface="Fira Sans Regular" panose="020B0503050000020004" pitchFamily="34" charset="0"/>
                      </a:endParaRPr>
                    </a:p>
                  </a:txBody>
                  <a:tcPr/>
                </a:tc>
                <a:extLst>
                  <a:ext uri="{0D108BD9-81ED-4DB2-BD59-A6C34878D82A}">
                    <a16:rowId xmlns:a16="http://schemas.microsoft.com/office/drawing/2014/main" val="3110616631"/>
                  </a:ext>
                </a:extLst>
              </a:tr>
              <a:tr h="370840">
                <a:tc>
                  <a:txBody>
                    <a:bodyPr/>
                    <a:lstStyle/>
                    <a:p>
                      <a:pPr algn="l"/>
                      <a:r>
                        <a:rPr lang="pt-BR" sz="2800"/>
                        <a:t>Uma LI para cada operação</a:t>
                      </a:r>
                      <a:endParaRPr lang="pt-BR" sz="2800" dirty="0">
                        <a:latin typeface="Fira Sans Regular" panose="020B0503050000020004" pitchFamily="34" charset="0"/>
                      </a:endParaRPr>
                    </a:p>
                  </a:txBody>
                  <a:tcPr/>
                </a:tc>
                <a:tc>
                  <a:txBody>
                    <a:bodyPr/>
                    <a:lstStyle/>
                    <a:p>
                      <a:pPr algn="l"/>
                      <a:r>
                        <a:rPr lang="pt-BR" sz="2800" dirty="0"/>
                        <a:t>LPCO para múltiplas operações</a:t>
                      </a:r>
                      <a:endParaRPr lang="pt-BR" sz="2800" dirty="0">
                        <a:latin typeface="Fira Sans Regular" panose="020B0503050000020004" pitchFamily="34" charset="0"/>
                      </a:endParaRPr>
                    </a:p>
                  </a:txBody>
                  <a:tcPr/>
                </a:tc>
                <a:extLst>
                  <a:ext uri="{0D108BD9-81ED-4DB2-BD59-A6C34878D82A}">
                    <a16:rowId xmlns:a16="http://schemas.microsoft.com/office/drawing/2014/main" val="2281357933"/>
                  </a:ext>
                </a:extLst>
              </a:tr>
              <a:tr h="370840">
                <a:tc>
                  <a:txBody>
                    <a:bodyPr/>
                    <a:lstStyle/>
                    <a:p>
                      <a:pPr algn="l"/>
                      <a:r>
                        <a:rPr lang="pt-BR" sz="2800"/>
                        <a:t>LI utilizada para fiscalização dos anuentes</a:t>
                      </a:r>
                      <a:endParaRPr lang="pt-BR" sz="2800" dirty="0">
                        <a:latin typeface="Fira Sans Regular" panose="020B0503050000020004" pitchFamily="34" charset="0"/>
                      </a:endParaRPr>
                    </a:p>
                  </a:txBody>
                  <a:tcPr/>
                </a:tc>
                <a:tc>
                  <a:txBody>
                    <a:bodyPr/>
                    <a:lstStyle/>
                    <a:p>
                      <a:pPr algn="l"/>
                      <a:r>
                        <a:rPr lang="pt-BR" sz="2800" dirty="0"/>
                        <a:t>Relatório de Inspeção Física (RIF)</a:t>
                      </a:r>
                      <a:endParaRPr lang="pt-BR" sz="2800" dirty="0">
                        <a:latin typeface="Fira Sans Regular" panose="020B0503050000020004" pitchFamily="34" charset="0"/>
                      </a:endParaRPr>
                    </a:p>
                  </a:txBody>
                  <a:tcPr/>
                </a:tc>
                <a:extLst>
                  <a:ext uri="{0D108BD9-81ED-4DB2-BD59-A6C34878D82A}">
                    <a16:rowId xmlns:a16="http://schemas.microsoft.com/office/drawing/2014/main" val="4154700403"/>
                  </a:ext>
                </a:extLst>
              </a:tr>
              <a:tr h="370840">
                <a:tc>
                  <a:txBody>
                    <a:bodyPr/>
                    <a:lstStyle/>
                    <a:p>
                      <a:pPr algn="l"/>
                      <a:r>
                        <a:rPr lang="pt-BR" sz="2800"/>
                        <a:t>Análise humana de cada LI registrada</a:t>
                      </a:r>
                      <a:endParaRPr lang="pt-BR" sz="2800" dirty="0">
                        <a:latin typeface="Fira Sans Regular" panose="020B0503050000020004" pitchFamily="34" charset="0"/>
                      </a:endParaRPr>
                    </a:p>
                  </a:txBody>
                  <a:tcPr/>
                </a:tc>
                <a:tc>
                  <a:txBody>
                    <a:bodyPr/>
                    <a:lstStyle/>
                    <a:p>
                      <a:pPr algn="l"/>
                      <a:r>
                        <a:rPr lang="pt-BR" sz="2800" dirty="0"/>
                        <a:t>GR Administrativo</a:t>
                      </a:r>
                      <a:endParaRPr lang="pt-BR" sz="2800" dirty="0">
                        <a:latin typeface="Fira Sans Regular" panose="020B0503050000020004" pitchFamily="34" charset="0"/>
                      </a:endParaRPr>
                    </a:p>
                  </a:txBody>
                  <a:tcPr/>
                </a:tc>
                <a:extLst>
                  <a:ext uri="{0D108BD9-81ED-4DB2-BD59-A6C34878D82A}">
                    <a16:rowId xmlns:a16="http://schemas.microsoft.com/office/drawing/2014/main" val="3857076477"/>
                  </a:ext>
                </a:extLst>
              </a:tr>
            </a:tbl>
          </a:graphicData>
        </a:graphic>
      </p:graphicFrame>
      <p:sp>
        <p:nvSpPr>
          <p:cNvPr id="5" name="CaixaDeTexto 4">
            <a:extLst>
              <a:ext uri="{FF2B5EF4-FFF2-40B4-BE49-F238E27FC236}">
                <a16:creationId xmlns:a16="http://schemas.microsoft.com/office/drawing/2014/main" id="{E757B858-F84D-75E2-DE3B-12A3749E8157}"/>
              </a:ext>
            </a:extLst>
          </p:cNvPr>
          <p:cNvSpPr txBox="1"/>
          <p:nvPr/>
        </p:nvSpPr>
        <p:spPr>
          <a:xfrm>
            <a:off x="19351039" y="11669526"/>
            <a:ext cx="6953250"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pt-BR" sz="2400" b="0" i="0" u="none" strike="noStrike" cap="none" spc="0" normalizeH="0" baseline="0" dirty="0">
                <a:ln>
                  <a:noFill/>
                </a:ln>
                <a:solidFill>
                  <a:srgbClr val="5E5E5E"/>
                </a:solidFill>
                <a:effectLst/>
                <a:uFillTx/>
                <a:latin typeface="+mn-lt"/>
                <a:ea typeface="+mn-ea"/>
                <a:cs typeface="+mn-cs"/>
                <a:sym typeface="Helvetica Neue"/>
              </a:rPr>
              <a:t>Fonte: MDIC</a:t>
            </a:r>
          </a:p>
        </p:txBody>
      </p:sp>
    </p:spTree>
    <p:extLst>
      <p:ext uri="{BB962C8B-B14F-4D97-AF65-F5344CB8AC3E}">
        <p14:creationId xmlns:p14="http://schemas.microsoft.com/office/powerpoint/2010/main" val="538141059"/>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265705"/>
          </a:xfrm>
          <a:prstGeom prst="rect">
            <a:avLst/>
          </a:prstGeom>
        </p:spPr>
        <p:txBody>
          <a:bodyPr anchor="t">
            <a:normAutofit fontScale="90000"/>
          </a:bodyPr>
          <a:lstStyle>
            <a:lvl1pPr>
              <a:defRPr sz="8400" b="0" spc="-168">
                <a:solidFill>
                  <a:srgbClr val="9BB85F"/>
                </a:solidFill>
                <a:latin typeface="Fira Sans Bold"/>
                <a:ea typeface="Fira Sans Bold"/>
                <a:cs typeface="Fira Sans Bold"/>
                <a:sym typeface="Fira Sans Bold"/>
              </a:defRPr>
            </a:lvl1pPr>
          </a:lstStyle>
          <a:p>
            <a:r>
              <a:rPr lang="pt-BR" dirty="0"/>
              <a:t>Pagamento Centralizado de Comércio Exterior (PCCE) – Visão de Futuro</a:t>
            </a:r>
            <a:endParaRPr dirty="0"/>
          </a:p>
        </p:txBody>
      </p:sp>
      <p:sp>
        <p:nvSpPr>
          <p:cNvPr id="4" name="Retângulo: Cantos Arredondados 3">
            <a:extLst>
              <a:ext uri="{FF2B5EF4-FFF2-40B4-BE49-F238E27FC236}">
                <a16:creationId xmlns:a16="http://schemas.microsoft.com/office/drawing/2014/main" id="{6E4B66DB-891E-01CE-435E-D1174503C4E6}"/>
              </a:ext>
            </a:extLst>
          </p:cNvPr>
          <p:cNvSpPr>
            <a:spLocks/>
          </p:cNvSpPr>
          <p:nvPr/>
        </p:nvSpPr>
        <p:spPr>
          <a:xfrm>
            <a:off x="2423183" y="2770556"/>
            <a:ext cx="19392900" cy="8285956"/>
          </a:xfrm>
          <a:prstGeom prst="roundRect">
            <a:avLst>
              <a:gd name="adj" fmla="val 6983"/>
            </a:avLst>
          </a:prstGeom>
          <a:solidFill>
            <a:srgbClr val="0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marL="0" marR="0" indent="0" algn="l" defTabSz="825500" rtl="0" fontAlgn="auto" latinLnBrk="0" hangingPunct="0">
              <a:lnSpc>
                <a:spcPct val="100000"/>
              </a:lnSpc>
              <a:spcBef>
                <a:spcPts val="0"/>
              </a:spcBef>
              <a:spcAft>
                <a:spcPts val="0"/>
              </a:spcAft>
              <a:buClrTx/>
              <a:buSzTx/>
              <a:buFontTx/>
              <a:buNone/>
              <a:tabLst/>
            </a:pPr>
            <a:r>
              <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rPr>
              <a:t>Encargos de Operadores Privados (Por adesão)</a:t>
            </a:r>
          </a:p>
          <a:p>
            <a:pPr marL="0" marR="0" indent="0" algn="l" defTabSz="825500" rtl="0" fontAlgn="auto" latinLnBrk="0" hangingPunct="0">
              <a:lnSpc>
                <a:spcPct val="100000"/>
              </a:lnSpc>
              <a:spcBef>
                <a:spcPts val="0"/>
              </a:spcBef>
              <a:spcAft>
                <a:spcPts val="0"/>
              </a:spcAft>
              <a:buClrTx/>
              <a:buSzTx/>
              <a:buFontTx/>
              <a:buNone/>
              <a:tabLst/>
            </a:pPr>
            <a:endParaRPr lang="pt-BR" sz="3200" dirty="0">
              <a:solidFill>
                <a:srgbClr val="FFFFFF"/>
              </a:solidFill>
              <a:latin typeface="Helvetica Neue Medium"/>
              <a:ea typeface="Helvetica Neue Medium"/>
              <a:cs typeface="Helvetica Neue Medium"/>
              <a:sym typeface="Helvetica Neue Medium"/>
            </a:endParaRPr>
          </a:p>
          <a:p>
            <a:pPr marL="0" marR="0" indent="0" algn="l"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a:p>
            <a:pPr marL="0" marR="0" indent="0" algn="l" defTabSz="825500" rtl="0" fontAlgn="auto" latinLnBrk="0" hangingPunct="0">
              <a:lnSpc>
                <a:spcPct val="100000"/>
              </a:lnSpc>
              <a:spcBef>
                <a:spcPts val="0"/>
              </a:spcBef>
              <a:spcAft>
                <a:spcPts val="0"/>
              </a:spcAft>
              <a:buClrTx/>
              <a:buSzTx/>
              <a:buFontTx/>
              <a:buNone/>
              <a:tabLst/>
            </a:pPr>
            <a:endParaRPr lang="pt-BR" sz="3200" dirty="0">
              <a:solidFill>
                <a:srgbClr val="FFFFFF"/>
              </a:solidFill>
              <a:latin typeface="Helvetica Neue Medium"/>
              <a:ea typeface="Helvetica Neue Medium"/>
              <a:cs typeface="Helvetica Neue Medium"/>
              <a:sym typeface="Helvetica Neue Medium"/>
            </a:endParaRPr>
          </a:p>
          <a:p>
            <a:pPr marL="0" marR="0" indent="0" algn="l"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a:p>
            <a:pPr marL="0" marR="0" indent="0" algn="l" defTabSz="825500" rtl="0" fontAlgn="auto" latinLnBrk="0" hangingPunct="0">
              <a:lnSpc>
                <a:spcPct val="100000"/>
              </a:lnSpc>
              <a:spcBef>
                <a:spcPts val="0"/>
              </a:spcBef>
              <a:spcAft>
                <a:spcPts val="0"/>
              </a:spcAft>
              <a:buClrTx/>
              <a:buSzTx/>
              <a:buFontTx/>
              <a:buNone/>
              <a:tabLst/>
            </a:pPr>
            <a:endParaRPr lang="pt-BR" sz="3200" dirty="0">
              <a:solidFill>
                <a:srgbClr val="FFFFFF"/>
              </a:solidFill>
              <a:latin typeface="Helvetica Neue Medium"/>
              <a:ea typeface="Helvetica Neue Medium"/>
              <a:cs typeface="Helvetica Neue Medium"/>
              <a:sym typeface="Helvetica Neue Medium"/>
            </a:endParaRPr>
          </a:p>
          <a:p>
            <a:pPr marL="0" marR="0" indent="0" algn="l"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a:p>
            <a:pPr marL="0" marR="0" indent="0" algn="l" defTabSz="825500" rtl="0" fontAlgn="auto" latinLnBrk="0" hangingPunct="0">
              <a:lnSpc>
                <a:spcPct val="100000"/>
              </a:lnSpc>
              <a:spcBef>
                <a:spcPts val="0"/>
              </a:spcBef>
              <a:spcAft>
                <a:spcPts val="0"/>
              </a:spcAft>
              <a:buClrTx/>
              <a:buSzTx/>
              <a:buFontTx/>
              <a:buNone/>
              <a:tabLst/>
            </a:pPr>
            <a:endParaRPr lang="pt-BR" sz="3200" dirty="0">
              <a:solidFill>
                <a:srgbClr val="FFFFFF"/>
              </a:solidFill>
              <a:latin typeface="Helvetica Neue Medium"/>
              <a:ea typeface="Helvetica Neue Medium"/>
              <a:cs typeface="Helvetica Neue Medium"/>
              <a:sym typeface="Helvetica Neue Medium"/>
            </a:endParaRPr>
          </a:p>
          <a:p>
            <a:pPr marL="0" marR="0" indent="0" algn="l"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a:p>
            <a:pPr marL="0" marR="0" indent="0" algn="l" defTabSz="825500" rtl="0" fontAlgn="auto" latinLnBrk="0" hangingPunct="0">
              <a:lnSpc>
                <a:spcPct val="100000"/>
              </a:lnSpc>
              <a:spcBef>
                <a:spcPts val="0"/>
              </a:spcBef>
              <a:spcAft>
                <a:spcPts val="0"/>
              </a:spcAft>
              <a:buClrTx/>
              <a:buSzTx/>
              <a:buFontTx/>
              <a:buNone/>
              <a:tabLst/>
            </a:pPr>
            <a:endParaRPr lang="pt-BR" sz="3200" dirty="0">
              <a:solidFill>
                <a:srgbClr val="FFFFFF"/>
              </a:solidFill>
              <a:latin typeface="Helvetica Neue Medium"/>
              <a:ea typeface="Helvetica Neue Medium"/>
              <a:cs typeface="Helvetica Neue Medium"/>
              <a:sym typeface="Helvetica Neue Medium"/>
            </a:endParaRPr>
          </a:p>
          <a:p>
            <a:pPr marL="0" marR="0" indent="0" algn="l"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a:p>
            <a:pPr marL="0" marR="0" indent="0" algn="l" defTabSz="825500" rtl="0" fontAlgn="auto" latinLnBrk="0" hangingPunct="0">
              <a:lnSpc>
                <a:spcPct val="100000"/>
              </a:lnSpc>
              <a:spcBef>
                <a:spcPts val="0"/>
              </a:spcBef>
              <a:spcAft>
                <a:spcPts val="0"/>
              </a:spcAft>
              <a:buClrTx/>
              <a:buSzTx/>
              <a:buFontTx/>
              <a:buNone/>
              <a:tabLst/>
            </a:pPr>
            <a:endParaRPr lang="pt-BR" sz="3200" dirty="0">
              <a:solidFill>
                <a:srgbClr val="FFFFFF"/>
              </a:solidFill>
              <a:latin typeface="Helvetica Neue Medium"/>
              <a:ea typeface="Helvetica Neue Medium"/>
              <a:cs typeface="Helvetica Neue Medium"/>
              <a:sym typeface="Helvetica Neue Medium"/>
            </a:endParaRPr>
          </a:p>
          <a:p>
            <a:pPr marL="0" marR="0" indent="0" algn="l"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a:p>
            <a:pPr marL="0" marR="0" indent="0" algn="l" defTabSz="825500" rtl="0" fontAlgn="auto" latinLnBrk="0" hangingPunct="0">
              <a:lnSpc>
                <a:spcPct val="100000"/>
              </a:lnSpc>
              <a:spcBef>
                <a:spcPts val="0"/>
              </a:spcBef>
              <a:spcAft>
                <a:spcPts val="0"/>
              </a:spcAft>
              <a:buClrTx/>
              <a:buSzTx/>
              <a:buFontTx/>
              <a:buNone/>
              <a:tabLst/>
            </a:pPr>
            <a:endParaRPr lang="pt-BR" sz="3200" dirty="0">
              <a:solidFill>
                <a:srgbClr val="FFFFFF"/>
              </a:solidFill>
              <a:latin typeface="Helvetica Neue Medium"/>
              <a:ea typeface="Helvetica Neue Medium"/>
              <a:cs typeface="Helvetica Neue Medium"/>
              <a:sym typeface="Helvetica Neue Medium"/>
            </a:endParaRPr>
          </a:p>
          <a:p>
            <a:pPr marL="0" marR="0" indent="0" algn="l"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5" name="Espaço Reservado para Texto 4">
            <a:extLst>
              <a:ext uri="{FF2B5EF4-FFF2-40B4-BE49-F238E27FC236}">
                <a16:creationId xmlns:a16="http://schemas.microsoft.com/office/drawing/2014/main" id="{F3819DB6-CBCA-EE50-9AB0-A509BB5B55C2}"/>
              </a:ext>
            </a:extLst>
          </p:cNvPr>
          <p:cNvSpPr>
            <a:spLocks noGrp="1"/>
          </p:cNvSpPr>
          <p:nvPr>
            <p:ph type="body" sz="half" idx="1"/>
          </p:nvPr>
        </p:nvSpPr>
        <p:spPr>
          <a:xfrm>
            <a:off x="5577816" y="4191000"/>
            <a:ext cx="15659099" cy="6120000"/>
          </a:xfrm>
          <a:prstGeom prst="roundRect">
            <a:avLst>
              <a:gd name="adj" fmla="val 4775"/>
            </a:avLst>
          </a:prstGeom>
          <a:ln/>
        </p:spPr>
        <p:style>
          <a:lnRef idx="2">
            <a:schemeClr val="dk1">
              <a:shade val="15000"/>
            </a:schemeClr>
          </a:lnRef>
          <a:fillRef idx="1">
            <a:schemeClr val="dk1"/>
          </a:fillRef>
          <a:effectRef idx="0">
            <a:schemeClr val="dk1"/>
          </a:effectRef>
          <a:fontRef idx="minor">
            <a:schemeClr val="lt1"/>
          </a:fontRef>
        </p:style>
        <p:txBody>
          <a:bodyPr rot="0" spcFirstLastPara="1" vertOverflow="overflow" horzOverflow="overflow" vert="horz" wrap="square" lIns="50800" tIns="50800" rIns="50800" bIns="50800" numCol="1" spcCol="38100" rtlCol="0" anchor="t">
            <a:spAutoFit/>
          </a:bodyPr>
          <a:lstStyle/>
          <a:p>
            <a:pPr marL="0" marR="0" indent="0" algn="l" defTabSz="825500" rtl="0" fontAlgn="auto" latinLnBrk="0" hangingPunct="0">
              <a:lnSpc>
                <a:spcPct val="100000"/>
              </a:lnSpc>
              <a:spcBef>
                <a:spcPts val="0"/>
              </a:spcBef>
              <a:spcAft>
                <a:spcPts val="0"/>
              </a:spcAft>
              <a:buClrTx/>
              <a:buSzTx/>
              <a:buFontTx/>
              <a:buNone/>
              <a:tabLst/>
            </a:pPr>
            <a:r>
              <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rPr>
              <a:t>Taxa de Licenciamento e de Inspeção de Órgãos Anuentes</a:t>
            </a:r>
          </a:p>
          <a:p>
            <a:pPr marL="0" marR="0" indent="0" algn="l" defTabSz="825500" rtl="0" fontAlgn="auto" latinLnBrk="0" hangingPunct="0">
              <a:lnSpc>
                <a:spcPct val="100000"/>
              </a:lnSpc>
              <a:spcBef>
                <a:spcPts val="0"/>
              </a:spcBef>
              <a:spcAft>
                <a:spcPts val="0"/>
              </a:spcAft>
              <a:buClrTx/>
              <a:buSzTx/>
              <a:buFontTx/>
              <a:buNone/>
              <a:tabLst/>
            </a:pPr>
            <a:endParaRPr lang="pt-BR" sz="3200" dirty="0">
              <a:solidFill>
                <a:srgbClr val="FFFFFF"/>
              </a:solidFill>
              <a:latin typeface="Helvetica Neue Medium"/>
              <a:ea typeface="Helvetica Neue Medium"/>
              <a:cs typeface="Helvetica Neue Medium"/>
              <a:sym typeface="Helvetica Neue Medium"/>
            </a:endParaRPr>
          </a:p>
          <a:p>
            <a:pPr marL="0" marR="0" indent="0" algn="l"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a:p>
            <a:pPr marL="0" marR="0" indent="0" algn="l" defTabSz="825500" rtl="0" fontAlgn="auto" latinLnBrk="0" hangingPunct="0">
              <a:lnSpc>
                <a:spcPct val="100000"/>
              </a:lnSpc>
              <a:spcBef>
                <a:spcPts val="0"/>
              </a:spcBef>
              <a:spcAft>
                <a:spcPts val="0"/>
              </a:spcAft>
              <a:buClrTx/>
              <a:buSzTx/>
              <a:buFontTx/>
              <a:buNone/>
              <a:tabLst/>
            </a:pPr>
            <a:endParaRPr lang="pt-BR" sz="3200" dirty="0">
              <a:solidFill>
                <a:srgbClr val="FFFFFF"/>
              </a:solidFill>
              <a:latin typeface="Helvetica Neue Medium"/>
              <a:ea typeface="Helvetica Neue Medium"/>
              <a:cs typeface="Helvetica Neue Medium"/>
              <a:sym typeface="Helvetica Neue Medium"/>
            </a:endParaRPr>
          </a:p>
          <a:p>
            <a:pPr marL="0" marR="0" indent="0" algn="l"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a:p>
            <a:pPr marL="0" marR="0" indent="0" algn="l" defTabSz="825500" rtl="0" fontAlgn="auto" latinLnBrk="0" hangingPunct="0">
              <a:lnSpc>
                <a:spcPct val="100000"/>
              </a:lnSpc>
              <a:spcBef>
                <a:spcPts val="0"/>
              </a:spcBef>
              <a:spcAft>
                <a:spcPts val="0"/>
              </a:spcAft>
              <a:buClrTx/>
              <a:buSzTx/>
              <a:buFontTx/>
              <a:buNone/>
              <a:tabLst/>
            </a:pPr>
            <a:endParaRPr lang="pt-BR" sz="3200" dirty="0">
              <a:solidFill>
                <a:srgbClr val="FFFFFF"/>
              </a:solidFill>
              <a:latin typeface="Helvetica Neue Medium"/>
              <a:ea typeface="Helvetica Neue Medium"/>
              <a:cs typeface="Helvetica Neue Medium"/>
              <a:sym typeface="Helvetica Neue Medium"/>
            </a:endParaRPr>
          </a:p>
          <a:p>
            <a:pPr marL="0" marR="0" indent="0" algn="l"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a:p>
            <a:pPr marL="0" marR="0" indent="0" algn="l" defTabSz="825500" rtl="0" fontAlgn="auto" latinLnBrk="0" hangingPunct="0">
              <a:lnSpc>
                <a:spcPct val="100000"/>
              </a:lnSpc>
              <a:spcBef>
                <a:spcPts val="0"/>
              </a:spcBef>
              <a:spcAft>
                <a:spcPts val="0"/>
              </a:spcAft>
              <a:buClrTx/>
              <a:buSzTx/>
              <a:buFontTx/>
              <a:buNone/>
              <a:tabLst/>
            </a:pPr>
            <a:endParaRPr lang="pt-BR" sz="3200" dirty="0">
              <a:solidFill>
                <a:srgbClr val="FFFFFF"/>
              </a:solidFill>
              <a:latin typeface="Helvetica Neue Medium"/>
              <a:ea typeface="Helvetica Neue Medium"/>
              <a:cs typeface="Helvetica Neue Medium"/>
              <a:sym typeface="Helvetica Neue Medium"/>
            </a:endParaRPr>
          </a:p>
          <a:p>
            <a:pPr marL="0" marR="0" indent="0" algn="l"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a:p>
            <a:pPr marL="0" marR="0" indent="0" algn="l" defTabSz="825500" rtl="0" fontAlgn="auto" latinLnBrk="0" hangingPunct="0">
              <a:lnSpc>
                <a:spcPct val="100000"/>
              </a:lnSpc>
              <a:spcBef>
                <a:spcPts val="0"/>
              </a:spcBef>
              <a:spcAft>
                <a:spcPts val="0"/>
              </a:spcAft>
              <a:buClrTx/>
              <a:buSzTx/>
              <a:buFontTx/>
              <a:buNone/>
              <a:tabLst/>
            </a:pPr>
            <a:endParaRPr lang="pt-BR" sz="3200" dirty="0">
              <a:solidFill>
                <a:srgbClr val="FFFFFF"/>
              </a:solidFill>
              <a:latin typeface="Helvetica Neue Medium"/>
              <a:ea typeface="Helvetica Neue Medium"/>
              <a:cs typeface="Helvetica Neue Medium"/>
              <a:sym typeface="Helvetica Neue Medium"/>
            </a:endParaRPr>
          </a:p>
          <a:p>
            <a:pPr marL="0" marR="0" indent="0" algn="l"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a:p>
            <a:pPr marL="0" marR="0" indent="0" algn="l" defTabSz="825500" rtl="0" fontAlgn="auto" latinLnBrk="0" hangingPunct="0">
              <a:lnSpc>
                <a:spcPct val="100000"/>
              </a:lnSpc>
              <a:spcBef>
                <a:spcPts val="0"/>
              </a:spcBef>
              <a:spcAft>
                <a:spcPts val="0"/>
              </a:spcAft>
              <a:buClrTx/>
              <a:buSzTx/>
              <a:buFontTx/>
              <a:buNone/>
              <a:tabLst/>
            </a:pPr>
            <a:endParaRPr lang="pt-BR" sz="3200" dirty="0">
              <a:solidFill>
                <a:srgbClr val="FFFFFF"/>
              </a:solidFill>
              <a:latin typeface="Helvetica Neue Medium"/>
              <a:ea typeface="Helvetica Neue Medium"/>
              <a:cs typeface="Helvetica Neue Medium"/>
              <a:sym typeface="Helvetica Neue Medium"/>
            </a:endParaRPr>
          </a:p>
          <a:p>
            <a:pPr marL="0" marR="0" indent="0" algn="l"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a:p>
            <a:pPr marL="0" marR="0" indent="0" algn="l" defTabSz="825500" rtl="0" fontAlgn="auto" latinLnBrk="0" hangingPunct="0">
              <a:lnSpc>
                <a:spcPct val="100000"/>
              </a:lnSpc>
              <a:spcBef>
                <a:spcPts val="0"/>
              </a:spcBef>
              <a:spcAft>
                <a:spcPts val="0"/>
              </a:spcAft>
              <a:buClrTx/>
              <a:buSzTx/>
              <a:buFontTx/>
              <a:buNone/>
              <a:tabLst/>
            </a:pPr>
            <a:endParaRPr lang="pt-BR" sz="3200" dirty="0">
              <a:solidFill>
                <a:srgbClr val="FFFFFF"/>
              </a:solidFill>
              <a:latin typeface="Helvetica Neue Medium"/>
              <a:ea typeface="Helvetica Neue Medium"/>
              <a:cs typeface="Helvetica Neue Medium"/>
              <a:sym typeface="Helvetica Neue Medium"/>
            </a:endParaRPr>
          </a:p>
          <a:p>
            <a:pPr marL="0" marR="0" indent="0" algn="l"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6" name="Espaço Reservado para Texto 4">
            <a:extLst>
              <a:ext uri="{FF2B5EF4-FFF2-40B4-BE49-F238E27FC236}">
                <a16:creationId xmlns:a16="http://schemas.microsoft.com/office/drawing/2014/main" id="{ACA5105C-751D-735A-A1E2-01E02F52DA86}"/>
              </a:ext>
            </a:extLst>
          </p:cNvPr>
          <p:cNvSpPr txBox="1">
            <a:spLocks/>
          </p:cNvSpPr>
          <p:nvPr/>
        </p:nvSpPr>
        <p:spPr>
          <a:xfrm>
            <a:off x="8552357" y="5238750"/>
            <a:ext cx="12303558" cy="4320000"/>
          </a:xfrm>
          <a:prstGeom prst="roundRect">
            <a:avLst>
              <a:gd name="adj" fmla="val 5436"/>
            </a:avLst>
          </a:prstGeom>
          <a:ln/>
          <a:extLst>
            <a:ext uri="{C572A759-6A51-4108-AA02-DFA0A04FC94B}">
              <ma14:wrappingTextBoxFlag xmlns:ma14="http://schemas.microsoft.com/office/mac/drawingml/2011/main" xmlns:a14="http://schemas.microsoft.com/office/drawing/2010/main" xmlns:m="http://schemas.openxmlformats.org/officeDocument/2006/math" xmlns="" val="1"/>
            </a:ext>
          </a:extLst>
        </p:spPr>
        <p:style>
          <a:lnRef idx="1">
            <a:schemeClr val="dk1"/>
          </a:lnRef>
          <a:fillRef idx="2">
            <a:schemeClr val="dk1"/>
          </a:fillRef>
          <a:effectRef idx="1">
            <a:schemeClr val="dk1"/>
          </a:effectRef>
          <a:fontRef idx="minor">
            <a:schemeClr val="dk1"/>
          </a:fontRef>
        </p:style>
        <p:txBody>
          <a:bodyPr rot="0" spcFirstLastPara="1" vertOverflow="overflow" horzOverflow="overflow" vert="horz" wrap="square" lIns="50800" tIns="50800" rIns="50800" bIns="50800" numCol="1" spcCol="38100" rtlCol="0" anchor="t">
            <a:spAutoFit/>
          </a:bodyPr>
          <a:lstStyle>
            <a:lvl1pPr marL="0" marR="0" indent="0" algn="l" defTabSz="825500" rtl="0" latinLnBrk="0">
              <a:lnSpc>
                <a:spcPct val="100000"/>
              </a:lnSpc>
              <a:spcBef>
                <a:spcPts val="0"/>
              </a:spcBef>
              <a:spcAft>
                <a:spcPts val="0"/>
              </a:spcAft>
              <a:buClrTx/>
              <a:buSzTx/>
              <a:buFontTx/>
              <a:buNone/>
              <a:tabLst/>
              <a:defRPr sz="5500" b="1" i="0" u="none" strike="noStrike" cap="none" spc="0" baseline="0">
                <a:solidFill>
                  <a:schemeClr val="lt1"/>
                </a:solidFill>
                <a:uFillTx/>
                <a:latin typeface="+mn-lt"/>
                <a:ea typeface="+mn-ea"/>
                <a:cs typeface="+mn-cs"/>
                <a:sym typeface="Helvetica Neue"/>
              </a:defRPr>
            </a:lvl1pPr>
            <a:lvl2pPr marL="0" marR="0" indent="457200" algn="l" defTabSz="825500" rtl="0" latinLnBrk="0">
              <a:lnSpc>
                <a:spcPct val="100000"/>
              </a:lnSpc>
              <a:spcBef>
                <a:spcPts val="0"/>
              </a:spcBef>
              <a:spcAft>
                <a:spcPts val="0"/>
              </a:spcAft>
              <a:buClrTx/>
              <a:buSzTx/>
              <a:buFontTx/>
              <a:buNone/>
              <a:tabLst/>
              <a:defRPr sz="5500" b="1" i="0" u="none" strike="noStrike" cap="none" spc="0" baseline="0">
                <a:solidFill>
                  <a:schemeClr val="lt1"/>
                </a:solidFill>
                <a:uFillTx/>
                <a:latin typeface="+mn-lt"/>
                <a:ea typeface="+mn-ea"/>
                <a:cs typeface="+mn-cs"/>
                <a:sym typeface="Helvetica Neue"/>
              </a:defRPr>
            </a:lvl2pPr>
            <a:lvl3pPr marL="0" marR="0" indent="914400" algn="l" defTabSz="825500" rtl="0" latinLnBrk="0">
              <a:lnSpc>
                <a:spcPct val="100000"/>
              </a:lnSpc>
              <a:spcBef>
                <a:spcPts val="0"/>
              </a:spcBef>
              <a:spcAft>
                <a:spcPts val="0"/>
              </a:spcAft>
              <a:buClrTx/>
              <a:buSzTx/>
              <a:buFontTx/>
              <a:buNone/>
              <a:tabLst/>
              <a:defRPr sz="5500" b="1" i="0" u="none" strike="noStrike" cap="none" spc="0" baseline="0">
                <a:solidFill>
                  <a:schemeClr val="lt1"/>
                </a:solidFill>
                <a:uFillTx/>
                <a:latin typeface="+mn-lt"/>
                <a:ea typeface="+mn-ea"/>
                <a:cs typeface="+mn-cs"/>
                <a:sym typeface="Helvetica Neue"/>
              </a:defRPr>
            </a:lvl3pPr>
            <a:lvl4pPr marL="0" marR="0" indent="1371600" algn="l" defTabSz="825500" rtl="0" latinLnBrk="0">
              <a:lnSpc>
                <a:spcPct val="100000"/>
              </a:lnSpc>
              <a:spcBef>
                <a:spcPts val="0"/>
              </a:spcBef>
              <a:spcAft>
                <a:spcPts val="0"/>
              </a:spcAft>
              <a:buClrTx/>
              <a:buSzTx/>
              <a:buFontTx/>
              <a:buNone/>
              <a:tabLst/>
              <a:defRPr sz="5500" b="1" i="0" u="none" strike="noStrike" cap="none" spc="0" baseline="0">
                <a:solidFill>
                  <a:schemeClr val="lt1"/>
                </a:solidFill>
                <a:uFillTx/>
                <a:latin typeface="+mn-lt"/>
                <a:ea typeface="+mn-ea"/>
                <a:cs typeface="+mn-cs"/>
                <a:sym typeface="Helvetica Neue"/>
              </a:defRPr>
            </a:lvl4pPr>
            <a:lvl5pPr marL="0" marR="0" indent="1828800" algn="l" defTabSz="825500" rtl="0" latinLnBrk="0">
              <a:lnSpc>
                <a:spcPct val="100000"/>
              </a:lnSpc>
              <a:spcBef>
                <a:spcPts val="0"/>
              </a:spcBef>
              <a:spcAft>
                <a:spcPts val="0"/>
              </a:spcAft>
              <a:buClrTx/>
              <a:buSzTx/>
              <a:buFontTx/>
              <a:buNone/>
              <a:tabLst/>
              <a:defRPr sz="5500" b="1" i="0" u="none" strike="noStrike" cap="none" spc="0" baseline="0">
                <a:solidFill>
                  <a:schemeClr val="lt1"/>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chemeClr val="lt1"/>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chemeClr val="lt1"/>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chemeClr val="lt1"/>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chemeClr val="lt1"/>
                </a:solidFill>
                <a:uFillTx/>
                <a:latin typeface="+mn-lt"/>
                <a:ea typeface="+mn-ea"/>
                <a:cs typeface="+mn-cs"/>
                <a:sym typeface="Helvetica Neue"/>
              </a:defRPr>
            </a:lvl9pPr>
          </a:lstStyle>
          <a:p>
            <a:pPr hangingPunct="0"/>
            <a:r>
              <a:rPr lang="pt-BR" sz="3200" b="0" dirty="0">
                <a:solidFill>
                  <a:schemeClr val="tx1"/>
                </a:solidFill>
                <a:latin typeface="Helvetica Neue Medium"/>
                <a:ea typeface="Helvetica Neue Medium"/>
                <a:cs typeface="Helvetica Neue Medium"/>
                <a:sym typeface="Helvetica Neue Medium"/>
              </a:rPr>
              <a:t>Pagamento de Tributos</a:t>
            </a:r>
            <a:endParaRPr lang="pt-BR" sz="3200" dirty="0">
              <a:solidFill>
                <a:schemeClr val="tx1"/>
              </a:solidFill>
              <a:latin typeface="Helvetica Neue Medium"/>
              <a:ea typeface="Helvetica Neue Medium"/>
              <a:cs typeface="Helvetica Neue Medium"/>
              <a:sym typeface="Helvetica Neue Medium"/>
            </a:endParaRPr>
          </a:p>
          <a:p>
            <a:pPr hangingPunct="0"/>
            <a:endParaRPr lang="pt-BR" sz="3200" b="0" dirty="0">
              <a:solidFill>
                <a:srgbClr val="FFFFFF"/>
              </a:solidFill>
              <a:latin typeface="Helvetica Neue Medium"/>
              <a:ea typeface="Helvetica Neue Medium"/>
              <a:cs typeface="Helvetica Neue Medium"/>
              <a:sym typeface="Helvetica Neue Medium"/>
            </a:endParaRPr>
          </a:p>
          <a:p>
            <a:pPr hangingPunct="0"/>
            <a:endParaRPr lang="pt-BR" sz="3200" dirty="0">
              <a:solidFill>
                <a:srgbClr val="FFFFFF"/>
              </a:solidFill>
              <a:latin typeface="Helvetica Neue Medium"/>
              <a:ea typeface="Helvetica Neue Medium"/>
              <a:cs typeface="Helvetica Neue Medium"/>
              <a:sym typeface="Helvetica Neue Medium"/>
            </a:endParaRPr>
          </a:p>
          <a:p>
            <a:pPr hangingPunct="0"/>
            <a:endParaRPr lang="pt-BR" sz="3200" b="0" dirty="0">
              <a:solidFill>
                <a:srgbClr val="FFFFFF"/>
              </a:solidFill>
              <a:latin typeface="Helvetica Neue Medium"/>
              <a:ea typeface="Helvetica Neue Medium"/>
              <a:cs typeface="Helvetica Neue Medium"/>
              <a:sym typeface="Helvetica Neue Medium"/>
            </a:endParaRPr>
          </a:p>
          <a:p>
            <a:pPr hangingPunct="0"/>
            <a:endParaRPr lang="pt-BR" sz="3200" dirty="0">
              <a:solidFill>
                <a:srgbClr val="FFFFFF"/>
              </a:solidFill>
              <a:latin typeface="Helvetica Neue Medium"/>
              <a:ea typeface="Helvetica Neue Medium"/>
              <a:cs typeface="Helvetica Neue Medium"/>
              <a:sym typeface="Helvetica Neue Medium"/>
            </a:endParaRPr>
          </a:p>
          <a:p>
            <a:pPr hangingPunct="0"/>
            <a:endParaRPr lang="pt-BR" sz="3200" b="0" dirty="0">
              <a:solidFill>
                <a:srgbClr val="FFFFFF"/>
              </a:solidFill>
              <a:latin typeface="Helvetica Neue Medium"/>
              <a:ea typeface="Helvetica Neue Medium"/>
              <a:cs typeface="Helvetica Neue Medium"/>
              <a:sym typeface="Helvetica Neue Medium"/>
            </a:endParaRPr>
          </a:p>
          <a:p>
            <a:pPr hangingPunct="0"/>
            <a:endParaRPr lang="pt-BR" sz="3200" dirty="0">
              <a:solidFill>
                <a:srgbClr val="FFFFFF"/>
              </a:solidFill>
              <a:latin typeface="Helvetica Neue Medium"/>
              <a:ea typeface="Helvetica Neue Medium"/>
              <a:cs typeface="Helvetica Neue Medium"/>
              <a:sym typeface="Helvetica Neue Medium"/>
            </a:endParaRPr>
          </a:p>
          <a:p>
            <a:pPr hangingPunct="0"/>
            <a:endParaRPr lang="pt-BR" sz="3200" b="0" dirty="0">
              <a:solidFill>
                <a:srgbClr val="FFFFFF"/>
              </a:solidFill>
              <a:latin typeface="Helvetica Neue Medium"/>
              <a:ea typeface="Helvetica Neue Medium"/>
              <a:cs typeface="Helvetica Neue Medium"/>
              <a:sym typeface="Helvetica Neue Medium"/>
            </a:endParaRPr>
          </a:p>
          <a:p>
            <a:pPr hangingPunct="0"/>
            <a:endParaRPr lang="pt-BR" sz="3200" dirty="0">
              <a:solidFill>
                <a:srgbClr val="FFFFFF"/>
              </a:solidFill>
              <a:latin typeface="Helvetica Neue Medium"/>
              <a:ea typeface="Helvetica Neue Medium"/>
              <a:cs typeface="Helvetica Neue Medium"/>
              <a:sym typeface="Helvetica Neue Medium"/>
            </a:endParaRPr>
          </a:p>
          <a:p>
            <a:pPr hangingPunct="0"/>
            <a:endParaRPr lang="pt-BR" sz="3200" b="0" dirty="0">
              <a:solidFill>
                <a:srgbClr val="FFFFFF"/>
              </a:solidFill>
              <a:latin typeface="Helvetica Neue Medium"/>
              <a:ea typeface="Helvetica Neue Medium"/>
              <a:cs typeface="Helvetica Neue Medium"/>
              <a:sym typeface="Helvetica Neue Medium"/>
            </a:endParaRPr>
          </a:p>
          <a:p>
            <a:pPr hangingPunct="0"/>
            <a:endParaRPr lang="pt-BR" sz="3200" dirty="0">
              <a:solidFill>
                <a:srgbClr val="FFFFFF"/>
              </a:solidFill>
              <a:latin typeface="Helvetica Neue Medium"/>
              <a:ea typeface="Helvetica Neue Medium"/>
              <a:cs typeface="Helvetica Neue Medium"/>
              <a:sym typeface="Helvetica Neue Medium"/>
            </a:endParaRPr>
          </a:p>
          <a:p>
            <a:pPr hangingPunct="0"/>
            <a:endParaRPr lang="pt-BR" sz="3200" b="0" dirty="0">
              <a:solidFill>
                <a:srgbClr val="FFFFFF"/>
              </a:solidFill>
              <a:latin typeface="Helvetica Neue Medium"/>
              <a:ea typeface="Helvetica Neue Medium"/>
              <a:cs typeface="Helvetica Neue Medium"/>
              <a:sym typeface="Helvetica Neue Medium"/>
            </a:endParaRPr>
          </a:p>
          <a:p>
            <a:pPr hangingPunct="0"/>
            <a:endParaRPr lang="pt-BR" sz="3200" dirty="0">
              <a:solidFill>
                <a:srgbClr val="FFFFFF"/>
              </a:solidFill>
              <a:latin typeface="Helvetica Neue Medium"/>
              <a:ea typeface="Helvetica Neue Medium"/>
              <a:cs typeface="Helvetica Neue Medium"/>
              <a:sym typeface="Helvetica Neue Medium"/>
            </a:endParaRPr>
          </a:p>
          <a:p>
            <a:pPr hangingPunct="0"/>
            <a:endParaRPr lang="pt-BR" sz="3200" b="0" dirty="0">
              <a:solidFill>
                <a:srgbClr val="FFFFFF"/>
              </a:solidFill>
              <a:latin typeface="Helvetica Neue Medium"/>
              <a:ea typeface="Helvetica Neue Medium"/>
              <a:cs typeface="Helvetica Neue Medium"/>
              <a:sym typeface="Helvetica Neue Medium"/>
            </a:endParaRPr>
          </a:p>
        </p:txBody>
      </p:sp>
      <p:sp>
        <p:nvSpPr>
          <p:cNvPr id="8" name="Retângulo: Cantos Arredondados 7">
            <a:extLst>
              <a:ext uri="{FF2B5EF4-FFF2-40B4-BE49-F238E27FC236}">
                <a16:creationId xmlns:a16="http://schemas.microsoft.com/office/drawing/2014/main" id="{AEB8FDA6-07A0-8C6F-19C9-187DBCF40527}"/>
              </a:ext>
            </a:extLst>
          </p:cNvPr>
          <p:cNvSpPr/>
          <p:nvPr/>
        </p:nvSpPr>
        <p:spPr>
          <a:xfrm>
            <a:off x="2965344" y="4376360"/>
            <a:ext cx="2198298" cy="792000"/>
          </a:xfrm>
          <a:prstGeom prst="roundRect">
            <a:avLst/>
          </a:prstGeom>
          <a:ln/>
        </p:spPr>
        <p:style>
          <a:lnRef idx="2">
            <a:schemeClr val="accent4">
              <a:shade val="15000"/>
            </a:schemeClr>
          </a:lnRef>
          <a:fillRef idx="1">
            <a:schemeClr val="accent4"/>
          </a:fillRef>
          <a:effectRef idx="0">
            <a:schemeClr val="accent4"/>
          </a:effectRef>
          <a:fontRef idx="minor">
            <a:schemeClr val="lt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pt-BR" sz="2000" b="0" i="0" u="none" strike="noStrike" cap="none" spc="0" normalizeH="0" baseline="0" dirty="0">
                <a:ln>
                  <a:noFill/>
                </a:ln>
                <a:solidFill>
                  <a:schemeClr val="tx1">
                    <a:lumMod val="50000"/>
                  </a:schemeClr>
                </a:solidFill>
                <a:effectLst/>
                <a:uFillTx/>
                <a:latin typeface="Helvetica Neue Medium"/>
                <a:ea typeface="Helvetica Neue Medium"/>
                <a:cs typeface="Helvetica Neue Medium"/>
                <a:sym typeface="Helvetica Neue Medium"/>
              </a:rPr>
              <a:t>Armazém</a:t>
            </a:r>
          </a:p>
        </p:txBody>
      </p:sp>
      <p:sp>
        <p:nvSpPr>
          <p:cNvPr id="9" name="Retângulo: Cantos Arredondados 8">
            <a:extLst>
              <a:ext uri="{FF2B5EF4-FFF2-40B4-BE49-F238E27FC236}">
                <a16:creationId xmlns:a16="http://schemas.microsoft.com/office/drawing/2014/main" id="{6FE48BD3-CB09-8828-1E2B-3E4C727FCCC2}"/>
              </a:ext>
            </a:extLst>
          </p:cNvPr>
          <p:cNvSpPr/>
          <p:nvPr/>
        </p:nvSpPr>
        <p:spPr>
          <a:xfrm>
            <a:off x="2965344" y="5226676"/>
            <a:ext cx="2198298" cy="792000"/>
          </a:xfrm>
          <a:prstGeom prst="roundRect">
            <a:avLst/>
          </a:prstGeom>
          <a:ln/>
        </p:spPr>
        <p:style>
          <a:lnRef idx="2">
            <a:schemeClr val="accent4">
              <a:shade val="15000"/>
            </a:schemeClr>
          </a:lnRef>
          <a:fillRef idx="1">
            <a:schemeClr val="accent4"/>
          </a:fillRef>
          <a:effectRef idx="0">
            <a:schemeClr val="accent4"/>
          </a:effectRef>
          <a:fontRef idx="minor">
            <a:schemeClr val="lt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pt-BR" sz="2000" b="0" i="0" u="none" strike="noStrike" cap="none" spc="0" normalizeH="0" baseline="0" dirty="0">
                <a:ln>
                  <a:noFill/>
                </a:ln>
                <a:solidFill>
                  <a:schemeClr val="tx1">
                    <a:lumMod val="50000"/>
                  </a:schemeClr>
                </a:solidFill>
                <a:effectLst/>
                <a:uFillTx/>
                <a:latin typeface="Helvetica Neue Medium"/>
                <a:ea typeface="Helvetica Neue Medium"/>
                <a:cs typeface="Helvetica Neue Medium"/>
                <a:sym typeface="Helvetica Neue Medium"/>
              </a:rPr>
              <a:t>Terminal de Carga</a:t>
            </a:r>
          </a:p>
        </p:txBody>
      </p:sp>
      <p:sp>
        <p:nvSpPr>
          <p:cNvPr id="10" name="Retângulo: Cantos Arredondados 9">
            <a:extLst>
              <a:ext uri="{FF2B5EF4-FFF2-40B4-BE49-F238E27FC236}">
                <a16:creationId xmlns:a16="http://schemas.microsoft.com/office/drawing/2014/main" id="{BE7990DF-B0DA-0B24-869A-3F6BEC51AE23}"/>
              </a:ext>
            </a:extLst>
          </p:cNvPr>
          <p:cNvSpPr/>
          <p:nvPr/>
        </p:nvSpPr>
        <p:spPr>
          <a:xfrm>
            <a:off x="2959205" y="6066000"/>
            <a:ext cx="2198298" cy="792000"/>
          </a:xfrm>
          <a:prstGeom prst="roundRect">
            <a:avLst/>
          </a:prstGeom>
          <a:ln/>
        </p:spPr>
        <p:style>
          <a:lnRef idx="2">
            <a:schemeClr val="accent4">
              <a:shade val="15000"/>
            </a:schemeClr>
          </a:lnRef>
          <a:fillRef idx="1">
            <a:schemeClr val="accent4"/>
          </a:fillRef>
          <a:effectRef idx="0">
            <a:schemeClr val="accent4"/>
          </a:effectRef>
          <a:fontRef idx="minor">
            <a:schemeClr val="lt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pt-BR" sz="2000" b="0" i="0" u="none" strike="noStrike" cap="none" spc="0" normalizeH="0" baseline="0" dirty="0">
                <a:ln>
                  <a:noFill/>
                </a:ln>
                <a:solidFill>
                  <a:schemeClr val="tx1">
                    <a:lumMod val="50000"/>
                  </a:schemeClr>
                </a:solidFill>
                <a:effectLst/>
                <a:uFillTx/>
                <a:latin typeface="Helvetica Neue Medium"/>
                <a:ea typeface="Helvetica Neue Medium"/>
                <a:cs typeface="Helvetica Neue Medium"/>
                <a:sym typeface="Helvetica Neue Medium"/>
              </a:rPr>
              <a:t>Despachante</a:t>
            </a:r>
          </a:p>
        </p:txBody>
      </p:sp>
      <p:sp>
        <p:nvSpPr>
          <p:cNvPr id="11" name="Retângulo: Cantos Arredondados 10">
            <a:extLst>
              <a:ext uri="{FF2B5EF4-FFF2-40B4-BE49-F238E27FC236}">
                <a16:creationId xmlns:a16="http://schemas.microsoft.com/office/drawing/2014/main" id="{9C32BAD8-12C4-E1F9-E514-358077D03C8B}"/>
              </a:ext>
            </a:extLst>
          </p:cNvPr>
          <p:cNvSpPr/>
          <p:nvPr/>
        </p:nvSpPr>
        <p:spPr>
          <a:xfrm>
            <a:off x="2963428" y="6906062"/>
            <a:ext cx="2198298" cy="792000"/>
          </a:xfrm>
          <a:prstGeom prst="roundRect">
            <a:avLst/>
          </a:prstGeom>
          <a:ln/>
        </p:spPr>
        <p:style>
          <a:lnRef idx="2">
            <a:schemeClr val="accent4">
              <a:shade val="15000"/>
            </a:schemeClr>
          </a:lnRef>
          <a:fillRef idx="1">
            <a:schemeClr val="accent4"/>
          </a:fillRef>
          <a:effectRef idx="0">
            <a:schemeClr val="accent4"/>
          </a:effectRef>
          <a:fontRef idx="minor">
            <a:schemeClr val="lt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pt-BR" sz="2000" b="0" i="0" u="none" strike="noStrike" cap="none" spc="0" normalizeH="0" baseline="0" dirty="0">
                <a:ln>
                  <a:noFill/>
                </a:ln>
                <a:solidFill>
                  <a:schemeClr val="tx1">
                    <a:lumMod val="50000"/>
                  </a:schemeClr>
                </a:solidFill>
                <a:effectLst/>
                <a:uFillTx/>
                <a:latin typeface="Helvetica Neue Medium"/>
                <a:ea typeface="Helvetica Neue Medium"/>
                <a:cs typeface="Helvetica Neue Medium"/>
                <a:sym typeface="Helvetica Neue Medium"/>
              </a:rPr>
              <a:t>Infraero / Operador Priv.</a:t>
            </a:r>
          </a:p>
        </p:txBody>
      </p:sp>
      <p:sp>
        <p:nvSpPr>
          <p:cNvPr id="13" name="Retângulo: Cantos Arredondados 12">
            <a:extLst>
              <a:ext uri="{FF2B5EF4-FFF2-40B4-BE49-F238E27FC236}">
                <a16:creationId xmlns:a16="http://schemas.microsoft.com/office/drawing/2014/main" id="{46EF4D20-7088-F461-0A6D-40E179295354}"/>
              </a:ext>
            </a:extLst>
          </p:cNvPr>
          <p:cNvSpPr/>
          <p:nvPr/>
        </p:nvSpPr>
        <p:spPr>
          <a:xfrm>
            <a:off x="2959205" y="9435764"/>
            <a:ext cx="2198298" cy="792000"/>
          </a:xfrm>
          <a:prstGeom prst="roundRect">
            <a:avLst/>
          </a:prstGeom>
          <a:ln/>
        </p:spPr>
        <p:style>
          <a:lnRef idx="2">
            <a:schemeClr val="accent4">
              <a:shade val="15000"/>
            </a:schemeClr>
          </a:lnRef>
          <a:fillRef idx="1">
            <a:schemeClr val="accent4"/>
          </a:fillRef>
          <a:effectRef idx="0">
            <a:schemeClr val="accent4"/>
          </a:effectRef>
          <a:fontRef idx="minor">
            <a:schemeClr val="lt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pt-BR" sz="2000" b="0" i="0" u="none" strike="noStrike" cap="none" spc="0" normalizeH="0" baseline="0" dirty="0">
                <a:ln>
                  <a:noFill/>
                </a:ln>
                <a:solidFill>
                  <a:schemeClr val="tx1">
                    <a:lumMod val="50000"/>
                  </a:schemeClr>
                </a:solidFill>
                <a:effectLst/>
                <a:uFillTx/>
                <a:latin typeface="Helvetica Neue Medium"/>
                <a:ea typeface="Helvetica Neue Medium"/>
                <a:cs typeface="Helvetica Neue Medium"/>
                <a:sym typeface="Helvetica Neue Medium"/>
              </a:rPr>
              <a:t>Outros</a:t>
            </a:r>
          </a:p>
        </p:txBody>
      </p:sp>
      <p:sp>
        <p:nvSpPr>
          <p:cNvPr id="14" name="Retângulo: Cantos Arredondados 13">
            <a:extLst>
              <a:ext uri="{FF2B5EF4-FFF2-40B4-BE49-F238E27FC236}">
                <a16:creationId xmlns:a16="http://schemas.microsoft.com/office/drawing/2014/main" id="{9FC69647-A253-1EDB-8647-CC4538F8C32B}"/>
              </a:ext>
            </a:extLst>
          </p:cNvPr>
          <p:cNvSpPr/>
          <p:nvPr/>
        </p:nvSpPr>
        <p:spPr>
          <a:xfrm>
            <a:off x="2959205" y="8585448"/>
            <a:ext cx="2198298" cy="792000"/>
          </a:xfrm>
          <a:prstGeom prst="roundRect">
            <a:avLst/>
          </a:prstGeom>
          <a:ln/>
        </p:spPr>
        <p:style>
          <a:lnRef idx="2">
            <a:schemeClr val="accent4">
              <a:shade val="15000"/>
            </a:schemeClr>
          </a:lnRef>
          <a:fillRef idx="1">
            <a:schemeClr val="accent4"/>
          </a:fillRef>
          <a:effectRef idx="0">
            <a:schemeClr val="accent4"/>
          </a:effectRef>
          <a:fontRef idx="minor">
            <a:schemeClr val="lt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pt-BR" sz="2000" b="0" i="0" u="none" strike="noStrike" cap="none" spc="0" normalizeH="0" baseline="0" dirty="0">
                <a:ln>
                  <a:noFill/>
                </a:ln>
                <a:solidFill>
                  <a:schemeClr val="tx1">
                    <a:lumMod val="50000"/>
                  </a:schemeClr>
                </a:solidFill>
                <a:effectLst/>
                <a:uFillTx/>
                <a:latin typeface="Helvetica Neue Medium"/>
                <a:ea typeface="Helvetica Neue Medium"/>
                <a:cs typeface="Helvetica Neue Medium"/>
                <a:sym typeface="Helvetica Neue Medium"/>
              </a:rPr>
              <a:t>Transportador</a:t>
            </a:r>
          </a:p>
        </p:txBody>
      </p:sp>
      <p:sp>
        <p:nvSpPr>
          <p:cNvPr id="15" name="Retângulo: Cantos Arredondados 14">
            <a:extLst>
              <a:ext uri="{FF2B5EF4-FFF2-40B4-BE49-F238E27FC236}">
                <a16:creationId xmlns:a16="http://schemas.microsoft.com/office/drawing/2014/main" id="{5D43BC2A-4A93-0A0B-132D-316734252F6D}"/>
              </a:ext>
            </a:extLst>
          </p:cNvPr>
          <p:cNvSpPr/>
          <p:nvPr/>
        </p:nvSpPr>
        <p:spPr>
          <a:xfrm>
            <a:off x="2959205" y="7745784"/>
            <a:ext cx="2198298" cy="792000"/>
          </a:xfrm>
          <a:prstGeom prst="roundRect">
            <a:avLst/>
          </a:prstGeom>
          <a:ln/>
        </p:spPr>
        <p:style>
          <a:lnRef idx="2">
            <a:schemeClr val="accent4">
              <a:shade val="15000"/>
            </a:schemeClr>
          </a:lnRef>
          <a:fillRef idx="1">
            <a:schemeClr val="accent4"/>
          </a:fillRef>
          <a:effectRef idx="0">
            <a:schemeClr val="accent4"/>
          </a:effectRef>
          <a:fontRef idx="minor">
            <a:schemeClr val="lt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pt-BR" sz="2000" b="0" i="0" u="none" strike="noStrike" cap="none" spc="0" normalizeH="0" baseline="0" dirty="0">
                <a:ln>
                  <a:noFill/>
                </a:ln>
                <a:solidFill>
                  <a:schemeClr val="tx1">
                    <a:lumMod val="50000"/>
                  </a:schemeClr>
                </a:solidFill>
                <a:effectLst/>
                <a:uFillTx/>
                <a:latin typeface="Helvetica Neue Medium"/>
                <a:ea typeface="Helvetica Neue Medium"/>
                <a:cs typeface="Helvetica Neue Medium"/>
                <a:sym typeface="Helvetica Neue Medium"/>
              </a:rPr>
              <a:t>Agente de Carga</a:t>
            </a:r>
          </a:p>
        </p:txBody>
      </p:sp>
      <p:sp>
        <p:nvSpPr>
          <p:cNvPr id="19" name="Retângulo: Cantos Arredondados 18">
            <a:extLst>
              <a:ext uri="{FF2B5EF4-FFF2-40B4-BE49-F238E27FC236}">
                <a16:creationId xmlns:a16="http://schemas.microsoft.com/office/drawing/2014/main" id="{F5D9518E-4934-06FA-F45A-024D4B2686F0}"/>
              </a:ext>
            </a:extLst>
          </p:cNvPr>
          <p:cNvSpPr/>
          <p:nvPr/>
        </p:nvSpPr>
        <p:spPr>
          <a:xfrm>
            <a:off x="5990579" y="5838986"/>
            <a:ext cx="2198298" cy="792000"/>
          </a:xfrm>
          <a:prstGeom prst="roundRect">
            <a:avLst/>
          </a:prstGeom>
          <a:ln/>
        </p:spPr>
        <p:style>
          <a:lnRef idx="2">
            <a:schemeClr val="accent3">
              <a:shade val="15000"/>
            </a:schemeClr>
          </a:lnRef>
          <a:fillRef idx="1">
            <a:schemeClr val="accent3"/>
          </a:fillRef>
          <a:effectRef idx="0">
            <a:schemeClr val="accent3"/>
          </a:effectRef>
          <a:fontRef idx="minor">
            <a:schemeClr val="lt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pt-BR" sz="2000" b="0" i="0" u="none" strike="noStrike" cap="none" spc="0" normalizeH="0" baseline="0" dirty="0">
                <a:ln>
                  <a:noFill/>
                </a:ln>
                <a:solidFill>
                  <a:schemeClr val="tx1">
                    <a:lumMod val="50000"/>
                  </a:schemeClr>
                </a:solidFill>
                <a:effectLst/>
                <a:uFillTx/>
                <a:latin typeface="Helvetica Neue Medium"/>
                <a:ea typeface="Helvetica Neue Medium"/>
                <a:cs typeface="Helvetica Neue Medium"/>
                <a:sym typeface="Helvetica Neue Medium"/>
              </a:rPr>
              <a:t>Anvisa</a:t>
            </a:r>
          </a:p>
        </p:txBody>
      </p:sp>
      <p:sp>
        <p:nvSpPr>
          <p:cNvPr id="20" name="Retângulo: Cantos Arredondados 19">
            <a:extLst>
              <a:ext uri="{FF2B5EF4-FFF2-40B4-BE49-F238E27FC236}">
                <a16:creationId xmlns:a16="http://schemas.microsoft.com/office/drawing/2014/main" id="{03A5126C-1398-1BDC-182E-4866C9CE7B1C}"/>
              </a:ext>
            </a:extLst>
          </p:cNvPr>
          <p:cNvSpPr/>
          <p:nvPr/>
        </p:nvSpPr>
        <p:spPr>
          <a:xfrm>
            <a:off x="5984440" y="6686520"/>
            <a:ext cx="2198298" cy="792000"/>
          </a:xfrm>
          <a:prstGeom prst="roundRect">
            <a:avLst/>
          </a:prstGeom>
          <a:ln/>
        </p:spPr>
        <p:style>
          <a:lnRef idx="2">
            <a:schemeClr val="accent3">
              <a:shade val="15000"/>
            </a:schemeClr>
          </a:lnRef>
          <a:fillRef idx="1">
            <a:schemeClr val="accent3"/>
          </a:fillRef>
          <a:effectRef idx="0">
            <a:schemeClr val="accent3"/>
          </a:effectRef>
          <a:fontRef idx="minor">
            <a:schemeClr val="lt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pt-BR" sz="2000" b="0" i="0" u="none" strike="noStrike" cap="none" spc="0" normalizeH="0" baseline="0" dirty="0">
                <a:ln>
                  <a:noFill/>
                </a:ln>
                <a:solidFill>
                  <a:schemeClr val="tx1">
                    <a:lumMod val="50000"/>
                  </a:schemeClr>
                </a:solidFill>
                <a:effectLst/>
                <a:uFillTx/>
                <a:latin typeface="Helvetica Neue Medium"/>
                <a:ea typeface="Helvetica Neue Medium"/>
                <a:cs typeface="Helvetica Neue Medium"/>
                <a:sym typeface="Helvetica Neue Medium"/>
              </a:rPr>
              <a:t>MAPA</a:t>
            </a:r>
          </a:p>
        </p:txBody>
      </p:sp>
      <p:sp>
        <p:nvSpPr>
          <p:cNvPr id="21" name="Retângulo: Cantos Arredondados 20">
            <a:extLst>
              <a:ext uri="{FF2B5EF4-FFF2-40B4-BE49-F238E27FC236}">
                <a16:creationId xmlns:a16="http://schemas.microsoft.com/office/drawing/2014/main" id="{6C56B078-B3F3-C74E-E007-1C5B48346F54}"/>
              </a:ext>
            </a:extLst>
          </p:cNvPr>
          <p:cNvSpPr/>
          <p:nvPr/>
        </p:nvSpPr>
        <p:spPr>
          <a:xfrm>
            <a:off x="5984440" y="7564730"/>
            <a:ext cx="2198298" cy="792000"/>
          </a:xfrm>
          <a:prstGeom prst="roundRect">
            <a:avLst/>
          </a:prstGeom>
          <a:ln/>
        </p:spPr>
        <p:style>
          <a:lnRef idx="2">
            <a:schemeClr val="accent3">
              <a:shade val="15000"/>
            </a:schemeClr>
          </a:lnRef>
          <a:fillRef idx="1">
            <a:schemeClr val="accent3"/>
          </a:fillRef>
          <a:effectRef idx="0">
            <a:schemeClr val="accent3"/>
          </a:effectRef>
          <a:fontRef idx="minor">
            <a:schemeClr val="lt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pt-BR" sz="2000" b="0" i="0" u="none" strike="noStrike" cap="none" spc="0" normalizeH="0" baseline="0" dirty="0">
                <a:ln>
                  <a:noFill/>
                </a:ln>
                <a:solidFill>
                  <a:schemeClr val="tx1">
                    <a:lumMod val="50000"/>
                  </a:schemeClr>
                </a:solidFill>
                <a:effectLst/>
                <a:uFillTx/>
                <a:latin typeface="Helvetica Neue Medium"/>
                <a:ea typeface="Helvetica Neue Medium"/>
                <a:cs typeface="Helvetica Neue Medium"/>
                <a:sym typeface="Helvetica Neue Medium"/>
              </a:rPr>
              <a:t>Exército</a:t>
            </a:r>
          </a:p>
        </p:txBody>
      </p:sp>
      <p:sp>
        <p:nvSpPr>
          <p:cNvPr id="22" name="Retângulo: Cantos Arredondados 21">
            <a:extLst>
              <a:ext uri="{FF2B5EF4-FFF2-40B4-BE49-F238E27FC236}">
                <a16:creationId xmlns:a16="http://schemas.microsoft.com/office/drawing/2014/main" id="{7A5CA837-41D9-F16A-9864-E9B9EBEAED26}"/>
              </a:ext>
            </a:extLst>
          </p:cNvPr>
          <p:cNvSpPr/>
          <p:nvPr/>
        </p:nvSpPr>
        <p:spPr>
          <a:xfrm>
            <a:off x="5984440" y="8412264"/>
            <a:ext cx="2198298" cy="792000"/>
          </a:xfrm>
          <a:prstGeom prst="roundRect">
            <a:avLst/>
          </a:prstGeom>
          <a:ln/>
        </p:spPr>
        <p:style>
          <a:lnRef idx="2">
            <a:schemeClr val="accent3">
              <a:shade val="15000"/>
            </a:schemeClr>
          </a:lnRef>
          <a:fillRef idx="1">
            <a:schemeClr val="accent3"/>
          </a:fillRef>
          <a:effectRef idx="0">
            <a:schemeClr val="accent3"/>
          </a:effectRef>
          <a:fontRef idx="minor">
            <a:schemeClr val="lt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pt-BR" sz="2000" b="0" i="0" u="none" strike="noStrike" cap="none" spc="0" normalizeH="0" baseline="0" dirty="0">
                <a:ln>
                  <a:noFill/>
                </a:ln>
                <a:solidFill>
                  <a:schemeClr val="tx1">
                    <a:lumMod val="50000"/>
                  </a:schemeClr>
                </a:solidFill>
                <a:effectLst/>
                <a:uFillTx/>
                <a:latin typeface="Helvetica Neue Medium"/>
                <a:ea typeface="Helvetica Neue Medium"/>
                <a:cs typeface="Helvetica Neue Medium"/>
                <a:sym typeface="Helvetica Neue Medium"/>
              </a:rPr>
              <a:t>Outros</a:t>
            </a:r>
          </a:p>
        </p:txBody>
      </p:sp>
      <p:sp>
        <p:nvSpPr>
          <p:cNvPr id="23" name="Retângulo: Cantos Arredondados 22">
            <a:extLst>
              <a:ext uri="{FF2B5EF4-FFF2-40B4-BE49-F238E27FC236}">
                <a16:creationId xmlns:a16="http://schemas.microsoft.com/office/drawing/2014/main" id="{19EBDA0D-3C5C-ED88-FA96-C7B0FDCACFDB}"/>
              </a:ext>
            </a:extLst>
          </p:cNvPr>
          <p:cNvSpPr/>
          <p:nvPr/>
        </p:nvSpPr>
        <p:spPr>
          <a:xfrm>
            <a:off x="10599272" y="6686520"/>
            <a:ext cx="3896369" cy="1800000"/>
          </a:xfrm>
          <a:prstGeom prst="roundRect">
            <a:avLst/>
          </a:prstGeom>
          <a:ln/>
        </p:spPr>
        <p:style>
          <a:lnRef idx="2">
            <a:schemeClr val="accent5">
              <a:shade val="15000"/>
            </a:schemeClr>
          </a:lnRef>
          <a:fillRef idx="1">
            <a:schemeClr val="accent5"/>
          </a:fillRef>
          <a:effectRef idx="0">
            <a:schemeClr val="accent5"/>
          </a:effectRef>
          <a:fontRef idx="minor">
            <a:schemeClr val="lt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pt-BR" sz="2000" b="0" i="0" u="none" strike="noStrike" cap="none" spc="0" normalizeH="0" baseline="0" dirty="0">
                <a:ln>
                  <a:noFill/>
                </a:ln>
                <a:solidFill>
                  <a:schemeClr val="tx1">
                    <a:lumMod val="50000"/>
                  </a:schemeClr>
                </a:solidFill>
                <a:effectLst/>
                <a:uFillTx/>
                <a:latin typeface="Helvetica Neue Medium"/>
                <a:ea typeface="Helvetica Neue Medium"/>
                <a:cs typeface="Helvetica Neue Medium"/>
                <a:sym typeface="Helvetica Neue Medium"/>
              </a:rPr>
              <a:t>Federais: II, IPI, PIS, COFINS, AFRMM, Multas, </a:t>
            </a:r>
            <a:r>
              <a:rPr kumimoji="0" lang="pt-BR" sz="2000" b="0" i="0" u="none" strike="noStrike" cap="none" spc="0" normalizeH="0" baseline="0" dirty="0" err="1">
                <a:ln>
                  <a:noFill/>
                </a:ln>
                <a:solidFill>
                  <a:schemeClr val="tx1">
                    <a:lumMod val="50000"/>
                  </a:schemeClr>
                </a:solidFill>
                <a:effectLst/>
                <a:uFillTx/>
                <a:latin typeface="Helvetica Neue Medium"/>
                <a:ea typeface="Helvetica Neue Medium"/>
                <a:cs typeface="Helvetica Neue Medium"/>
                <a:sym typeface="Helvetica Neue Medium"/>
              </a:rPr>
              <a:t>etc</a:t>
            </a:r>
            <a:endParaRPr kumimoji="0" lang="pt-BR" sz="2000" b="0" i="0" u="none" strike="noStrike" cap="none" spc="0" normalizeH="0" baseline="0" dirty="0">
              <a:ln>
                <a:noFill/>
              </a:ln>
              <a:solidFill>
                <a:schemeClr val="tx1">
                  <a:lumMod val="50000"/>
                </a:schemeClr>
              </a:solidFill>
              <a:effectLst/>
              <a:uFillTx/>
              <a:latin typeface="Helvetica Neue Medium"/>
              <a:ea typeface="Helvetica Neue Medium"/>
              <a:cs typeface="Helvetica Neue Medium"/>
              <a:sym typeface="Helvetica Neue Medium"/>
            </a:endParaRPr>
          </a:p>
        </p:txBody>
      </p:sp>
      <p:sp>
        <p:nvSpPr>
          <p:cNvPr id="26" name="Retângulo: Cantos Arredondados 25">
            <a:extLst>
              <a:ext uri="{FF2B5EF4-FFF2-40B4-BE49-F238E27FC236}">
                <a16:creationId xmlns:a16="http://schemas.microsoft.com/office/drawing/2014/main" id="{4C653C23-2505-0258-2007-2802733F7467}"/>
              </a:ext>
            </a:extLst>
          </p:cNvPr>
          <p:cNvSpPr/>
          <p:nvPr/>
        </p:nvSpPr>
        <p:spPr>
          <a:xfrm>
            <a:off x="14909815" y="6686520"/>
            <a:ext cx="3896369" cy="1800000"/>
          </a:xfrm>
          <a:prstGeom prst="roundRect">
            <a:avLst/>
          </a:prstGeom>
          <a:ln/>
        </p:spPr>
        <p:style>
          <a:lnRef idx="2">
            <a:schemeClr val="accent5">
              <a:shade val="15000"/>
            </a:schemeClr>
          </a:lnRef>
          <a:fillRef idx="1">
            <a:schemeClr val="accent5"/>
          </a:fillRef>
          <a:effectRef idx="0">
            <a:schemeClr val="accent5"/>
          </a:effectRef>
          <a:fontRef idx="minor">
            <a:schemeClr val="lt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pt-BR" sz="2000" b="0" i="0" u="none" strike="noStrike" cap="none" spc="0" normalizeH="0" baseline="0" dirty="0">
                <a:ln>
                  <a:noFill/>
                </a:ln>
                <a:solidFill>
                  <a:schemeClr val="tx1">
                    <a:lumMod val="50000"/>
                  </a:schemeClr>
                </a:solidFill>
                <a:effectLst/>
                <a:uFillTx/>
                <a:latin typeface="Helvetica Neue Medium"/>
                <a:ea typeface="Helvetica Neue Medium"/>
                <a:cs typeface="Helvetica Neue Medium"/>
                <a:sym typeface="Helvetica Neue Medium"/>
              </a:rPr>
              <a:t>Estadual: ICMS, liberação de carga exonerada</a:t>
            </a:r>
          </a:p>
        </p:txBody>
      </p:sp>
    </p:spTree>
    <p:extLst>
      <p:ext uri="{BB962C8B-B14F-4D97-AF65-F5344CB8AC3E}">
        <p14:creationId xmlns:p14="http://schemas.microsoft.com/office/powerpoint/2010/main" val="186440683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anim calcmode="lin" valueType="num">
                                      <p:cBhvr>
                                        <p:cTn id="14" dur="1000" fill="hold"/>
                                        <p:tgtEl>
                                          <p:spTgt spid="23"/>
                                        </p:tgtEl>
                                        <p:attrNameLst>
                                          <p:attrName>ppt_x</p:attrName>
                                        </p:attrNameLst>
                                      </p:cBhvr>
                                      <p:tavLst>
                                        <p:tav tm="0">
                                          <p:val>
                                            <p:strVal val="#ppt_x"/>
                                          </p:val>
                                        </p:tav>
                                        <p:tav tm="100000">
                                          <p:val>
                                            <p:strVal val="#ppt_x"/>
                                          </p:val>
                                        </p:tav>
                                      </p:tavLst>
                                    </p:anim>
                                    <p:anim calcmode="lin" valueType="num">
                                      <p:cBhvr>
                                        <p:cTn id="15" dur="1000" fill="hold"/>
                                        <p:tgtEl>
                                          <p:spTgt spid="2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1000"/>
                                        <p:tgtEl>
                                          <p:spTgt spid="26"/>
                                        </p:tgtEl>
                                      </p:cBhvr>
                                    </p:animEffect>
                                    <p:anim calcmode="lin" valueType="num">
                                      <p:cBhvr>
                                        <p:cTn id="19" dur="1000" fill="hold"/>
                                        <p:tgtEl>
                                          <p:spTgt spid="26"/>
                                        </p:tgtEl>
                                        <p:attrNameLst>
                                          <p:attrName>ppt_x</p:attrName>
                                        </p:attrNameLst>
                                      </p:cBhvr>
                                      <p:tavLst>
                                        <p:tav tm="0">
                                          <p:val>
                                            <p:strVal val="#ppt_x"/>
                                          </p:val>
                                        </p:tav>
                                        <p:tav tm="100000">
                                          <p:val>
                                            <p:strVal val="#ppt_x"/>
                                          </p:val>
                                        </p:tav>
                                      </p:tavLst>
                                    </p:anim>
                                    <p:anim calcmode="lin" valueType="num">
                                      <p:cBhvr>
                                        <p:cTn id="20"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bg/>
                                          </p:spTgt>
                                        </p:tgtEl>
                                        <p:attrNameLst>
                                          <p:attrName>style.visibility</p:attrName>
                                        </p:attrNameLst>
                                      </p:cBhvr>
                                      <p:to>
                                        <p:strVal val="visible"/>
                                      </p:to>
                                    </p:set>
                                    <p:anim calcmode="lin" valueType="num">
                                      <p:cBhvr additive="base">
                                        <p:cTn id="25" dur="500" fill="hold"/>
                                        <p:tgtEl>
                                          <p:spTgt spid="5">
                                            <p:bg/>
                                          </p:spTgt>
                                        </p:tgtEl>
                                        <p:attrNameLst>
                                          <p:attrName>ppt_x</p:attrName>
                                        </p:attrNameLst>
                                      </p:cBhvr>
                                      <p:tavLst>
                                        <p:tav tm="0">
                                          <p:val>
                                            <p:strVal val="#ppt_x"/>
                                          </p:val>
                                        </p:tav>
                                        <p:tav tm="100000">
                                          <p:val>
                                            <p:strVal val="#ppt_x"/>
                                          </p:val>
                                        </p:tav>
                                      </p:tavLst>
                                    </p:anim>
                                    <p:anim calcmode="lin" valueType="num">
                                      <p:cBhvr additive="base">
                                        <p:cTn id="26" dur="500" fill="hold"/>
                                        <p:tgtEl>
                                          <p:spTgt spid="5">
                                            <p:bg/>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5">
                                            <p:txEl>
                                              <p:pRg st="0" end="0"/>
                                            </p:txEl>
                                          </p:spTgt>
                                        </p:tgtEl>
                                        <p:attrNameLst>
                                          <p:attrName>style.visibility</p:attrName>
                                        </p:attrNameLst>
                                      </p:cBhvr>
                                      <p:to>
                                        <p:strVal val="visible"/>
                                      </p:to>
                                    </p:set>
                                    <p:anim calcmode="lin" valueType="num">
                                      <p:cBhvr additive="base">
                                        <p:cTn id="2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31" fill="hold">
                            <p:stCondLst>
                              <p:cond delay="500"/>
                            </p:stCondLst>
                            <p:childTnLst>
                              <p:par>
                                <p:cTn id="32" presetID="2" presetClass="entr" presetSubtype="4"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500" fill="hold"/>
                                        <p:tgtEl>
                                          <p:spTgt spid="19"/>
                                        </p:tgtEl>
                                        <p:attrNameLst>
                                          <p:attrName>ppt_x</p:attrName>
                                        </p:attrNameLst>
                                      </p:cBhvr>
                                      <p:tavLst>
                                        <p:tav tm="0">
                                          <p:val>
                                            <p:strVal val="#ppt_x"/>
                                          </p:val>
                                        </p:tav>
                                        <p:tav tm="100000">
                                          <p:val>
                                            <p:strVal val="#ppt_x"/>
                                          </p:val>
                                        </p:tav>
                                      </p:tavLst>
                                    </p:anim>
                                    <p:anim calcmode="lin" valueType="num">
                                      <p:cBhvr additive="base">
                                        <p:cTn id="35" dur="500" fill="hold"/>
                                        <p:tgtEl>
                                          <p:spTgt spid="19"/>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additive="base">
                                        <p:cTn id="38" dur="500" fill="hold"/>
                                        <p:tgtEl>
                                          <p:spTgt spid="20"/>
                                        </p:tgtEl>
                                        <p:attrNameLst>
                                          <p:attrName>ppt_x</p:attrName>
                                        </p:attrNameLst>
                                      </p:cBhvr>
                                      <p:tavLst>
                                        <p:tav tm="0">
                                          <p:val>
                                            <p:strVal val="#ppt_x"/>
                                          </p:val>
                                        </p:tav>
                                        <p:tav tm="100000">
                                          <p:val>
                                            <p:strVal val="#ppt_x"/>
                                          </p:val>
                                        </p:tav>
                                      </p:tavLst>
                                    </p:anim>
                                    <p:anim calcmode="lin" valueType="num">
                                      <p:cBhvr additive="base">
                                        <p:cTn id="39" dur="500" fill="hold"/>
                                        <p:tgtEl>
                                          <p:spTgt spid="20"/>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fill="hold"/>
                                        <p:tgtEl>
                                          <p:spTgt spid="21"/>
                                        </p:tgtEl>
                                        <p:attrNameLst>
                                          <p:attrName>ppt_x</p:attrName>
                                        </p:attrNameLst>
                                      </p:cBhvr>
                                      <p:tavLst>
                                        <p:tav tm="0">
                                          <p:val>
                                            <p:strVal val="#ppt_x"/>
                                          </p:val>
                                        </p:tav>
                                        <p:tav tm="100000">
                                          <p:val>
                                            <p:strVal val="#ppt_x"/>
                                          </p:val>
                                        </p:tav>
                                      </p:tavLst>
                                    </p:anim>
                                    <p:anim calcmode="lin" valueType="num">
                                      <p:cBhvr additive="base">
                                        <p:cTn id="43" dur="500" fill="hold"/>
                                        <p:tgtEl>
                                          <p:spTgt spid="21"/>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additive="base">
                                        <p:cTn id="46" dur="500" fill="hold"/>
                                        <p:tgtEl>
                                          <p:spTgt spid="22"/>
                                        </p:tgtEl>
                                        <p:attrNameLst>
                                          <p:attrName>ppt_x</p:attrName>
                                        </p:attrNameLst>
                                      </p:cBhvr>
                                      <p:tavLst>
                                        <p:tav tm="0">
                                          <p:val>
                                            <p:strVal val="#ppt_x"/>
                                          </p:val>
                                        </p:tav>
                                        <p:tav tm="100000">
                                          <p:val>
                                            <p:strVal val="#ppt_x"/>
                                          </p:val>
                                        </p:tav>
                                      </p:tavLst>
                                    </p:anim>
                                    <p:anim calcmode="lin" valueType="num">
                                      <p:cBhvr additive="base">
                                        <p:cTn id="47"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fade">
                                      <p:cBhvr>
                                        <p:cTn id="52" dur="500"/>
                                        <p:tgtEl>
                                          <p:spTgt spid="4"/>
                                        </p:tgtEl>
                                      </p:cBhvr>
                                    </p:animEffect>
                                  </p:childTnLst>
                                </p:cTn>
                              </p:par>
                            </p:childTnLst>
                          </p:cTn>
                        </p:par>
                        <p:par>
                          <p:cTn id="53" fill="hold">
                            <p:stCondLst>
                              <p:cond delay="500"/>
                            </p:stCondLst>
                            <p:childTnLst>
                              <p:par>
                                <p:cTn id="54" presetID="10" presetClass="entr" presetSubtype="0" fill="hold" grpId="0" nodeType="after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fade">
                                      <p:cBhvr>
                                        <p:cTn id="56" dur="500"/>
                                        <p:tgtEl>
                                          <p:spTgt spid="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500"/>
                                        <p:tgtEl>
                                          <p:spTgt spid="9"/>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500"/>
                                        <p:tgtEl>
                                          <p:spTgt spid="10"/>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500"/>
                                        <p:tgtEl>
                                          <p:spTgt spid="11"/>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500"/>
                                        <p:tgtEl>
                                          <p:spTgt spid="15"/>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500"/>
                                        <p:tgtEl>
                                          <p:spTgt spid="14"/>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fade">
                                      <p:cBhvr>
                                        <p:cTn id="7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uiExpand="1" build="p" animBg="1"/>
      <p:bldP spid="6" grpId="0" animBg="1"/>
      <p:bldP spid="8" grpId="0" animBg="1"/>
      <p:bldP spid="9" grpId="0" animBg="1"/>
      <p:bldP spid="10" grpId="0" animBg="1"/>
      <p:bldP spid="11" grpId="0" animBg="1"/>
      <p:bldP spid="13" grpId="0" animBg="1"/>
      <p:bldP spid="14" grpId="0" animBg="1"/>
      <p:bldP spid="15" grpId="0" animBg="1"/>
      <p:bldP spid="19" grpId="0" animBg="1"/>
      <p:bldP spid="20" grpId="0" animBg="1"/>
      <p:bldP spid="21" grpId="0" animBg="1"/>
      <p:bldP spid="22" grpId="0" animBg="1"/>
      <p:bldP spid="23" grpId="0" animBg="1"/>
      <p:bldP spid="2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265705"/>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Canal Único de Parametrização</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920289" y="2574776"/>
            <a:ext cx="21122591" cy="9330712"/>
          </a:xfrm>
          <a:prstGeom prst="rect">
            <a:avLst/>
          </a:prstGeom>
        </p:spPr>
        <p:txBody>
          <a:bodyPr>
            <a:norm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pPr marL="457200" indent="-457200">
              <a:buFont typeface="Arial" panose="020B0604020202020204" pitchFamily="34" charset="0"/>
              <a:buChar char="•"/>
            </a:pPr>
            <a:r>
              <a:rPr lang="pt-BR" b="1" dirty="0"/>
              <a:t>Agilidade no Processo:</a:t>
            </a:r>
            <a:r>
              <a:rPr lang="pt-BR" dirty="0"/>
              <a:t> A parametrização permite uma análise mais rápida das declarações, resultando em menos atrasos na liberação de mercadorias.</a:t>
            </a:r>
          </a:p>
          <a:p>
            <a:pPr marL="457200" indent="-457200">
              <a:buFont typeface="Arial" panose="020B0604020202020204" pitchFamily="34" charset="0"/>
              <a:buChar char="•"/>
            </a:pPr>
            <a:endParaRPr lang="pt-BR" dirty="0"/>
          </a:p>
          <a:p>
            <a:pPr marL="457200" indent="-457200">
              <a:buFont typeface="Arial" panose="020B0604020202020204" pitchFamily="34" charset="0"/>
              <a:buChar char="•"/>
            </a:pPr>
            <a:r>
              <a:rPr lang="pt-BR" b="1" dirty="0"/>
              <a:t>Transparência: </a:t>
            </a:r>
            <a:r>
              <a:rPr lang="pt-BR" dirty="0"/>
              <a:t>Os importadores podem entender melhor como suas declarações estão sendo analisadas, aumentando a confiança no sistema.</a:t>
            </a:r>
          </a:p>
          <a:p>
            <a:pPr marL="457200" indent="-457200">
              <a:buFont typeface="Arial" panose="020B0604020202020204" pitchFamily="34" charset="0"/>
              <a:buChar char="•"/>
            </a:pPr>
            <a:endParaRPr lang="pt-BR" dirty="0"/>
          </a:p>
          <a:p>
            <a:pPr marL="457200" indent="-457200">
              <a:buFont typeface="Arial" panose="020B0604020202020204" pitchFamily="34" charset="0"/>
              <a:buChar char="•"/>
            </a:pPr>
            <a:r>
              <a:rPr lang="pt-BR" b="1" dirty="0"/>
              <a:t>Redução da Burocracia: </a:t>
            </a:r>
            <a:r>
              <a:rPr lang="pt-BR" dirty="0"/>
              <a:t>Um canal unificado minimiza a necessidade de múltiplos registros e documentos, simplificando o processo de importação.</a:t>
            </a:r>
          </a:p>
          <a:p>
            <a:pPr marL="457200" indent="-457200">
              <a:buFont typeface="Arial" panose="020B0604020202020204" pitchFamily="34" charset="0"/>
              <a:buChar char="•"/>
            </a:pPr>
            <a:endParaRPr lang="pt-BR" dirty="0"/>
          </a:p>
          <a:p>
            <a:pPr marL="457200" indent="-457200">
              <a:buFont typeface="Arial" panose="020B0604020202020204" pitchFamily="34" charset="0"/>
              <a:buChar char="•"/>
            </a:pPr>
            <a:r>
              <a:rPr lang="pt-BR" b="1" dirty="0"/>
              <a:t>Apoio à Conformidade: </a:t>
            </a:r>
            <a:r>
              <a:rPr lang="pt-BR" dirty="0"/>
              <a:t>Oferece orientações claras sobre os requisitos de importação, ajudando os importadores a se manterem em conformidade com as regulamentações.</a:t>
            </a:r>
          </a:p>
          <a:p>
            <a:pPr marL="457200" indent="-457200">
              <a:buFont typeface="Arial" panose="020B0604020202020204" pitchFamily="34" charset="0"/>
              <a:buChar char="•"/>
            </a:pPr>
            <a:endParaRPr lang="pt-BR" dirty="0"/>
          </a:p>
          <a:p>
            <a:pPr marL="457200" indent="-457200">
              <a:buFont typeface="Arial" panose="020B0604020202020204" pitchFamily="34" charset="0"/>
              <a:buChar char="•"/>
            </a:pPr>
            <a:r>
              <a:rPr lang="pt-BR" b="1" dirty="0"/>
              <a:t>Melhor Planejamento: </a:t>
            </a:r>
            <a:r>
              <a:rPr lang="pt-BR" dirty="0"/>
              <a:t>Com acesso a dados e análises mais precisos, os importadores podem planejar melhor suas operações, reduzindo custos e melhorando a logística.</a:t>
            </a:r>
          </a:p>
          <a:p>
            <a:pPr marL="457200" indent="-457200">
              <a:buFont typeface="Arial" panose="020B0604020202020204" pitchFamily="34" charset="0"/>
              <a:buChar char="•"/>
            </a:pPr>
            <a:endParaRPr dirty="0"/>
          </a:p>
        </p:txBody>
      </p:sp>
    </p:spTree>
    <p:extLst>
      <p:ext uri="{BB962C8B-B14F-4D97-AF65-F5344CB8AC3E}">
        <p14:creationId xmlns:p14="http://schemas.microsoft.com/office/powerpoint/2010/main" val="21055387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8">
                                            <p:txEl>
                                              <p:pRg st="0" end="0"/>
                                            </p:txEl>
                                          </p:spTgt>
                                        </p:tgtEl>
                                        <p:attrNameLst>
                                          <p:attrName>style.visibility</p:attrName>
                                        </p:attrNameLst>
                                      </p:cBhvr>
                                      <p:to>
                                        <p:strVal val="visible"/>
                                      </p:to>
                                    </p:set>
                                    <p:anim calcmode="lin" valueType="num">
                                      <p:cBhvr additive="base">
                                        <p:cTn id="7" dur="500" fill="hold"/>
                                        <p:tgtEl>
                                          <p:spTgt spid="15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8">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750"/>
                                  </p:stCondLst>
                                  <p:childTnLst>
                                    <p:set>
                                      <p:cBhvr>
                                        <p:cTn id="11" dur="1" fill="hold">
                                          <p:stCondLst>
                                            <p:cond delay="0"/>
                                          </p:stCondLst>
                                        </p:cTn>
                                        <p:tgtEl>
                                          <p:spTgt spid="158">
                                            <p:txEl>
                                              <p:pRg st="2" end="2"/>
                                            </p:txEl>
                                          </p:spTgt>
                                        </p:tgtEl>
                                        <p:attrNameLst>
                                          <p:attrName>style.visibility</p:attrName>
                                        </p:attrNameLst>
                                      </p:cBhvr>
                                      <p:to>
                                        <p:strVal val="visible"/>
                                      </p:to>
                                    </p:set>
                                    <p:anim calcmode="lin" valueType="num">
                                      <p:cBhvr additive="base">
                                        <p:cTn id="12" dur="500" fill="hold"/>
                                        <p:tgtEl>
                                          <p:spTgt spid="158">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58">
                                            <p:txEl>
                                              <p:pRg st="2" end="2"/>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750"/>
                            </p:stCondLst>
                            <p:childTnLst>
                              <p:par>
                                <p:cTn id="15" presetID="2" presetClass="entr" presetSubtype="4" fill="hold" nodeType="afterEffect">
                                  <p:stCondLst>
                                    <p:cond delay="750"/>
                                  </p:stCondLst>
                                  <p:childTnLst>
                                    <p:set>
                                      <p:cBhvr>
                                        <p:cTn id="16" dur="1" fill="hold">
                                          <p:stCondLst>
                                            <p:cond delay="0"/>
                                          </p:stCondLst>
                                        </p:cTn>
                                        <p:tgtEl>
                                          <p:spTgt spid="158">
                                            <p:txEl>
                                              <p:pRg st="4" end="4"/>
                                            </p:txEl>
                                          </p:spTgt>
                                        </p:tgtEl>
                                        <p:attrNameLst>
                                          <p:attrName>style.visibility</p:attrName>
                                        </p:attrNameLst>
                                      </p:cBhvr>
                                      <p:to>
                                        <p:strVal val="visible"/>
                                      </p:to>
                                    </p:set>
                                    <p:anim calcmode="lin" valueType="num">
                                      <p:cBhvr additive="base">
                                        <p:cTn id="17" dur="500" fill="hold"/>
                                        <p:tgtEl>
                                          <p:spTgt spid="158">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58">
                                            <p:txEl>
                                              <p:pRg st="4" end="4"/>
                                            </p:txEl>
                                          </p:spTgt>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 presetClass="entr" presetSubtype="4" fill="hold" nodeType="afterEffect">
                                  <p:stCondLst>
                                    <p:cond delay="750"/>
                                  </p:stCondLst>
                                  <p:childTnLst>
                                    <p:set>
                                      <p:cBhvr>
                                        <p:cTn id="21" dur="1" fill="hold">
                                          <p:stCondLst>
                                            <p:cond delay="0"/>
                                          </p:stCondLst>
                                        </p:cTn>
                                        <p:tgtEl>
                                          <p:spTgt spid="158">
                                            <p:txEl>
                                              <p:pRg st="6" end="6"/>
                                            </p:txEl>
                                          </p:spTgt>
                                        </p:tgtEl>
                                        <p:attrNameLst>
                                          <p:attrName>style.visibility</p:attrName>
                                        </p:attrNameLst>
                                      </p:cBhvr>
                                      <p:to>
                                        <p:strVal val="visible"/>
                                      </p:to>
                                    </p:set>
                                    <p:anim calcmode="lin" valueType="num">
                                      <p:cBhvr additive="base">
                                        <p:cTn id="22" dur="500" fill="hold"/>
                                        <p:tgtEl>
                                          <p:spTgt spid="158">
                                            <p:txEl>
                                              <p:pRg st="6" end="6"/>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58">
                                            <p:txEl>
                                              <p:pRg st="6" end="6"/>
                                            </p:txEl>
                                          </p:spTgt>
                                        </p:tgtEl>
                                        <p:attrNameLst>
                                          <p:attrName>ppt_y</p:attrName>
                                        </p:attrNameLst>
                                      </p:cBhvr>
                                      <p:tavLst>
                                        <p:tav tm="0">
                                          <p:val>
                                            <p:strVal val="1+#ppt_h/2"/>
                                          </p:val>
                                        </p:tav>
                                        <p:tav tm="100000">
                                          <p:val>
                                            <p:strVal val="#ppt_y"/>
                                          </p:val>
                                        </p:tav>
                                      </p:tavLst>
                                    </p:anim>
                                  </p:childTnLst>
                                </p:cTn>
                              </p:par>
                            </p:childTnLst>
                          </p:cTn>
                        </p:par>
                        <p:par>
                          <p:cTn id="24" fill="hold">
                            <p:stCondLst>
                              <p:cond delay="4250"/>
                            </p:stCondLst>
                            <p:childTnLst>
                              <p:par>
                                <p:cTn id="25" presetID="2" presetClass="entr" presetSubtype="4" fill="hold" nodeType="afterEffect">
                                  <p:stCondLst>
                                    <p:cond delay="750"/>
                                  </p:stCondLst>
                                  <p:childTnLst>
                                    <p:set>
                                      <p:cBhvr>
                                        <p:cTn id="26" dur="1" fill="hold">
                                          <p:stCondLst>
                                            <p:cond delay="0"/>
                                          </p:stCondLst>
                                        </p:cTn>
                                        <p:tgtEl>
                                          <p:spTgt spid="158">
                                            <p:txEl>
                                              <p:pRg st="8" end="8"/>
                                            </p:txEl>
                                          </p:spTgt>
                                        </p:tgtEl>
                                        <p:attrNameLst>
                                          <p:attrName>style.visibility</p:attrName>
                                        </p:attrNameLst>
                                      </p:cBhvr>
                                      <p:to>
                                        <p:strVal val="visible"/>
                                      </p:to>
                                    </p:set>
                                    <p:anim calcmode="lin" valueType="num">
                                      <p:cBhvr additive="base">
                                        <p:cTn id="27" dur="500" fill="hold"/>
                                        <p:tgtEl>
                                          <p:spTgt spid="158">
                                            <p:txEl>
                                              <p:pRg st="8" end="8"/>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58">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265705"/>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Canal Único de Parametrização</a:t>
            </a:r>
            <a:endParaRPr dirty="0"/>
          </a:p>
        </p:txBody>
      </p:sp>
      <p:sp>
        <p:nvSpPr>
          <p:cNvPr id="4" name="CaixaDeTexto 3">
            <a:extLst>
              <a:ext uri="{FF2B5EF4-FFF2-40B4-BE49-F238E27FC236}">
                <a16:creationId xmlns:a16="http://schemas.microsoft.com/office/drawing/2014/main" id="{EA9987D0-2AB6-0CF7-9525-7AD6D0C55031}"/>
              </a:ext>
            </a:extLst>
          </p:cNvPr>
          <p:cNvSpPr txBox="1"/>
          <p:nvPr/>
        </p:nvSpPr>
        <p:spPr>
          <a:xfrm>
            <a:off x="15035846" y="11833674"/>
            <a:ext cx="9198864"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2438338" rtl="0" fontAlgn="auto" latinLnBrk="0" hangingPunct="0">
              <a:lnSpc>
                <a:spcPct val="100000"/>
              </a:lnSpc>
              <a:spcBef>
                <a:spcPts val="0"/>
              </a:spcBef>
              <a:spcAft>
                <a:spcPts val="0"/>
              </a:spcAft>
              <a:buClrTx/>
              <a:buSzTx/>
              <a:buFontTx/>
              <a:buNone/>
              <a:tabLst/>
            </a:pPr>
            <a:r>
              <a:rPr kumimoji="0" lang="pt-BR" sz="1200" i="0" u="none" strike="noStrike" cap="none" spc="0" normalizeH="0" baseline="0" dirty="0">
                <a:ln>
                  <a:noFill/>
                </a:ln>
                <a:solidFill>
                  <a:schemeClr val="tx1"/>
                </a:solidFill>
                <a:effectLst/>
                <a:uFillTx/>
                <a:latin typeface="+mn-lt"/>
                <a:ea typeface="+mn-ea"/>
                <a:cs typeface="+mn-cs"/>
                <a:sym typeface="Helvetica Neue"/>
              </a:rPr>
              <a:t>Fonte: SINDASP</a:t>
            </a:r>
          </a:p>
        </p:txBody>
      </p:sp>
      <p:graphicFrame>
        <p:nvGraphicFramePr>
          <p:cNvPr id="2" name="Tabela 1">
            <a:extLst>
              <a:ext uri="{FF2B5EF4-FFF2-40B4-BE49-F238E27FC236}">
                <a16:creationId xmlns:a16="http://schemas.microsoft.com/office/drawing/2014/main" id="{7A77E089-E18B-4CC1-78E8-29F74CDE1F40}"/>
              </a:ext>
            </a:extLst>
          </p:cNvPr>
          <p:cNvGraphicFramePr>
            <a:graphicFrameLocks noGrp="1"/>
          </p:cNvGraphicFramePr>
          <p:nvPr>
            <p:extLst>
              <p:ext uri="{D42A27DB-BD31-4B8C-83A1-F6EECF244321}">
                <p14:modId xmlns:p14="http://schemas.microsoft.com/office/powerpoint/2010/main" val="55244583"/>
              </p:ext>
            </p:extLst>
          </p:nvPr>
        </p:nvGraphicFramePr>
        <p:xfrm>
          <a:off x="4217437" y="3303037"/>
          <a:ext cx="15432834" cy="6469038"/>
        </p:xfrm>
        <a:graphic>
          <a:graphicData uri="http://schemas.openxmlformats.org/drawingml/2006/table">
            <a:tbl>
              <a:tblPr firstRow="1" bandRow="1">
                <a:tableStyleId>{D7AC3CCA-C797-4891-BE02-D94E43425B78}</a:tableStyleId>
              </a:tblPr>
              <a:tblGrid>
                <a:gridCol w="2572139">
                  <a:extLst>
                    <a:ext uri="{9D8B030D-6E8A-4147-A177-3AD203B41FA5}">
                      <a16:colId xmlns:a16="http://schemas.microsoft.com/office/drawing/2014/main" val="1377899211"/>
                    </a:ext>
                  </a:extLst>
                </a:gridCol>
                <a:gridCol w="2572139">
                  <a:extLst>
                    <a:ext uri="{9D8B030D-6E8A-4147-A177-3AD203B41FA5}">
                      <a16:colId xmlns:a16="http://schemas.microsoft.com/office/drawing/2014/main" val="4103189392"/>
                    </a:ext>
                  </a:extLst>
                </a:gridCol>
                <a:gridCol w="2572139">
                  <a:extLst>
                    <a:ext uri="{9D8B030D-6E8A-4147-A177-3AD203B41FA5}">
                      <a16:colId xmlns:a16="http://schemas.microsoft.com/office/drawing/2014/main" val="4249407960"/>
                    </a:ext>
                  </a:extLst>
                </a:gridCol>
                <a:gridCol w="2572139">
                  <a:extLst>
                    <a:ext uri="{9D8B030D-6E8A-4147-A177-3AD203B41FA5}">
                      <a16:colId xmlns:a16="http://schemas.microsoft.com/office/drawing/2014/main" val="1630103886"/>
                    </a:ext>
                  </a:extLst>
                </a:gridCol>
                <a:gridCol w="2572139">
                  <a:extLst>
                    <a:ext uri="{9D8B030D-6E8A-4147-A177-3AD203B41FA5}">
                      <a16:colId xmlns:a16="http://schemas.microsoft.com/office/drawing/2014/main" val="1416800550"/>
                    </a:ext>
                  </a:extLst>
                </a:gridCol>
                <a:gridCol w="2572139">
                  <a:extLst>
                    <a:ext uri="{9D8B030D-6E8A-4147-A177-3AD203B41FA5}">
                      <a16:colId xmlns:a16="http://schemas.microsoft.com/office/drawing/2014/main" val="2099229279"/>
                    </a:ext>
                  </a:extLst>
                </a:gridCol>
              </a:tblGrid>
              <a:tr h="1326508">
                <a:tc>
                  <a:txBody>
                    <a:bodyPr/>
                    <a:lstStyle/>
                    <a:p>
                      <a:endParaRPr lang="pt-BR" sz="2800" dirty="0">
                        <a:solidFill>
                          <a:srgbClr val="FFFFFF"/>
                        </a:solidFill>
                      </a:endParaRPr>
                    </a:p>
                  </a:txBody>
                  <a:tcPr anchor="ctr">
                    <a:solidFill>
                      <a:schemeClr val="bg2">
                        <a:lumMod val="25000"/>
                      </a:schemeClr>
                    </a:solidFill>
                  </a:tcPr>
                </a:tc>
                <a:tc>
                  <a:txBody>
                    <a:bodyPr/>
                    <a:lstStyle/>
                    <a:p>
                      <a:r>
                        <a:rPr lang="pt-BR" sz="2800" dirty="0">
                          <a:solidFill>
                            <a:srgbClr val="FFFFFF"/>
                          </a:solidFill>
                        </a:rPr>
                        <a:t>RFB</a:t>
                      </a:r>
                    </a:p>
                  </a:txBody>
                  <a:tcPr anchor="ctr">
                    <a:solidFill>
                      <a:schemeClr val="bg2">
                        <a:lumMod val="25000"/>
                      </a:schemeClr>
                    </a:solidFill>
                  </a:tcPr>
                </a:tc>
                <a:tc>
                  <a:txBody>
                    <a:bodyPr/>
                    <a:lstStyle/>
                    <a:p>
                      <a:r>
                        <a:rPr lang="pt-BR" sz="2800" dirty="0">
                          <a:solidFill>
                            <a:srgbClr val="FFFFFF"/>
                          </a:solidFill>
                        </a:rPr>
                        <a:t>ANVISA</a:t>
                      </a:r>
                    </a:p>
                  </a:txBody>
                  <a:tcPr anchor="ctr">
                    <a:solidFill>
                      <a:schemeClr val="bg2">
                        <a:lumMod val="25000"/>
                      </a:schemeClr>
                    </a:solidFill>
                  </a:tcPr>
                </a:tc>
                <a:tc>
                  <a:txBody>
                    <a:bodyPr/>
                    <a:lstStyle/>
                    <a:p>
                      <a:r>
                        <a:rPr lang="pt-BR" sz="2800" dirty="0">
                          <a:solidFill>
                            <a:srgbClr val="FFFFFF"/>
                          </a:solidFill>
                        </a:rPr>
                        <a:t>MAPA</a:t>
                      </a:r>
                    </a:p>
                  </a:txBody>
                  <a:tcPr anchor="ctr">
                    <a:solidFill>
                      <a:schemeClr val="bg2">
                        <a:lumMod val="25000"/>
                      </a:schemeClr>
                    </a:solidFill>
                  </a:tcPr>
                </a:tc>
                <a:tc>
                  <a:txBody>
                    <a:bodyPr/>
                    <a:lstStyle/>
                    <a:p>
                      <a:endParaRPr lang="pt-BR" sz="2800" dirty="0">
                        <a:solidFill>
                          <a:srgbClr val="FFFFFF"/>
                        </a:solidFill>
                      </a:endParaRPr>
                    </a:p>
                  </a:txBody>
                  <a:tcPr anchor="ctr">
                    <a:solidFill>
                      <a:schemeClr val="bg2">
                        <a:lumMod val="25000"/>
                      </a:schemeClr>
                    </a:solidFill>
                  </a:tcPr>
                </a:tc>
                <a:tc>
                  <a:txBody>
                    <a:bodyPr/>
                    <a:lstStyle/>
                    <a:p>
                      <a:r>
                        <a:rPr lang="pt-BR" sz="2800" dirty="0">
                          <a:solidFill>
                            <a:srgbClr val="FFFFFF"/>
                          </a:solidFill>
                        </a:rPr>
                        <a:t>CANAL DUIMP</a:t>
                      </a:r>
                    </a:p>
                  </a:txBody>
                  <a:tcPr anchor="ctr">
                    <a:solidFill>
                      <a:schemeClr val="bg2">
                        <a:lumMod val="25000"/>
                      </a:schemeClr>
                    </a:solidFill>
                  </a:tcPr>
                </a:tc>
                <a:extLst>
                  <a:ext uri="{0D108BD9-81ED-4DB2-BD59-A6C34878D82A}">
                    <a16:rowId xmlns:a16="http://schemas.microsoft.com/office/drawing/2014/main" val="3199511915"/>
                  </a:ext>
                </a:extLst>
              </a:tr>
              <a:tr h="1028506">
                <a:tc>
                  <a:txBody>
                    <a:bodyPr/>
                    <a:lstStyle/>
                    <a:p>
                      <a:r>
                        <a:rPr lang="pt-BR" sz="2800" dirty="0"/>
                        <a:t>DUIMP 1</a:t>
                      </a:r>
                    </a:p>
                  </a:txBody>
                  <a:tcPr anchor="ctr"/>
                </a:tc>
                <a:tc>
                  <a:txBody>
                    <a:bodyPr/>
                    <a:lstStyle/>
                    <a:p>
                      <a:r>
                        <a:rPr lang="pt-BR" sz="2800" dirty="0">
                          <a:solidFill>
                            <a:schemeClr val="bg1">
                              <a:lumMod val="90000"/>
                              <a:lumOff val="10000"/>
                            </a:schemeClr>
                          </a:solidFill>
                        </a:rPr>
                        <a:t>Verde</a:t>
                      </a:r>
                    </a:p>
                  </a:txBody>
                  <a:tcPr anchor="ct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lang="pt-BR" sz="2800" b="0" i="0" u="none" strike="noStrike" cap="none" spc="0" baseline="0" dirty="0">
                          <a:solidFill>
                            <a:schemeClr val="bg1">
                              <a:lumMod val="90000"/>
                              <a:lumOff val="10000"/>
                            </a:schemeClr>
                          </a:solidFill>
                          <a:uFillTx/>
                          <a:latin typeface="+mn-lt"/>
                          <a:ea typeface="+mn-ea"/>
                          <a:cs typeface="+mn-cs"/>
                          <a:sym typeface="Helvetica Neue"/>
                        </a:rPr>
                        <a:t>Verde</a:t>
                      </a:r>
                    </a:p>
                  </a:txBody>
                  <a:tcPr anchor="ct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lang="pt-BR" sz="2800" b="0" i="0" u="none" strike="noStrike" cap="none" spc="0" baseline="0" dirty="0">
                          <a:solidFill>
                            <a:srgbClr val="C00000"/>
                          </a:solidFill>
                          <a:uFillTx/>
                          <a:latin typeface="+mn-lt"/>
                          <a:ea typeface="+mn-ea"/>
                          <a:cs typeface="+mn-cs"/>
                          <a:sym typeface="Helvetica Neue"/>
                        </a:rPr>
                        <a:t>Vermelho</a:t>
                      </a:r>
                    </a:p>
                  </a:txBody>
                  <a:tcPr anchor="ctr"/>
                </a:tc>
                <a:tc>
                  <a:txBody>
                    <a:bodyPr/>
                    <a:lstStyle/>
                    <a:p>
                      <a:r>
                        <a:rPr lang="pt-BR" sz="2800" dirty="0"/>
                        <a:t>=</a:t>
                      </a:r>
                    </a:p>
                  </a:txBody>
                  <a:tcPr anchor="ct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lang="pt-BR" sz="2800" b="0" i="0" u="none" strike="noStrike" cap="none" spc="0" baseline="0" dirty="0">
                          <a:solidFill>
                            <a:srgbClr val="C00000"/>
                          </a:solidFill>
                          <a:uFillTx/>
                          <a:latin typeface="+mn-lt"/>
                          <a:ea typeface="+mn-ea"/>
                          <a:cs typeface="+mn-cs"/>
                          <a:sym typeface="Helvetica Neue"/>
                        </a:rPr>
                        <a:t>Vermelho</a:t>
                      </a:r>
                    </a:p>
                  </a:txBody>
                  <a:tcPr anchor="ctr"/>
                </a:tc>
                <a:extLst>
                  <a:ext uri="{0D108BD9-81ED-4DB2-BD59-A6C34878D82A}">
                    <a16:rowId xmlns:a16="http://schemas.microsoft.com/office/drawing/2014/main" val="1833045437"/>
                  </a:ext>
                </a:extLst>
              </a:tr>
              <a:tr h="1028506">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lang="pt-BR" sz="2800" dirty="0"/>
                        <a:t>DUIMP 2</a:t>
                      </a:r>
                    </a:p>
                  </a:txBody>
                  <a:tcPr anchor="ctr"/>
                </a:tc>
                <a:tc>
                  <a:txBody>
                    <a:bodyPr/>
                    <a:lstStyle/>
                    <a:p>
                      <a:r>
                        <a:rPr lang="pt-BR" sz="2800" dirty="0">
                          <a:solidFill>
                            <a:srgbClr val="C00000"/>
                          </a:solidFill>
                        </a:rPr>
                        <a:t>Vermelho</a:t>
                      </a:r>
                    </a:p>
                  </a:txBody>
                  <a:tcPr anchor="ctr"/>
                </a:tc>
                <a:tc>
                  <a:txBody>
                    <a:bodyPr/>
                    <a:lstStyle/>
                    <a:p>
                      <a:r>
                        <a:rPr lang="pt-BR" sz="2800" dirty="0">
                          <a:solidFill>
                            <a:schemeClr val="accent4">
                              <a:lumMod val="50000"/>
                            </a:schemeClr>
                          </a:solidFill>
                        </a:rPr>
                        <a:t>Amarelo</a:t>
                      </a:r>
                    </a:p>
                  </a:txBody>
                  <a:tcPr anchor="ct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lang="pt-BR" sz="2800" b="0" i="0" u="none" strike="noStrike" cap="none" spc="0" baseline="0" dirty="0">
                          <a:solidFill>
                            <a:schemeClr val="bg1">
                              <a:lumMod val="90000"/>
                              <a:lumOff val="10000"/>
                            </a:schemeClr>
                          </a:solidFill>
                          <a:uFillTx/>
                          <a:latin typeface="+mn-lt"/>
                          <a:ea typeface="+mn-ea"/>
                          <a:cs typeface="+mn-cs"/>
                          <a:sym typeface="Helvetica Neue"/>
                        </a:rPr>
                        <a:t>Verde</a:t>
                      </a:r>
                    </a:p>
                  </a:txBody>
                  <a:tcPr anchor="ctr"/>
                </a:tc>
                <a:tc>
                  <a:txBody>
                    <a:bodyPr/>
                    <a:lstStyle/>
                    <a:p>
                      <a:r>
                        <a:rPr lang="pt-BR" sz="2800" dirty="0"/>
                        <a:t>=</a:t>
                      </a:r>
                    </a:p>
                  </a:txBody>
                  <a:tcPr anchor="ct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lang="pt-BR" sz="2800" b="0" i="0" u="none" strike="noStrike" cap="none" spc="0" baseline="0" dirty="0">
                          <a:solidFill>
                            <a:srgbClr val="C00000"/>
                          </a:solidFill>
                          <a:uFillTx/>
                          <a:latin typeface="+mn-lt"/>
                          <a:ea typeface="+mn-ea"/>
                          <a:cs typeface="+mn-cs"/>
                          <a:sym typeface="Helvetica Neue"/>
                        </a:rPr>
                        <a:t>Vermelho</a:t>
                      </a:r>
                    </a:p>
                  </a:txBody>
                  <a:tcPr anchor="ctr"/>
                </a:tc>
                <a:extLst>
                  <a:ext uri="{0D108BD9-81ED-4DB2-BD59-A6C34878D82A}">
                    <a16:rowId xmlns:a16="http://schemas.microsoft.com/office/drawing/2014/main" val="1844323691"/>
                  </a:ext>
                </a:extLst>
              </a:tr>
              <a:tr h="1028506">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lang="pt-BR" sz="2800" dirty="0"/>
                        <a:t>DUIMP 3</a:t>
                      </a:r>
                    </a:p>
                  </a:txBody>
                  <a:tcPr anchor="ct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lang="pt-BR" sz="2800" b="0" i="0" u="none" strike="noStrike" cap="none" spc="0" baseline="0" dirty="0">
                          <a:solidFill>
                            <a:schemeClr val="bg1">
                              <a:lumMod val="90000"/>
                              <a:lumOff val="10000"/>
                            </a:schemeClr>
                          </a:solidFill>
                          <a:uFillTx/>
                          <a:latin typeface="+mn-lt"/>
                          <a:ea typeface="+mn-ea"/>
                          <a:cs typeface="+mn-cs"/>
                          <a:sym typeface="Helvetica Neue"/>
                        </a:rPr>
                        <a:t>Verde</a:t>
                      </a:r>
                    </a:p>
                  </a:txBody>
                  <a:tcPr anchor="ct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lang="pt-BR" sz="2800" b="0" i="0" u="none" strike="noStrike" cap="none" spc="0" baseline="0" dirty="0">
                          <a:solidFill>
                            <a:schemeClr val="accent4">
                              <a:lumMod val="50000"/>
                            </a:schemeClr>
                          </a:solidFill>
                          <a:uFillTx/>
                          <a:latin typeface="+mn-lt"/>
                          <a:ea typeface="+mn-ea"/>
                          <a:cs typeface="+mn-cs"/>
                          <a:sym typeface="Helvetica Neue"/>
                        </a:rPr>
                        <a:t>Amarelo</a:t>
                      </a:r>
                    </a:p>
                  </a:txBody>
                  <a:tcPr anchor="ct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lang="pt-BR" sz="2800" b="0" i="0" u="none" strike="noStrike" cap="none" spc="0" baseline="0" dirty="0">
                          <a:solidFill>
                            <a:schemeClr val="bg1">
                              <a:lumMod val="90000"/>
                              <a:lumOff val="10000"/>
                            </a:schemeClr>
                          </a:solidFill>
                          <a:uFillTx/>
                          <a:latin typeface="+mn-lt"/>
                          <a:ea typeface="+mn-ea"/>
                          <a:cs typeface="+mn-cs"/>
                          <a:sym typeface="Helvetica Neue"/>
                        </a:rPr>
                        <a:t>Verde</a:t>
                      </a:r>
                    </a:p>
                  </a:txBody>
                  <a:tcPr anchor="ctr"/>
                </a:tc>
                <a:tc>
                  <a:txBody>
                    <a:bodyPr/>
                    <a:lstStyle/>
                    <a:p>
                      <a:r>
                        <a:rPr lang="pt-BR" sz="2800" dirty="0"/>
                        <a:t>=</a:t>
                      </a:r>
                    </a:p>
                  </a:txBody>
                  <a:tcPr anchor="ct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lang="pt-BR" sz="2800" b="0" i="0" u="none" strike="noStrike" cap="none" spc="0" baseline="0" dirty="0">
                          <a:solidFill>
                            <a:schemeClr val="accent4">
                              <a:lumMod val="50000"/>
                            </a:schemeClr>
                          </a:solidFill>
                          <a:uFillTx/>
                          <a:latin typeface="+mn-lt"/>
                          <a:ea typeface="+mn-ea"/>
                          <a:cs typeface="+mn-cs"/>
                          <a:sym typeface="Helvetica Neue"/>
                        </a:rPr>
                        <a:t>Amarelo</a:t>
                      </a:r>
                    </a:p>
                  </a:txBody>
                  <a:tcPr anchor="ctr"/>
                </a:tc>
                <a:extLst>
                  <a:ext uri="{0D108BD9-81ED-4DB2-BD59-A6C34878D82A}">
                    <a16:rowId xmlns:a16="http://schemas.microsoft.com/office/drawing/2014/main" val="3558636436"/>
                  </a:ext>
                </a:extLst>
              </a:tr>
              <a:tr h="1028506">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lang="pt-BR" sz="2800" dirty="0"/>
                        <a:t>DUIMP 4</a:t>
                      </a:r>
                    </a:p>
                  </a:txBody>
                  <a:tcPr anchor="ct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lang="pt-BR" sz="2800" b="0" i="0" u="none" strike="noStrike" cap="none" spc="0" baseline="0" dirty="0">
                          <a:solidFill>
                            <a:schemeClr val="bg1">
                              <a:lumMod val="90000"/>
                              <a:lumOff val="10000"/>
                            </a:schemeClr>
                          </a:solidFill>
                          <a:uFillTx/>
                          <a:latin typeface="+mn-lt"/>
                          <a:ea typeface="+mn-ea"/>
                          <a:cs typeface="+mn-cs"/>
                          <a:sym typeface="Helvetica Neue"/>
                        </a:rPr>
                        <a:t>Verde</a:t>
                      </a:r>
                    </a:p>
                  </a:txBody>
                  <a:tcPr anchor="ct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lang="pt-BR" sz="2800" b="0" i="0" u="none" strike="noStrike" cap="none" spc="0" baseline="0" dirty="0">
                          <a:solidFill>
                            <a:srgbClr val="C00000"/>
                          </a:solidFill>
                          <a:uFillTx/>
                          <a:latin typeface="+mn-lt"/>
                          <a:ea typeface="+mn-ea"/>
                          <a:cs typeface="+mn-cs"/>
                          <a:sym typeface="Helvetica Neue"/>
                        </a:rPr>
                        <a:t>Vermelho</a:t>
                      </a:r>
                    </a:p>
                  </a:txBody>
                  <a:tcPr anchor="ct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lang="pt-BR" sz="2800" b="0" i="0" u="none" strike="noStrike" cap="none" spc="0" baseline="0" dirty="0">
                          <a:solidFill>
                            <a:schemeClr val="accent4">
                              <a:lumMod val="50000"/>
                            </a:schemeClr>
                          </a:solidFill>
                          <a:uFillTx/>
                          <a:latin typeface="+mn-lt"/>
                          <a:ea typeface="+mn-ea"/>
                          <a:cs typeface="+mn-cs"/>
                          <a:sym typeface="Helvetica Neue"/>
                        </a:rPr>
                        <a:t>Amarelo</a:t>
                      </a:r>
                    </a:p>
                  </a:txBody>
                  <a:tcPr anchor="ctr"/>
                </a:tc>
                <a:tc>
                  <a:txBody>
                    <a:bodyPr/>
                    <a:lstStyle/>
                    <a:p>
                      <a:r>
                        <a:rPr lang="pt-BR" sz="2800" dirty="0"/>
                        <a:t>=</a:t>
                      </a:r>
                    </a:p>
                  </a:txBody>
                  <a:tcPr anchor="ct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lang="pt-BR" sz="2800" b="0" i="0" u="none" strike="noStrike" cap="none" spc="0" baseline="0" dirty="0">
                          <a:solidFill>
                            <a:srgbClr val="C00000"/>
                          </a:solidFill>
                          <a:uFillTx/>
                          <a:latin typeface="+mn-lt"/>
                          <a:ea typeface="+mn-ea"/>
                          <a:cs typeface="+mn-cs"/>
                          <a:sym typeface="Helvetica Neue"/>
                        </a:rPr>
                        <a:t>Vermelho</a:t>
                      </a:r>
                    </a:p>
                  </a:txBody>
                  <a:tcPr anchor="ctr"/>
                </a:tc>
                <a:extLst>
                  <a:ext uri="{0D108BD9-81ED-4DB2-BD59-A6C34878D82A}">
                    <a16:rowId xmlns:a16="http://schemas.microsoft.com/office/drawing/2014/main" val="3564966307"/>
                  </a:ext>
                </a:extLst>
              </a:tr>
              <a:tr h="1028506">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lang="pt-BR" sz="2800" dirty="0"/>
                        <a:t>DUIMP 5</a:t>
                      </a:r>
                    </a:p>
                  </a:txBody>
                  <a:tcPr anchor="ct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lang="pt-BR" sz="2800" b="0" i="0" u="none" strike="noStrike" cap="none" spc="0" baseline="0" dirty="0">
                          <a:solidFill>
                            <a:schemeClr val="bg1">
                              <a:lumMod val="90000"/>
                              <a:lumOff val="10000"/>
                            </a:schemeClr>
                          </a:solidFill>
                          <a:uFillTx/>
                          <a:latin typeface="+mn-lt"/>
                          <a:ea typeface="+mn-ea"/>
                          <a:cs typeface="+mn-cs"/>
                          <a:sym typeface="Helvetica Neue"/>
                        </a:rPr>
                        <a:t>Verde</a:t>
                      </a:r>
                    </a:p>
                  </a:txBody>
                  <a:tcPr anchor="ct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lang="pt-BR" sz="2800" b="0" i="0" u="none" strike="noStrike" cap="none" spc="0" baseline="0" dirty="0">
                          <a:solidFill>
                            <a:schemeClr val="bg1">
                              <a:lumMod val="90000"/>
                              <a:lumOff val="10000"/>
                            </a:schemeClr>
                          </a:solidFill>
                          <a:uFillTx/>
                          <a:latin typeface="+mn-lt"/>
                          <a:ea typeface="+mn-ea"/>
                          <a:cs typeface="+mn-cs"/>
                          <a:sym typeface="Helvetica Neue"/>
                        </a:rPr>
                        <a:t>Verde</a:t>
                      </a:r>
                    </a:p>
                  </a:txBody>
                  <a:tcPr anchor="ct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lang="pt-BR" sz="2800" b="0" i="0" u="none" strike="noStrike" cap="none" spc="0" baseline="0" dirty="0">
                          <a:solidFill>
                            <a:schemeClr val="bg1">
                              <a:lumMod val="90000"/>
                              <a:lumOff val="10000"/>
                            </a:schemeClr>
                          </a:solidFill>
                          <a:uFillTx/>
                          <a:latin typeface="+mn-lt"/>
                          <a:ea typeface="+mn-ea"/>
                          <a:cs typeface="+mn-cs"/>
                          <a:sym typeface="Helvetica Neue"/>
                        </a:rPr>
                        <a:t>Verde</a:t>
                      </a:r>
                    </a:p>
                  </a:txBody>
                  <a:tcPr anchor="ctr"/>
                </a:tc>
                <a:tc>
                  <a:txBody>
                    <a:bodyPr/>
                    <a:lstStyle/>
                    <a:p>
                      <a:r>
                        <a:rPr lang="pt-BR" sz="2800" dirty="0"/>
                        <a:t>=</a:t>
                      </a:r>
                    </a:p>
                  </a:txBody>
                  <a:tcPr anchor="ctr"/>
                </a:tc>
                <a:tc>
                  <a: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r>
                        <a:rPr lang="pt-BR" sz="2800" b="0" i="0" u="none" strike="noStrike" cap="none" spc="0" baseline="0" dirty="0">
                          <a:solidFill>
                            <a:schemeClr val="bg1">
                              <a:lumMod val="90000"/>
                              <a:lumOff val="10000"/>
                            </a:schemeClr>
                          </a:solidFill>
                          <a:uFillTx/>
                          <a:latin typeface="+mn-lt"/>
                          <a:ea typeface="+mn-ea"/>
                          <a:cs typeface="+mn-cs"/>
                          <a:sym typeface="Helvetica Neue"/>
                        </a:rPr>
                        <a:t>Verde</a:t>
                      </a:r>
                    </a:p>
                  </a:txBody>
                  <a:tcPr anchor="ctr"/>
                </a:tc>
                <a:extLst>
                  <a:ext uri="{0D108BD9-81ED-4DB2-BD59-A6C34878D82A}">
                    <a16:rowId xmlns:a16="http://schemas.microsoft.com/office/drawing/2014/main" val="3124660756"/>
                  </a:ext>
                </a:extLst>
              </a:tr>
            </a:tbl>
          </a:graphicData>
        </a:graphic>
      </p:graphicFrame>
    </p:spTree>
    <p:extLst>
      <p:ext uri="{BB962C8B-B14F-4D97-AF65-F5344CB8AC3E}">
        <p14:creationId xmlns:p14="http://schemas.microsoft.com/office/powerpoint/2010/main" val="321511332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265705"/>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Gerenciamento de Risco (GR) </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920289" y="2574776"/>
            <a:ext cx="21122591" cy="9330712"/>
          </a:xfrm>
          <a:prstGeom prst="rect">
            <a:avLst/>
          </a:prstGeom>
        </p:spPr>
        <p:txBody>
          <a:bodyPr>
            <a:norm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r>
              <a:rPr lang="pt-BR" b="1" dirty="0"/>
              <a:t>Análise de Dados</a:t>
            </a:r>
          </a:p>
          <a:p>
            <a:r>
              <a:rPr lang="pt-BR" dirty="0"/>
              <a:t>Coleta de Informações: A Receita Federal e outros órgãos coletam dados históricos sobre importações, comportamento de empresas e padrões de mercado.</a:t>
            </a:r>
          </a:p>
          <a:p>
            <a:r>
              <a:rPr lang="pt-BR" dirty="0"/>
              <a:t>Inteligência Artificial: Utilização de algoritmos de aprendizado de máquina para analisar grandes volumes de dados e identificar padrões que possam indicar riscos, como fraudes ou discrepâncias.</a:t>
            </a:r>
          </a:p>
          <a:p>
            <a:endParaRPr lang="pt-BR" dirty="0"/>
          </a:p>
          <a:p>
            <a:r>
              <a:rPr lang="pt-BR" b="1" dirty="0"/>
              <a:t>Classificação de Risco</a:t>
            </a:r>
          </a:p>
          <a:p>
            <a:r>
              <a:rPr lang="pt-BR" dirty="0"/>
              <a:t>Critérios de Avaliação: As importações são classificadas em diferentes níveis de risco com base em critérios como o histórico do importador, tipo de produto, valor da importação e países de origem.</a:t>
            </a:r>
          </a:p>
          <a:p>
            <a:r>
              <a:rPr lang="pt-BR" dirty="0"/>
              <a:t>Parametrização Dinâmica: Os critérios de classificação podem ser ajustados conforme novas informações e tendências de mercado são identificadas.</a:t>
            </a:r>
          </a:p>
          <a:p>
            <a:endParaRPr lang="pt-BR" dirty="0"/>
          </a:p>
          <a:p>
            <a:r>
              <a:rPr lang="pt-BR" b="1" dirty="0"/>
              <a:t>Direcionamento da Fiscalização</a:t>
            </a:r>
          </a:p>
          <a:p>
            <a:r>
              <a:rPr lang="pt-BR" dirty="0"/>
              <a:t>Análises Rápidas: Importações consideradas de baixo risco podem ser liberadas mais rapidamente, enquanto aquelas com maior risco são selecionadas para revisão mais detalhada.</a:t>
            </a:r>
          </a:p>
          <a:p>
            <a:r>
              <a:rPr lang="pt-BR" dirty="0"/>
              <a:t>Ações Focadas: Recursos de fiscalização são direcionados para operações que apresentam maior potencial de irregularidades.</a:t>
            </a:r>
          </a:p>
          <a:p>
            <a:endParaRPr lang="pt-BR" dirty="0"/>
          </a:p>
        </p:txBody>
      </p:sp>
    </p:spTree>
    <p:extLst>
      <p:ext uri="{BB962C8B-B14F-4D97-AF65-F5344CB8AC3E}">
        <p14:creationId xmlns:p14="http://schemas.microsoft.com/office/powerpoint/2010/main" val="210571692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8">
                                            <p:txEl>
                                              <p:pRg st="0" end="0"/>
                                            </p:txEl>
                                          </p:spTgt>
                                        </p:tgtEl>
                                        <p:attrNameLst>
                                          <p:attrName>style.visibility</p:attrName>
                                        </p:attrNameLst>
                                      </p:cBhvr>
                                      <p:to>
                                        <p:strVal val="visible"/>
                                      </p:to>
                                    </p:set>
                                    <p:animEffect transition="in" filter="fade">
                                      <p:cBhvr>
                                        <p:cTn id="7" dur="1000"/>
                                        <p:tgtEl>
                                          <p:spTgt spid="158">
                                            <p:txEl>
                                              <p:pRg st="0" end="0"/>
                                            </p:txEl>
                                          </p:spTgt>
                                        </p:tgtEl>
                                      </p:cBhvr>
                                    </p:animEffect>
                                    <p:anim calcmode="lin" valueType="num">
                                      <p:cBhvr>
                                        <p:cTn id="8" dur="1000" fill="hold"/>
                                        <p:tgtEl>
                                          <p:spTgt spid="15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8">
                                            <p:txEl>
                                              <p:pRg st="1" end="1"/>
                                            </p:txEl>
                                          </p:spTgt>
                                        </p:tgtEl>
                                        <p:attrNameLst>
                                          <p:attrName>style.visibility</p:attrName>
                                        </p:attrNameLst>
                                      </p:cBhvr>
                                      <p:to>
                                        <p:strVal val="visible"/>
                                      </p:to>
                                    </p:set>
                                    <p:animEffect transition="in" filter="fade">
                                      <p:cBhvr>
                                        <p:cTn id="12" dur="1000"/>
                                        <p:tgtEl>
                                          <p:spTgt spid="158">
                                            <p:txEl>
                                              <p:pRg st="1" end="1"/>
                                            </p:txEl>
                                          </p:spTgt>
                                        </p:tgtEl>
                                      </p:cBhvr>
                                    </p:animEffect>
                                    <p:anim calcmode="lin" valueType="num">
                                      <p:cBhvr>
                                        <p:cTn id="13" dur="1000" fill="hold"/>
                                        <p:tgtEl>
                                          <p:spTgt spid="158">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58">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58">
                                            <p:txEl>
                                              <p:pRg st="2" end="2"/>
                                            </p:txEl>
                                          </p:spTgt>
                                        </p:tgtEl>
                                        <p:attrNameLst>
                                          <p:attrName>style.visibility</p:attrName>
                                        </p:attrNameLst>
                                      </p:cBhvr>
                                      <p:to>
                                        <p:strVal val="visible"/>
                                      </p:to>
                                    </p:set>
                                    <p:animEffect transition="in" filter="fade">
                                      <p:cBhvr>
                                        <p:cTn id="17" dur="1000"/>
                                        <p:tgtEl>
                                          <p:spTgt spid="158">
                                            <p:txEl>
                                              <p:pRg st="2" end="2"/>
                                            </p:txEl>
                                          </p:spTgt>
                                        </p:tgtEl>
                                      </p:cBhvr>
                                    </p:animEffect>
                                    <p:anim calcmode="lin" valueType="num">
                                      <p:cBhvr>
                                        <p:cTn id="18" dur="1000" fill="hold"/>
                                        <p:tgtEl>
                                          <p:spTgt spid="158">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158">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nodeType="afterEffect">
                                  <p:stCondLst>
                                    <p:cond delay="750"/>
                                  </p:stCondLst>
                                  <p:childTnLst>
                                    <p:set>
                                      <p:cBhvr>
                                        <p:cTn id="22" dur="1" fill="hold">
                                          <p:stCondLst>
                                            <p:cond delay="0"/>
                                          </p:stCondLst>
                                        </p:cTn>
                                        <p:tgtEl>
                                          <p:spTgt spid="158">
                                            <p:txEl>
                                              <p:pRg st="4" end="4"/>
                                            </p:txEl>
                                          </p:spTgt>
                                        </p:tgtEl>
                                        <p:attrNameLst>
                                          <p:attrName>style.visibility</p:attrName>
                                        </p:attrNameLst>
                                      </p:cBhvr>
                                      <p:to>
                                        <p:strVal val="visible"/>
                                      </p:to>
                                    </p:set>
                                    <p:animEffect transition="in" filter="fade">
                                      <p:cBhvr>
                                        <p:cTn id="23" dur="1000"/>
                                        <p:tgtEl>
                                          <p:spTgt spid="158">
                                            <p:txEl>
                                              <p:pRg st="4" end="4"/>
                                            </p:txEl>
                                          </p:spTgt>
                                        </p:tgtEl>
                                      </p:cBhvr>
                                    </p:animEffect>
                                    <p:anim calcmode="lin" valueType="num">
                                      <p:cBhvr>
                                        <p:cTn id="24" dur="1000" fill="hold"/>
                                        <p:tgtEl>
                                          <p:spTgt spid="158">
                                            <p:txEl>
                                              <p:pRg st="4" end="4"/>
                                            </p:txEl>
                                          </p:spTgt>
                                        </p:tgtEl>
                                        <p:attrNameLst>
                                          <p:attrName>ppt_x</p:attrName>
                                        </p:attrNameLst>
                                      </p:cBhvr>
                                      <p:tavLst>
                                        <p:tav tm="0">
                                          <p:val>
                                            <p:strVal val="#ppt_x"/>
                                          </p:val>
                                        </p:tav>
                                        <p:tav tm="100000">
                                          <p:val>
                                            <p:strVal val="#ppt_x"/>
                                          </p:val>
                                        </p:tav>
                                      </p:tavLst>
                                    </p:anim>
                                    <p:anim calcmode="lin" valueType="num">
                                      <p:cBhvr>
                                        <p:cTn id="25" dur="1000" fill="hold"/>
                                        <p:tgtEl>
                                          <p:spTgt spid="158">
                                            <p:txEl>
                                              <p:pRg st="4" end="4"/>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750"/>
                                  </p:stCondLst>
                                  <p:childTnLst>
                                    <p:set>
                                      <p:cBhvr>
                                        <p:cTn id="27" dur="1" fill="hold">
                                          <p:stCondLst>
                                            <p:cond delay="0"/>
                                          </p:stCondLst>
                                        </p:cTn>
                                        <p:tgtEl>
                                          <p:spTgt spid="158">
                                            <p:txEl>
                                              <p:pRg st="5" end="5"/>
                                            </p:txEl>
                                          </p:spTgt>
                                        </p:tgtEl>
                                        <p:attrNameLst>
                                          <p:attrName>style.visibility</p:attrName>
                                        </p:attrNameLst>
                                      </p:cBhvr>
                                      <p:to>
                                        <p:strVal val="visible"/>
                                      </p:to>
                                    </p:set>
                                    <p:animEffect transition="in" filter="fade">
                                      <p:cBhvr>
                                        <p:cTn id="28" dur="1000"/>
                                        <p:tgtEl>
                                          <p:spTgt spid="158">
                                            <p:txEl>
                                              <p:pRg st="5" end="5"/>
                                            </p:txEl>
                                          </p:spTgt>
                                        </p:tgtEl>
                                      </p:cBhvr>
                                    </p:animEffect>
                                    <p:anim calcmode="lin" valueType="num">
                                      <p:cBhvr>
                                        <p:cTn id="29" dur="1000" fill="hold"/>
                                        <p:tgtEl>
                                          <p:spTgt spid="158">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158">
                                            <p:txEl>
                                              <p:pRg st="5" end="5"/>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750"/>
                                  </p:stCondLst>
                                  <p:childTnLst>
                                    <p:set>
                                      <p:cBhvr>
                                        <p:cTn id="32" dur="1" fill="hold">
                                          <p:stCondLst>
                                            <p:cond delay="0"/>
                                          </p:stCondLst>
                                        </p:cTn>
                                        <p:tgtEl>
                                          <p:spTgt spid="158">
                                            <p:txEl>
                                              <p:pRg st="6" end="6"/>
                                            </p:txEl>
                                          </p:spTgt>
                                        </p:tgtEl>
                                        <p:attrNameLst>
                                          <p:attrName>style.visibility</p:attrName>
                                        </p:attrNameLst>
                                      </p:cBhvr>
                                      <p:to>
                                        <p:strVal val="visible"/>
                                      </p:to>
                                    </p:set>
                                    <p:animEffect transition="in" filter="fade">
                                      <p:cBhvr>
                                        <p:cTn id="33" dur="1000"/>
                                        <p:tgtEl>
                                          <p:spTgt spid="158">
                                            <p:txEl>
                                              <p:pRg st="6" end="6"/>
                                            </p:txEl>
                                          </p:spTgt>
                                        </p:tgtEl>
                                      </p:cBhvr>
                                    </p:animEffect>
                                    <p:anim calcmode="lin" valueType="num">
                                      <p:cBhvr>
                                        <p:cTn id="34" dur="1000" fill="hold"/>
                                        <p:tgtEl>
                                          <p:spTgt spid="158">
                                            <p:txEl>
                                              <p:pRg st="6" end="6"/>
                                            </p:txEl>
                                          </p:spTgt>
                                        </p:tgtEl>
                                        <p:attrNameLst>
                                          <p:attrName>ppt_x</p:attrName>
                                        </p:attrNameLst>
                                      </p:cBhvr>
                                      <p:tavLst>
                                        <p:tav tm="0">
                                          <p:val>
                                            <p:strVal val="#ppt_x"/>
                                          </p:val>
                                        </p:tav>
                                        <p:tav tm="100000">
                                          <p:val>
                                            <p:strVal val="#ppt_x"/>
                                          </p:val>
                                        </p:tav>
                                      </p:tavLst>
                                    </p:anim>
                                    <p:anim calcmode="lin" valueType="num">
                                      <p:cBhvr>
                                        <p:cTn id="35" dur="1000" fill="hold"/>
                                        <p:tgtEl>
                                          <p:spTgt spid="158">
                                            <p:txEl>
                                              <p:pRg st="6" end="6"/>
                                            </p:txEl>
                                          </p:spTgt>
                                        </p:tgtEl>
                                        <p:attrNameLst>
                                          <p:attrName>ppt_y</p:attrName>
                                        </p:attrNameLst>
                                      </p:cBhvr>
                                      <p:tavLst>
                                        <p:tav tm="0">
                                          <p:val>
                                            <p:strVal val="#ppt_y+.1"/>
                                          </p:val>
                                        </p:tav>
                                        <p:tav tm="100000">
                                          <p:val>
                                            <p:strVal val="#ppt_y"/>
                                          </p:val>
                                        </p:tav>
                                      </p:tavLst>
                                    </p:anim>
                                  </p:childTnLst>
                                </p:cTn>
                              </p:par>
                            </p:childTnLst>
                          </p:cTn>
                        </p:par>
                        <p:par>
                          <p:cTn id="36" fill="hold">
                            <p:stCondLst>
                              <p:cond delay="2750"/>
                            </p:stCondLst>
                            <p:childTnLst>
                              <p:par>
                                <p:cTn id="37" presetID="42" presetClass="entr" presetSubtype="0" fill="hold" nodeType="afterEffect">
                                  <p:stCondLst>
                                    <p:cond delay="750"/>
                                  </p:stCondLst>
                                  <p:childTnLst>
                                    <p:set>
                                      <p:cBhvr>
                                        <p:cTn id="38" dur="1" fill="hold">
                                          <p:stCondLst>
                                            <p:cond delay="0"/>
                                          </p:stCondLst>
                                        </p:cTn>
                                        <p:tgtEl>
                                          <p:spTgt spid="158">
                                            <p:txEl>
                                              <p:pRg st="8" end="8"/>
                                            </p:txEl>
                                          </p:spTgt>
                                        </p:tgtEl>
                                        <p:attrNameLst>
                                          <p:attrName>style.visibility</p:attrName>
                                        </p:attrNameLst>
                                      </p:cBhvr>
                                      <p:to>
                                        <p:strVal val="visible"/>
                                      </p:to>
                                    </p:set>
                                    <p:animEffect transition="in" filter="fade">
                                      <p:cBhvr>
                                        <p:cTn id="39" dur="1000"/>
                                        <p:tgtEl>
                                          <p:spTgt spid="158">
                                            <p:txEl>
                                              <p:pRg st="8" end="8"/>
                                            </p:txEl>
                                          </p:spTgt>
                                        </p:tgtEl>
                                      </p:cBhvr>
                                    </p:animEffect>
                                    <p:anim calcmode="lin" valueType="num">
                                      <p:cBhvr>
                                        <p:cTn id="40" dur="1000" fill="hold"/>
                                        <p:tgtEl>
                                          <p:spTgt spid="158">
                                            <p:txEl>
                                              <p:pRg st="8" end="8"/>
                                            </p:txEl>
                                          </p:spTgt>
                                        </p:tgtEl>
                                        <p:attrNameLst>
                                          <p:attrName>ppt_x</p:attrName>
                                        </p:attrNameLst>
                                      </p:cBhvr>
                                      <p:tavLst>
                                        <p:tav tm="0">
                                          <p:val>
                                            <p:strVal val="#ppt_x"/>
                                          </p:val>
                                        </p:tav>
                                        <p:tav tm="100000">
                                          <p:val>
                                            <p:strVal val="#ppt_x"/>
                                          </p:val>
                                        </p:tav>
                                      </p:tavLst>
                                    </p:anim>
                                    <p:anim calcmode="lin" valueType="num">
                                      <p:cBhvr>
                                        <p:cTn id="41" dur="1000" fill="hold"/>
                                        <p:tgtEl>
                                          <p:spTgt spid="158">
                                            <p:txEl>
                                              <p:pRg st="8" end="8"/>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750"/>
                                  </p:stCondLst>
                                  <p:childTnLst>
                                    <p:set>
                                      <p:cBhvr>
                                        <p:cTn id="43" dur="1" fill="hold">
                                          <p:stCondLst>
                                            <p:cond delay="0"/>
                                          </p:stCondLst>
                                        </p:cTn>
                                        <p:tgtEl>
                                          <p:spTgt spid="158">
                                            <p:txEl>
                                              <p:pRg st="9" end="9"/>
                                            </p:txEl>
                                          </p:spTgt>
                                        </p:tgtEl>
                                        <p:attrNameLst>
                                          <p:attrName>style.visibility</p:attrName>
                                        </p:attrNameLst>
                                      </p:cBhvr>
                                      <p:to>
                                        <p:strVal val="visible"/>
                                      </p:to>
                                    </p:set>
                                    <p:animEffect transition="in" filter="fade">
                                      <p:cBhvr>
                                        <p:cTn id="44" dur="1000"/>
                                        <p:tgtEl>
                                          <p:spTgt spid="158">
                                            <p:txEl>
                                              <p:pRg st="9" end="9"/>
                                            </p:txEl>
                                          </p:spTgt>
                                        </p:tgtEl>
                                      </p:cBhvr>
                                    </p:animEffect>
                                    <p:anim calcmode="lin" valueType="num">
                                      <p:cBhvr>
                                        <p:cTn id="45" dur="1000" fill="hold"/>
                                        <p:tgtEl>
                                          <p:spTgt spid="158">
                                            <p:txEl>
                                              <p:pRg st="9" end="9"/>
                                            </p:txEl>
                                          </p:spTgt>
                                        </p:tgtEl>
                                        <p:attrNameLst>
                                          <p:attrName>ppt_x</p:attrName>
                                        </p:attrNameLst>
                                      </p:cBhvr>
                                      <p:tavLst>
                                        <p:tav tm="0">
                                          <p:val>
                                            <p:strVal val="#ppt_x"/>
                                          </p:val>
                                        </p:tav>
                                        <p:tav tm="100000">
                                          <p:val>
                                            <p:strVal val="#ppt_x"/>
                                          </p:val>
                                        </p:tav>
                                      </p:tavLst>
                                    </p:anim>
                                    <p:anim calcmode="lin" valueType="num">
                                      <p:cBhvr>
                                        <p:cTn id="46" dur="1000" fill="hold"/>
                                        <p:tgtEl>
                                          <p:spTgt spid="158">
                                            <p:txEl>
                                              <p:pRg st="9" end="9"/>
                                            </p:txEl>
                                          </p:spTgt>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750"/>
                                  </p:stCondLst>
                                  <p:childTnLst>
                                    <p:set>
                                      <p:cBhvr>
                                        <p:cTn id="48" dur="1" fill="hold">
                                          <p:stCondLst>
                                            <p:cond delay="0"/>
                                          </p:stCondLst>
                                        </p:cTn>
                                        <p:tgtEl>
                                          <p:spTgt spid="158">
                                            <p:txEl>
                                              <p:pRg st="10" end="10"/>
                                            </p:txEl>
                                          </p:spTgt>
                                        </p:tgtEl>
                                        <p:attrNameLst>
                                          <p:attrName>style.visibility</p:attrName>
                                        </p:attrNameLst>
                                      </p:cBhvr>
                                      <p:to>
                                        <p:strVal val="visible"/>
                                      </p:to>
                                    </p:set>
                                    <p:animEffect transition="in" filter="fade">
                                      <p:cBhvr>
                                        <p:cTn id="49" dur="1000"/>
                                        <p:tgtEl>
                                          <p:spTgt spid="158">
                                            <p:txEl>
                                              <p:pRg st="10" end="10"/>
                                            </p:txEl>
                                          </p:spTgt>
                                        </p:tgtEl>
                                      </p:cBhvr>
                                    </p:animEffect>
                                    <p:anim calcmode="lin" valueType="num">
                                      <p:cBhvr>
                                        <p:cTn id="50" dur="1000" fill="hold"/>
                                        <p:tgtEl>
                                          <p:spTgt spid="158">
                                            <p:txEl>
                                              <p:pRg st="10" end="10"/>
                                            </p:txEl>
                                          </p:spTgt>
                                        </p:tgtEl>
                                        <p:attrNameLst>
                                          <p:attrName>ppt_x</p:attrName>
                                        </p:attrNameLst>
                                      </p:cBhvr>
                                      <p:tavLst>
                                        <p:tav tm="0">
                                          <p:val>
                                            <p:strVal val="#ppt_x"/>
                                          </p:val>
                                        </p:tav>
                                        <p:tav tm="100000">
                                          <p:val>
                                            <p:strVal val="#ppt_x"/>
                                          </p:val>
                                        </p:tav>
                                      </p:tavLst>
                                    </p:anim>
                                    <p:anim calcmode="lin" valueType="num">
                                      <p:cBhvr>
                                        <p:cTn id="51" dur="1000" fill="hold"/>
                                        <p:tgtEl>
                                          <p:spTgt spid="158">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265705"/>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Gerenciamento de Risco (GR) </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920289" y="2574776"/>
            <a:ext cx="21122591" cy="9330712"/>
          </a:xfrm>
          <a:prstGeom prst="rect">
            <a:avLst/>
          </a:prstGeom>
        </p:spPr>
        <p:txBody>
          <a:bodyPr>
            <a:normAutofit lnSpcReduction="10000"/>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r>
              <a:rPr lang="pt-BR" b="1" dirty="0"/>
              <a:t>Monitoramento Contínuo</a:t>
            </a:r>
          </a:p>
          <a:p>
            <a:r>
              <a:rPr lang="pt-BR" dirty="0"/>
              <a:t>Atualização de Dados: O sistema deve ser constantemente atualizado com novas informações e feedback sobre a eficácia das análises de risco.</a:t>
            </a:r>
          </a:p>
          <a:p>
            <a:r>
              <a:rPr lang="pt-BR" dirty="0"/>
              <a:t>Reavaliação de Riscos: Importações já analisadas podem ser reavaliadas caso novas informações surjam, permitindo uma abordagem proativa.</a:t>
            </a:r>
          </a:p>
          <a:p>
            <a:endParaRPr lang="pt-BR" dirty="0"/>
          </a:p>
          <a:p>
            <a:r>
              <a:rPr lang="pt-BR" b="1" dirty="0"/>
              <a:t>Interação com Outros Órgãos</a:t>
            </a:r>
          </a:p>
          <a:p>
            <a:r>
              <a:rPr lang="pt-BR" dirty="0"/>
              <a:t>Colaboração Interinstitucional: O gerenciamento de risco é feito em conjunto com outros órgãos, como ANVISA e MAPA, que também analisam os riscos específicos de seus setores.</a:t>
            </a:r>
          </a:p>
          <a:p>
            <a:r>
              <a:rPr lang="pt-BR" dirty="0"/>
              <a:t>Compartilhamento de Informações: O canal unificado permite que informações relevantes sejam compartilhadas entre os órgãos, melhorando a eficácia da fiscalização.</a:t>
            </a:r>
          </a:p>
          <a:p>
            <a:endParaRPr lang="pt-BR" dirty="0"/>
          </a:p>
          <a:p>
            <a:r>
              <a:rPr lang="pt-BR" b="1" dirty="0"/>
              <a:t>Transparência para o Importador</a:t>
            </a:r>
          </a:p>
          <a:p>
            <a:r>
              <a:rPr lang="pt-BR" dirty="0"/>
              <a:t>Feedback ao Importador: O importador pode receber informações sobre a classificação de risco de suas operações e as razões para eventuais retenções ou solicitações de documentação adicional.</a:t>
            </a:r>
          </a:p>
          <a:p>
            <a:r>
              <a:rPr lang="pt-BR" dirty="0"/>
              <a:t>Orientação e Capacitação: Informações claras sobre requisitos e riscos ajudam os importadores a se adequarem às normas, reduzindo a probabilidade de problemas.</a:t>
            </a:r>
          </a:p>
          <a:p>
            <a:endParaRPr lang="pt-BR" dirty="0"/>
          </a:p>
        </p:txBody>
      </p:sp>
    </p:spTree>
    <p:extLst>
      <p:ext uri="{BB962C8B-B14F-4D97-AF65-F5344CB8AC3E}">
        <p14:creationId xmlns:p14="http://schemas.microsoft.com/office/powerpoint/2010/main" val="69173510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8">
                                            <p:txEl>
                                              <p:pRg st="0" end="0"/>
                                            </p:txEl>
                                          </p:spTgt>
                                        </p:tgtEl>
                                        <p:attrNameLst>
                                          <p:attrName>style.visibility</p:attrName>
                                        </p:attrNameLst>
                                      </p:cBhvr>
                                      <p:to>
                                        <p:strVal val="visible"/>
                                      </p:to>
                                    </p:set>
                                    <p:animEffect transition="in" filter="fade">
                                      <p:cBhvr>
                                        <p:cTn id="7" dur="1000"/>
                                        <p:tgtEl>
                                          <p:spTgt spid="158">
                                            <p:txEl>
                                              <p:pRg st="0" end="0"/>
                                            </p:txEl>
                                          </p:spTgt>
                                        </p:tgtEl>
                                      </p:cBhvr>
                                    </p:animEffect>
                                    <p:anim calcmode="lin" valueType="num">
                                      <p:cBhvr>
                                        <p:cTn id="8" dur="1000" fill="hold"/>
                                        <p:tgtEl>
                                          <p:spTgt spid="15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8">
                                            <p:txEl>
                                              <p:pRg st="1" end="1"/>
                                            </p:txEl>
                                          </p:spTgt>
                                        </p:tgtEl>
                                        <p:attrNameLst>
                                          <p:attrName>style.visibility</p:attrName>
                                        </p:attrNameLst>
                                      </p:cBhvr>
                                      <p:to>
                                        <p:strVal val="visible"/>
                                      </p:to>
                                    </p:set>
                                    <p:animEffect transition="in" filter="fade">
                                      <p:cBhvr>
                                        <p:cTn id="12" dur="1000"/>
                                        <p:tgtEl>
                                          <p:spTgt spid="158">
                                            <p:txEl>
                                              <p:pRg st="1" end="1"/>
                                            </p:txEl>
                                          </p:spTgt>
                                        </p:tgtEl>
                                      </p:cBhvr>
                                    </p:animEffect>
                                    <p:anim calcmode="lin" valueType="num">
                                      <p:cBhvr>
                                        <p:cTn id="13" dur="1000" fill="hold"/>
                                        <p:tgtEl>
                                          <p:spTgt spid="158">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58">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58">
                                            <p:txEl>
                                              <p:pRg st="2" end="2"/>
                                            </p:txEl>
                                          </p:spTgt>
                                        </p:tgtEl>
                                        <p:attrNameLst>
                                          <p:attrName>style.visibility</p:attrName>
                                        </p:attrNameLst>
                                      </p:cBhvr>
                                      <p:to>
                                        <p:strVal val="visible"/>
                                      </p:to>
                                    </p:set>
                                    <p:animEffect transition="in" filter="fade">
                                      <p:cBhvr>
                                        <p:cTn id="17" dur="1000"/>
                                        <p:tgtEl>
                                          <p:spTgt spid="158">
                                            <p:txEl>
                                              <p:pRg st="2" end="2"/>
                                            </p:txEl>
                                          </p:spTgt>
                                        </p:tgtEl>
                                      </p:cBhvr>
                                    </p:animEffect>
                                    <p:anim calcmode="lin" valueType="num">
                                      <p:cBhvr>
                                        <p:cTn id="18" dur="1000" fill="hold"/>
                                        <p:tgtEl>
                                          <p:spTgt spid="158">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158">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nodeType="afterEffect">
                                  <p:stCondLst>
                                    <p:cond delay="750"/>
                                  </p:stCondLst>
                                  <p:childTnLst>
                                    <p:set>
                                      <p:cBhvr>
                                        <p:cTn id="22" dur="1" fill="hold">
                                          <p:stCondLst>
                                            <p:cond delay="0"/>
                                          </p:stCondLst>
                                        </p:cTn>
                                        <p:tgtEl>
                                          <p:spTgt spid="158">
                                            <p:txEl>
                                              <p:pRg st="4" end="4"/>
                                            </p:txEl>
                                          </p:spTgt>
                                        </p:tgtEl>
                                        <p:attrNameLst>
                                          <p:attrName>style.visibility</p:attrName>
                                        </p:attrNameLst>
                                      </p:cBhvr>
                                      <p:to>
                                        <p:strVal val="visible"/>
                                      </p:to>
                                    </p:set>
                                    <p:animEffect transition="in" filter="fade">
                                      <p:cBhvr>
                                        <p:cTn id="23" dur="1000"/>
                                        <p:tgtEl>
                                          <p:spTgt spid="158">
                                            <p:txEl>
                                              <p:pRg st="4" end="4"/>
                                            </p:txEl>
                                          </p:spTgt>
                                        </p:tgtEl>
                                      </p:cBhvr>
                                    </p:animEffect>
                                    <p:anim calcmode="lin" valueType="num">
                                      <p:cBhvr>
                                        <p:cTn id="24" dur="1000" fill="hold"/>
                                        <p:tgtEl>
                                          <p:spTgt spid="158">
                                            <p:txEl>
                                              <p:pRg st="4" end="4"/>
                                            </p:txEl>
                                          </p:spTgt>
                                        </p:tgtEl>
                                        <p:attrNameLst>
                                          <p:attrName>ppt_x</p:attrName>
                                        </p:attrNameLst>
                                      </p:cBhvr>
                                      <p:tavLst>
                                        <p:tav tm="0">
                                          <p:val>
                                            <p:strVal val="#ppt_x"/>
                                          </p:val>
                                        </p:tav>
                                        <p:tav tm="100000">
                                          <p:val>
                                            <p:strVal val="#ppt_x"/>
                                          </p:val>
                                        </p:tav>
                                      </p:tavLst>
                                    </p:anim>
                                    <p:anim calcmode="lin" valueType="num">
                                      <p:cBhvr>
                                        <p:cTn id="25" dur="1000" fill="hold"/>
                                        <p:tgtEl>
                                          <p:spTgt spid="158">
                                            <p:txEl>
                                              <p:pRg st="4" end="4"/>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750"/>
                                  </p:stCondLst>
                                  <p:childTnLst>
                                    <p:set>
                                      <p:cBhvr>
                                        <p:cTn id="27" dur="1" fill="hold">
                                          <p:stCondLst>
                                            <p:cond delay="0"/>
                                          </p:stCondLst>
                                        </p:cTn>
                                        <p:tgtEl>
                                          <p:spTgt spid="158">
                                            <p:txEl>
                                              <p:pRg st="5" end="5"/>
                                            </p:txEl>
                                          </p:spTgt>
                                        </p:tgtEl>
                                        <p:attrNameLst>
                                          <p:attrName>style.visibility</p:attrName>
                                        </p:attrNameLst>
                                      </p:cBhvr>
                                      <p:to>
                                        <p:strVal val="visible"/>
                                      </p:to>
                                    </p:set>
                                    <p:animEffect transition="in" filter="fade">
                                      <p:cBhvr>
                                        <p:cTn id="28" dur="1000"/>
                                        <p:tgtEl>
                                          <p:spTgt spid="158">
                                            <p:txEl>
                                              <p:pRg st="5" end="5"/>
                                            </p:txEl>
                                          </p:spTgt>
                                        </p:tgtEl>
                                      </p:cBhvr>
                                    </p:animEffect>
                                    <p:anim calcmode="lin" valueType="num">
                                      <p:cBhvr>
                                        <p:cTn id="29" dur="1000" fill="hold"/>
                                        <p:tgtEl>
                                          <p:spTgt spid="158">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158">
                                            <p:txEl>
                                              <p:pRg st="5" end="5"/>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750"/>
                                  </p:stCondLst>
                                  <p:childTnLst>
                                    <p:set>
                                      <p:cBhvr>
                                        <p:cTn id="32" dur="1" fill="hold">
                                          <p:stCondLst>
                                            <p:cond delay="0"/>
                                          </p:stCondLst>
                                        </p:cTn>
                                        <p:tgtEl>
                                          <p:spTgt spid="158">
                                            <p:txEl>
                                              <p:pRg st="6" end="6"/>
                                            </p:txEl>
                                          </p:spTgt>
                                        </p:tgtEl>
                                        <p:attrNameLst>
                                          <p:attrName>style.visibility</p:attrName>
                                        </p:attrNameLst>
                                      </p:cBhvr>
                                      <p:to>
                                        <p:strVal val="visible"/>
                                      </p:to>
                                    </p:set>
                                    <p:animEffect transition="in" filter="fade">
                                      <p:cBhvr>
                                        <p:cTn id="33" dur="1000"/>
                                        <p:tgtEl>
                                          <p:spTgt spid="158">
                                            <p:txEl>
                                              <p:pRg st="6" end="6"/>
                                            </p:txEl>
                                          </p:spTgt>
                                        </p:tgtEl>
                                      </p:cBhvr>
                                    </p:animEffect>
                                    <p:anim calcmode="lin" valueType="num">
                                      <p:cBhvr>
                                        <p:cTn id="34" dur="1000" fill="hold"/>
                                        <p:tgtEl>
                                          <p:spTgt spid="158">
                                            <p:txEl>
                                              <p:pRg st="6" end="6"/>
                                            </p:txEl>
                                          </p:spTgt>
                                        </p:tgtEl>
                                        <p:attrNameLst>
                                          <p:attrName>ppt_x</p:attrName>
                                        </p:attrNameLst>
                                      </p:cBhvr>
                                      <p:tavLst>
                                        <p:tav tm="0">
                                          <p:val>
                                            <p:strVal val="#ppt_x"/>
                                          </p:val>
                                        </p:tav>
                                        <p:tav tm="100000">
                                          <p:val>
                                            <p:strVal val="#ppt_x"/>
                                          </p:val>
                                        </p:tav>
                                      </p:tavLst>
                                    </p:anim>
                                    <p:anim calcmode="lin" valueType="num">
                                      <p:cBhvr>
                                        <p:cTn id="35" dur="1000" fill="hold"/>
                                        <p:tgtEl>
                                          <p:spTgt spid="158">
                                            <p:txEl>
                                              <p:pRg st="6" end="6"/>
                                            </p:txEl>
                                          </p:spTgt>
                                        </p:tgtEl>
                                        <p:attrNameLst>
                                          <p:attrName>ppt_y</p:attrName>
                                        </p:attrNameLst>
                                      </p:cBhvr>
                                      <p:tavLst>
                                        <p:tav tm="0">
                                          <p:val>
                                            <p:strVal val="#ppt_y+.1"/>
                                          </p:val>
                                        </p:tav>
                                        <p:tav tm="100000">
                                          <p:val>
                                            <p:strVal val="#ppt_y"/>
                                          </p:val>
                                        </p:tav>
                                      </p:tavLst>
                                    </p:anim>
                                  </p:childTnLst>
                                </p:cTn>
                              </p:par>
                            </p:childTnLst>
                          </p:cTn>
                        </p:par>
                        <p:par>
                          <p:cTn id="36" fill="hold">
                            <p:stCondLst>
                              <p:cond delay="2750"/>
                            </p:stCondLst>
                            <p:childTnLst>
                              <p:par>
                                <p:cTn id="37" presetID="42" presetClass="entr" presetSubtype="0" fill="hold" nodeType="afterEffect">
                                  <p:stCondLst>
                                    <p:cond delay="750"/>
                                  </p:stCondLst>
                                  <p:childTnLst>
                                    <p:set>
                                      <p:cBhvr>
                                        <p:cTn id="38" dur="1" fill="hold">
                                          <p:stCondLst>
                                            <p:cond delay="0"/>
                                          </p:stCondLst>
                                        </p:cTn>
                                        <p:tgtEl>
                                          <p:spTgt spid="158">
                                            <p:txEl>
                                              <p:pRg st="8" end="8"/>
                                            </p:txEl>
                                          </p:spTgt>
                                        </p:tgtEl>
                                        <p:attrNameLst>
                                          <p:attrName>style.visibility</p:attrName>
                                        </p:attrNameLst>
                                      </p:cBhvr>
                                      <p:to>
                                        <p:strVal val="visible"/>
                                      </p:to>
                                    </p:set>
                                    <p:animEffect transition="in" filter="fade">
                                      <p:cBhvr>
                                        <p:cTn id="39" dur="1000"/>
                                        <p:tgtEl>
                                          <p:spTgt spid="158">
                                            <p:txEl>
                                              <p:pRg st="8" end="8"/>
                                            </p:txEl>
                                          </p:spTgt>
                                        </p:tgtEl>
                                      </p:cBhvr>
                                    </p:animEffect>
                                    <p:anim calcmode="lin" valueType="num">
                                      <p:cBhvr>
                                        <p:cTn id="40" dur="1000" fill="hold"/>
                                        <p:tgtEl>
                                          <p:spTgt spid="158">
                                            <p:txEl>
                                              <p:pRg st="8" end="8"/>
                                            </p:txEl>
                                          </p:spTgt>
                                        </p:tgtEl>
                                        <p:attrNameLst>
                                          <p:attrName>ppt_x</p:attrName>
                                        </p:attrNameLst>
                                      </p:cBhvr>
                                      <p:tavLst>
                                        <p:tav tm="0">
                                          <p:val>
                                            <p:strVal val="#ppt_x"/>
                                          </p:val>
                                        </p:tav>
                                        <p:tav tm="100000">
                                          <p:val>
                                            <p:strVal val="#ppt_x"/>
                                          </p:val>
                                        </p:tav>
                                      </p:tavLst>
                                    </p:anim>
                                    <p:anim calcmode="lin" valueType="num">
                                      <p:cBhvr>
                                        <p:cTn id="41" dur="1000" fill="hold"/>
                                        <p:tgtEl>
                                          <p:spTgt spid="158">
                                            <p:txEl>
                                              <p:pRg st="8" end="8"/>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750"/>
                                  </p:stCondLst>
                                  <p:childTnLst>
                                    <p:set>
                                      <p:cBhvr>
                                        <p:cTn id="43" dur="1" fill="hold">
                                          <p:stCondLst>
                                            <p:cond delay="0"/>
                                          </p:stCondLst>
                                        </p:cTn>
                                        <p:tgtEl>
                                          <p:spTgt spid="158">
                                            <p:txEl>
                                              <p:pRg st="9" end="9"/>
                                            </p:txEl>
                                          </p:spTgt>
                                        </p:tgtEl>
                                        <p:attrNameLst>
                                          <p:attrName>style.visibility</p:attrName>
                                        </p:attrNameLst>
                                      </p:cBhvr>
                                      <p:to>
                                        <p:strVal val="visible"/>
                                      </p:to>
                                    </p:set>
                                    <p:animEffect transition="in" filter="fade">
                                      <p:cBhvr>
                                        <p:cTn id="44" dur="1000"/>
                                        <p:tgtEl>
                                          <p:spTgt spid="158">
                                            <p:txEl>
                                              <p:pRg st="9" end="9"/>
                                            </p:txEl>
                                          </p:spTgt>
                                        </p:tgtEl>
                                      </p:cBhvr>
                                    </p:animEffect>
                                    <p:anim calcmode="lin" valueType="num">
                                      <p:cBhvr>
                                        <p:cTn id="45" dur="1000" fill="hold"/>
                                        <p:tgtEl>
                                          <p:spTgt spid="158">
                                            <p:txEl>
                                              <p:pRg st="9" end="9"/>
                                            </p:txEl>
                                          </p:spTgt>
                                        </p:tgtEl>
                                        <p:attrNameLst>
                                          <p:attrName>ppt_x</p:attrName>
                                        </p:attrNameLst>
                                      </p:cBhvr>
                                      <p:tavLst>
                                        <p:tav tm="0">
                                          <p:val>
                                            <p:strVal val="#ppt_x"/>
                                          </p:val>
                                        </p:tav>
                                        <p:tav tm="100000">
                                          <p:val>
                                            <p:strVal val="#ppt_x"/>
                                          </p:val>
                                        </p:tav>
                                      </p:tavLst>
                                    </p:anim>
                                    <p:anim calcmode="lin" valueType="num">
                                      <p:cBhvr>
                                        <p:cTn id="46" dur="1000" fill="hold"/>
                                        <p:tgtEl>
                                          <p:spTgt spid="158">
                                            <p:txEl>
                                              <p:pRg st="9" end="9"/>
                                            </p:txEl>
                                          </p:spTgt>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750"/>
                                  </p:stCondLst>
                                  <p:childTnLst>
                                    <p:set>
                                      <p:cBhvr>
                                        <p:cTn id="48" dur="1" fill="hold">
                                          <p:stCondLst>
                                            <p:cond delay="0"/>
                                          </p:stCondLst>
                                        </p:cTn>
                                        <p:tgtEl>
                                          <p:spTgt spid="158">
                                            <p:txEl>
                                              <p:pRg st="10" end="10"/>
                                            </p:txEl>
                                          </p:spTgt>
                                        </p:tgtEl>
                                        <p:attrNameLst>
                                          <p:attrName>style.visibility</p:attrName>
                                        </p:attrNameLst>
                                      </p:cBhvr>
                                      <p:to>
                                        <p:strVal val="visible"/>
                                      </p:to>
                                    </p:set>
                                    <p:animEffect transition="in" filter="fade">
                                      <p:cBhvr>
                                        <p:cTn id="49" dur="1000"/>
                                        <p:tgtEl>
                                          <p:spTgt spid="158">
                                            <p:txEl>
                                              <p:pRg st="10" end="10"/>
                                            </p:txEl>
                                          </p:spTgt>
                                        </p:tgtEl>
                                      </p:cBhvr>
                                    </p:animEffect>
                                    <p:anim calcmode="lin" valueType="num">
                                      <p:cBhvr>
                                        <p:cTn id="50" dur="1000" fill="hold"/>
                                        <p:tgtEl>
                                          <p:spTgt spid="158">
                                            <p:txEl>
                                              <p:pRg st="10" end="10"/>
                                            </p:txEl>
                                          </p:spTgt>
                                        </p:tgtEl>
                                        <p:attrNameLst>
                                          <p:attrName>ppt_x</p:attrName>
                                        </p:attrNameLst>
                                      </p:cBhvr>
                                      <p:tavLst>
                                        <p:tav tm="0">
                                          <p:val>
                                            <p:strVal val="#ppt_x"/>
                                          </p:val>
                                        </p:tav>
                                        <p:tav tm="100000">
                                          <p:val>
                                            <p:strVal val="#ppt_x"/>
                                          </p:val>
                                        </p:tav>
                                      </p:tavLst>
                                    </p:anim>
                                    <p:anim calcmode="lin" valueType="num">
                                      <p:cBhvr>
                                        <p:cTn id="51" dur="1000" fill="hold"/>
                                        <p:tgtEl>
                                          <p:spTgt spid="158">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265705"/>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Janela Única de Inspeção (JUI)</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920289" y="2574776"/>
            <a:ext cx="21122591" cy="9330712"/>
          </a:xfrm>
          <a:prstGeom prst="rect">
            <a:avLst/>
          </a:prstGeom>
        </p:spPr>
        <p:txBody>
          <a:bodyPr>
            <a:norm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r>
              <a:rPr lang="pt-BR" b="1" dirty="0"/>
              <a:t>Integração de Órgãos</a:t>
            </a:r>
          </a:p>
          <a:p>
            <a:r>
              <a:rPr lang="pt-BR" dirty="0"/>
              <a:t>Colaboração entre Agências: A JUI reúne diversos órgãos responsáveis pela fiscalização e controle das importações, como a Receita Federal, ANVISA, MAPA e IBAMA, permitindo que as inspeções sejam feitas de forma coordenada.</a:t>
            </a:r>
          </a:p>
          <a:p>
            <a:r>
              <a:rPr lang="pt-BR" dirty="0"/>
              <a:t>Visão Unificada: Os agentes podem acessar informações compartilhadas, facilitando a avaliação de riscos e a tomada de decisões.</a:t>
            </a:r>
          </a:p>
          <a:p>
            <a:endParaRPr lang="pt-BR" dirty="0"/>
          </a:p>
          <a:p>
            <a:r>
              <a:rPr lang="pt-BR" b="1" dirty="0"/>
              <a:t>Processo Simplificado</a:t>
            </a:r>
          </a:p>
          <a:p>
            <a:r>
              <a:rPr lang="pt-BR" dirty="0"/>
              <a:t>Redução de Burocracia: A JUI permite que as inspeções sejam realizadas em um único ponto de contato, eliminando a necessidade de múltiplas inspeções em diferentes etapas do processo.</a:t>
            </a:r>
          </a:p>
          <a:p>
            <a:r>
              <a:rPr lang="pt-BR" dirty="0"/>
              <a:t>Agilidade na Liberação: Com a integração dos órgãos, as mercadorias podem ser liberadas mais rapidamente, uma vez que todas as análises necessárias são realizadas em conjunto.</a:t>
            </a:r>
          </a:p>
          <a:p>
            <a:endParaRPr lang="pt-BR" dirty="0"/>
          </a:p>
          <a:p>
            <a:r>
              <a:rPr lang="pt-BR" b="1" dirty="0"/>
              <a:t>Planejamento das Inspeções</a:t>
            </a:r>
          </a:p>
          <a:p>
            <a:r>
              <a:rPr lang="pt-BR" dirty="0"/>
              <a:t>Critérios de Risco: As inspeções são direcionadas com base em análises de risco, priorizando aquelas que apresentam maior potencial de irregularidades, o que ajuda a economizar tempo e recursos.</a:t>
            </a:r>
          </a:p>
          <a:p>
            <a:r>
              <a:rPr lang="pt-BR" dirty="0"/>
              <a:t>Agendamento: As inspeções podem ser agendadas de forma mais eficiente, evitando atrasos na liberação de mercadorias.</a:t>
            </a:r>
          </a:p>
        </p:txBody>
      </p:sp>
    </p:spTree>
    <p:extLst>
      <p:ext uri="{BB962C8B-B14F-4D97-AF65-F5344CB8AC3E}">
        <p14:creationId xmlns:p14="http://schemas.microsoft.com/office/powerpoint/2010/main" val="338751225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8">
                                            <p:txEl>
                                              <p:pRg st="0" end="0"/>
                                            </p:txEl>
                                          </p:spTgt>
                                        </p:tgtEl>
                                        <p:attrNameLst>
                                          <p:attrName>style.visibility</p:attrName>
                                        </p:attrNameLst>
                                      </p:cBhvr>
                                      <p:to>
                                        <p:strVal val="visible"/>
                                      </p:to>
                                    </p:set>
                                    <p:anim calcmode="lin" valueType="num">
                                      <p:cBhvr additive="base">
                                        <p:cTn id="7" dur="500" fill="hold"/>
                                        <p:tgtEl>
                                          <p:spTgt spid="15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8">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58">
                                            <p:txEl>
                                              <p:pRg st="1" end="1"/>
                                            </p:txEl>
                                          </p:spTgt>
                                        </p:tgtEl>
                                        <p:attrNameLst>
                                          <p:attrName>style.visibility</p:attrName>
                                        </p:attrNameLst>
                                      </p:cBhvr>
                                      <p:to>
                                        <p:strVal val="visible"/>
                                      </p:to>
                                    </p:set>
                                    <p:anim calcmode="lin" valueType="num">
                                      <p:cBhvr additive="base">
                                        <p:cTn id="11" dur="500" fill="hold"/>
                                        <p:tgtEl>
                                          <p:spTgt spid="158">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58">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58">
                                            <p:txEl>
                                              <p:pRg st="2" end="2"/>
                                            </p:txEl>
                                          </p:spTgt>
                                        </p:tgtEl>
                                        <p:attrNameLst>
                                          <p:attrName>style.visibility</p:attrName>
                                        </p:attrNameLst>
                                      </p:cBhvr>
                                      <p:to>
                                        <p:strVal val="visible"/>
                                      </p:to>
                                    </p:set>
                                    <p:anim calcmode="lin" valueType="num">
                                      <p:cBhvr additive="base">
                                        <p:cTn id="15" dur="500" fill="hold"/>
                                        <p:tgtEl>
                                          <p:spTgt spid="158">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58">
                                            <p:txEl>
                                              <p:pRg st="2" end="2"/>
                                            </p:txEl>
                                          </p:spTgt>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4" fill="hold" nodeType="afterEffect">
                                  <p:stCondLst>
                                    <p:cond delay="750"/>
                                  </p:stCondLst>
                                  <p:childTnLst>
                                    <p:set>
                                      <p:cBhvr>
                                        <p:cTn id="19" dur="1" fill="hold">
                                          <p:stCondLst>
                                            <p:cond delay="0"/>
                                          </p:stCondLst>
                                        </p:cTn>
                                        <p:tgtEl>
                                          <p:spTgt spid="158">
                                            <p:txEl>
                                              <p:pRg st="4" end="4"/>
                                            </p:txEl>
                                          </p:spTgt>
                                        </p:tgtEl>
                                        <p:attrNameLst>
                                          <p:attrName>style.visibility</p:attrName>
                                        </p:attrNameLst>
                                      </p:cBhvr>
                                      <p:to>
                                        <p:strVal val="visible"/>
                                      </p:to>
                                    </p:set>
                                    <p:anim calcmode="lin" valueType="num">
                                      <p:cBhvr additive="base">
                                        <p:cTn id="20" dur="500" fill="hold"/>
                                        <p:tgtEl>
                                          <p:spTgt spid="158">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58">
                                            <p:txEl>
                                              <p:pRg st="4" end="4"/>
                                            </p:txEl>
                                          </p:spTgt>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750"/>
                                  </p:stCondLst>
                                  <p:childTnLst>
                                    <p:set>
                                      <p:cBhvr>
                                        <p:cTn id="23" dur="1" fill="hold">
                                          <p:stCondLst>
                                            <p:cond delay="0"/>
                                          </p:stCondLst>
                                        </p:cTn>
                                        <p:tgtEl>
                                          <p:spTgt spid="158">
                                            <p:txEl>
                                              <p:pRg st="5" end="5"/>
                                            </p:txEl>
                                          </p:spTgt>
                                        </p:tgtEl>
                                        <p:attrNameLst>
                                          <p:attrName>style.visibility</p:attrName>
                                        </p:attrNameLst>
                                      </p:cBhvr>
                                      <p:to>
                                        <p:strVal val="visible"/>
                                      </p:to>
                                    </p:set>
                                    <p:anim calcmode="lin" valueType="num">
                                      <p:cBhvr additive="base">
                                        <p:cTn id="24" dur="500" fill="hold"/>
                                        <p:tgtEl>
                                          <p:spTgt spid="158">
                                            <p:txEl>
                                              <p:pRg st="5" end="5"/>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58">
                                            <p:txEl>
                                              <p:pRg st="5" end="5"/>
                                            </p:txEl>
                                          </p:spTgt>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750"/>
                                  </p:stCondLst>
                                  <p:childTnLst>
                                    <p:set>
                                      <p:cBhvr>
                                        <p:cTn id="27" dur="1" fill="hold">
                                          <p:stCondLst>
                                            <p:cond delay="0"/>
                                          </p:stCondLst>
                                        </p:cTn>
                                        <p:tgtEl>
                                          <p:spTgt spid="158">
                                            <p:txEl>
                                              <p:pRg st="6" end="6"/>
                                            </p:txEl>
                                          </p:spTgt>
                                        </p:tgtEl>
                                        <p:attrNameLst>
                                          <p:attrName>style.visibility</p:attrName>
                                        </p:attrNameLst>
                                      </p:cBhvr>
                                      <p:to>
                                        <p:strVal val="visible"/>
                                      </p:to>
                                    </p:set>
                                    <p:anim calcmode="lin" valueType="num">
                                      <p:cBhvr additive="base">
                                        <p:cTn id="28" dur="500" fill="hold"/>
                                        <p:tgtEl>
                                          <p:spTgt spid="158">
                                            <p:txEl>
                                              <p:pRg st="6" end="6"/>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58">
                                            <p:txEl>
                                              <p:pRg st="6" end="6"/>
                                            </p:txEl>
                                          </p:spTgt>
                                        </p:tgtEl>
                                        <p:attrNameLst>
                                          <p:attrName>ppt_y</p:attrName>
                                        </p:attrNameLst>
                                      </p:cBhvr>
                                      <p:tavLst>
                                        <p:tav tm="0">
                                          <p:val>
                                            <p:strVal val="1+#ppt_h/2"/>
                                          </p:val>
                                        </p:tav>
                                        <p:tav tm="100000">
                                          <p:val>
                                            <p:strVal val="#ppt_y"/>
                                          </p:val>
                                        </p:tav>
                                      </p:tavLst>
                                    </p:anim>
                                  </p:childTnLst>
                                </p:cTn>
                              </p:par>
                            </p:childTnLst>
                          </p:cTn>
                        </p:par>
                        <p:par>
                          <p:cTn id="30" fill="hold">
                            <p:stCondLst>
                              <p:cond delay="1750"/>
                            </p:stCondLst>
                            <p:childTnLst>
                              <p:par>
                                <p:cTn id="31" presetID="2" presetClass="entr" presetSubtype="4" fill="hold" nodeType="afterEffect">
                                  <p:stCondLst>
                                    <p:cond delay="750"/>
                                  </p:stCondLst>
                                  <p:childTnLst>
                                    <p:set>
                                      <p:cBhvr>
                                        <p:cTn id="32" dur="1" fill="hold">
                                          <p:stCondLst>
                                            <p:cond delay="0"/>
                                          </p:stCondLst>
                                        </p:cTn>
                                        <p:tgtEl>
                                          <p:spTgt spid="158">
                                            <p:txEl>
                                              <p:pRg st="8" end="8"/>
                                            </p:txEl>
                                          </p:spTgt>
                                        </p:tgtEl>
                                        <p:attrNameLst>
                                          <p:attrName>style.visibility</p:attrName>
                                        </p:attrNameLst>
                                      </p:cBhvr>
                                      <p:to>
                                        <p:strVal val="visible"/>
                                      </p:to>
                                    </p:set>
                                    <p:anim calcmode="lin" valueType="num">
                                      <p:cBhvr additive="base">
                                        <p:cTn id="33" dur="500" fill="hold"/>
                                        <p:tgtEl>
                                          <p:spTgt spid="158">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58">
                                            <p:txEl>
                                              <p:pRg st="8" end="8"/>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750"/>
                                  </p:stCondLst>
                                  <p:childTnLst>
                                    <p:set>
                                      <p:cBhvr>
                                        <p:cTn id="36" dur="1" fill="hold">
                                          <p:stCondLst>
                                            <p:cond delay="0"/>
                                          </p:stCondLst>
                                        </p:cTn>
                                        <p:tgtEl>
                                          <p:spTgt spid="158">
                                            <p:txEl>
                                              <p:pRg st="9" end="9"/>
                                            </p:txEl>
                                          </p:spTgt>
                                        </p:tgtEl>
                                        <p:attrNameLst>
                                          <p:attrName>style.visibility</p:attrName>
                                        </p:attrNameLst>
                                      </p:cBhvr>
                                      <p:to>
                                        <p:strVal val="visible"/>
                                      </p:to>
                                    </p:set>
                                    <p:anim calcmode="lin" valueType="num">
                                      <p:cBhvr additive="base">
                                        <p:cTn id="37" dur="500" fill="hold"/>
                                        <p:tgtEl>
                                          <p:spTgt spid="158">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58">
                                            <p:txEl>
                                              <p:pRg st="9" end="9"/>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750"/>
                                  </p:stCondLst>
                                  <p:childTnLst>
                                    <p:set>
                                      <p:cBhvr>
                                        <p:cTn id="40" dur="1" fill="hold">
                                          <p:stCondLst>
                                            <p:cond delay="0"/>
                                          </p:stCondLst>
                                        </p:cTn>
                                        <p:tgtEl>
                                          <p:spTgt spid="158">
                                            <p:txEl>
                                              <p:pRg st="10" end="10"/>
                                            </p:txEl>
                                          </p:spTgt>
                                        </p:tgtEl>
                                        <p:attrNameLst>
                                          <p:attrName>style.visibility</p:attrName>
                                        </p:attrNameLst>
                                      </p:cBhvr>
                                      <p:to>
                                        <p:strVal val="visible"/>
                                      </p:to>
                                    </p:set>
                                    <p:anim calcmode="lin" valueType="num">
                                      <p:cBhvr additive="base">
                                        <p:cTn id="41" dur="500" fill="hold"/>
                                        <p:tgtEl>
                                          <p:spTgt spid="158">
                                            <p:txEl>
                                              <p:pRg st="10" end="1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58">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265705"/>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Janela Única de Inspeção (JUI)</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920289" y="2574776"/>
            <a:ext cx="21122591" cy="9330712"/>
          </a:xfrm>
          <a:prstGeom prst="rect">
            <a:avLst/>
          </a:prstGeom>
        </p:spPr>
        <p:txBody>
          <a:bodyPr>
            <a:norm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r>
              <a:rPr lang="pt-BR" b="1" dirty="0"/>
              <a:t>Melhoria na Transparência</a:t>
            </a:r>
          </a:p>
          <a:p>
            <a:r>
              <a:rPr lang="pt-BR" dirty="0"/>
              <a:t>Acompanhamento em Tempo Real: Importadores podem acompanhar o status de suas inspeções através da plataforma, aumentando a transparência do processo.</a:t>
            </a:r>
          </a:p>
          <a:p>
            <a:r>
              <a:rPr lang="pt-BR" dirty="0"/>
              <a:t>Feedback: Os importadores recebem informações sobre o andamento das análises e quaisquer pendências, facilitando a resolução de problemas.</a:t>
            </a:r>
          </a:p>
          <a:p>
            <a:endParaRPr lang="pt-BR" dirty="0"/>
          </a:p>
          <a:p>
            <a:r>
              <a:rPr lang="pt-BR" b="1" dirty="0"/>
              <a:t>Eficiência e Redução de Custos</a:t>
            </a:r>
          </a:p>
          <a:p>
            <a:r>
              <a:rPr lang="pt-BR" dirty="0"/>
              <a:t>Menos Tempo em Porto: Com uma abordagem integrada e ágil, as mercadorias passam menos tempo paradas em portos e terminais, reduzindo custos logísticos.</a:t>
            </a:r>
          </a:p>
          <a:p>
            <a:r>
              <a:rPr lang="pt-BR" dirty="0"/>
              <a:t>Redução de Custos Operacionais: A centralização das inspeções contribui para a diminuição dos custos operacionais tanto para os órgãos quanto para os importadores.</a:t>
            </a:r>
          </a:p>
        </p:txBody>
      </p:sp>
    </p:spTree>
    <p:extLst>
      <p:ext uri="{BB962C8B-B14F-4D97-AF65-F5344CB8AC3E}">
        <p14:creationId xmlns:p14="http://schemas.microsoft.com/office/powerpoint/2010/main" val="339776328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8">
                                            <p:txEl>
                                              <p:pRg st="0" end="0"/>
                                            </p:txEl>
                                          </p:spTgt>
                                        </p:tgtEl>
                                        <p:attrNameLst>
                                          <p:attrName>style.visibility</p:attrName>
                                        </p:attrNameLst>
                                      </p:cBhvr>
                                      <p:to>
                                        <p:strVal val="visible"/>
                                      </p:to>
                                    </p:set>
                                    <p:anim calcmode="lin" valueType="num">
                                      <p:cBhvr additive="base">
                                        <p:cTn id="7" dur="500" fill="hold"/>
                                        <p:tgtEl>
                                          <p:spTgt spid="15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8">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58">
                                            <p:txEl>
                                              <p:pRg st="1" end="1"/>
                                            </p:txEl>
                                          </p:spTgt>
                                        </p:tgtEl>
                                        <p:attrNameLst>
                                          <p:attrName>style.visibility</p:attrName>
                                        </p:attrNameLst>
                                      </p:cBhvr>
                                      <p:to>
                                        <p:strVal val="visible"/>
                                      </p:to>
                                    </p:set>
                                    <p:anim calcmode="lin" valueType="num">
                                      <p:cBhvr additive="base">
                                        <p:cTn id="11" dur="500" fill="hold"/>
                                        <p:tgtEl>
                                          <p:spTgt spid="158">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58">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58">
                                            <p:txEl>
                                              <p:pRg st="2" end="2"/>
                                            </p:txEl>
                                          </p:spTgt>
                                        </p:tgtEl>
                                        <p:attrNameLst>
                                          <p:attrName>style.visibility</p:attrName>
                                        </p:attrNameLst>
                                      </p:cBhvr>
                                      <p:to>
                                        <p:strVal val="visible"/>
                                      </p:to>
                                    </p:set>
                                    <p:anim calcmode="lin" valueType="num">
                                      <p:cBhvr additive="base">
                                        <p:cTn id="15" dur="500" fill="hold"/>
                                        <p:tgtEl>
                                          <p:spTgt spid="158">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58">
                                            <p:txEl>
                                              <p:pRg st="2" end="2"/>
                                            </p:txEl>
                                          </p:spTgt>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4" fill="hold" nodeType="afterEffect">
                                  <p:stCondLst>
                                    <p:cond delay="750"/>
                                  </p:stCondLst>
                                  <p:childTnLst>
                                    <p:set>
                                      <p:cBhvr>
                                        <p:cTn id="19" dur="1" fill="hold">
                                          <p:stCondLst>
                                            <p:cond delay="0"/>
                                          </p:stCondLst>
                                        </p:cTn>
                                        <p:tgtEl>
                                          <p:spTgt spid="158">
                                            <p:txEl>
                                              <p:pRg st="4" end="4"/>
                                            </p:txEl>
                                          </p:spTgt>
                                        </p:tgtEl>
                                        <p:attrNameLst>
                                          <p:attrName>style.visibility</p:attrName>
                                        </p:attrNameLst>
                                      </p:cBhvr>
                                      <p:to>
                                        <p:strVal val="visible"/>
                                      </p:to>
                                    </p:set>
                                    <p:anim calcmode="lin" valueType="num">
                                      <p:cBhvr additive="base">
                                        <p:cTn id="20" dur="500" fill="hold"/>
                                        <p:tgtEl>
                                          <p:spTgt spid="158">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58">
                                            <p:txEl>
                                              <p:pRg st="4" end="4"/>
                                            </p:txEl>
                                          </p:spTgt>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750"/>
                                  </p:stCondLst>
                                  <p:childTnLst>
                                    <p:set>
                                      <p:cBhvr>
                                        <p:cTn id="23" dur="1" fill="hold">
                                          <p:stCondLst>
                                            <p:cond delay="0"/>
                                          </p:stCondLst>
                                        </p:cTn>
                                        <p:tgtEl>
                                          <p:spTgt spid="158">
                                            <p:txEl>
                                              <p:pRg st="5" end="5"/>
                                            </p:txEl>
                                          </p:spTgt>
                                        </p:tgtEl>
                                        <p:attrNameLst>
                                          <p:attrName>style.visibility</p:attrName>
                                        </p:attrNameLst>
                                      </p:cBhvr>
                                      <p:to>
                                        <p:strVal val="visible"/>
                                      </p:to>
                                    </p:set>
                                    <p:anim calcmode="lin" valueType="num">
                                      <p:cBhvr additive="base">
                                        <p:cTn id="24" dur="500" fill="hold"/>
                                        <p:tgtEl>
                                          <p:spTgt spid="158">
                                            <p:txEl>
                                              <p:pRg st="5" end="5"/>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58">
                                            <p:txEl>
                                              <p:pRg st="5" end="5"/>
                                            </p:txEl>
                                          </p:spTgt>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750"/>
                                  </p:stCondLst>
                                  <p:childTnLst>
                                    <p:set>
                                      <p:cBhvr>
                                        <p:cTn id="27" dur="1" fill="hold">
                                          <p:stCondLst>
                                            <p:cond delay="0"/>
                                          </p:stCondLst>
                                        </p:cTn>
                                        <p:tgtEl>
                                          <p:spTgt spid="158">
                                            <p:txEl>
                                              <p:pRg st="6" end="6"/>
                                            </p:txEl>
                                          </p:spTgt>
                                        </p:tgtEl>
                                        <p:attrNameLst>
                                          <p:attrName>style.visibility</p:attrName>
                                        </p:attrNameLst>
                                      </p:cBhvr>
                                      <p:to>
                                        <p:strVal val="visible"/>
                                      </p:to>
                                    </p:set>
                                    <p:anim calcmode="lin" valueType="num">
                                      <p:cBhvr additive="base">
                                        <p:cTn id="28" dur="500" fill="hold"/>
                                        <p:tgtEl>
                                          <p:spTgt spid="158">
                                            <p:txEl>
                                              <p:pRg st="6" end="6"/>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58">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265705"/>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Impactos no Comércio Exterior</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920289" y="2574776"/>
            <a:ext cx="8138111" cy="9330712"/>
          </a:xfrm>
          <a:prstGeom prst="rect">
            <a:avLst/>
          </a:prstGeom>
        </p:spPr>
        <p:txBody>
          <a:bodyPr>
            <a:norm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pPr marL="457200" indent="-457200">
              <a:buFont typeface="Arial" panose="020B0604020202020204" pitchFamily="34" charset="0"/>
              <a:buChar char="•"/>
            </a:pPr>
            <a:r>
              <a:rPr lang="pt-BR" dirty="0"/>
              <a:t>Custo de carga parada: </a:t>
            </a:r>
            <a:r>
              <a:rPr lang="pt-BR" b="1" dirty="0">
                <a:solidFill>
                  <a:srgbClr val="C00000"/>
                </a:solidFill>
              </a:rPr>
              <a:t>0,8%</a:t>
            </a:r>
            <a:r>
              <a:rPr lang="pt-BR" dirty="0"/>
              <a:t> do valor da carga por dia</a:t>
            </a:r>
          </a:p>
          <a:p>
            <a:pPr marL="457200" indent="-457200">
              <a:buFont typeface="Arial" panose="020B0604020202020204" pitchFamily="34" charset="0"/>
              <a:buChar char="•"/>
            </a:pPr>
            <a:endParaRPr lang="pt-BR" dirty="0"/>
          </a:p>
          <a:p>
            <a:pPr marL="457200" indent="-457200">
              <a:buFont typeface="Arial" panose="020B0604020202020204" pitchFamily="34" charset="0"/>
              <a:buChar char="•"/>
            </a:pPr>
            <a:r>
              <a:rPr lang="pt-BR" dirty="0"/>
              <a:t>Representará redução de </a:t>
            </a:r>
            <a:r>
              <a:rPr lang="pt-BR" b="1" dirty="0">
                <a:solidFill>
                  <a:schemeClr val="bg1"/>
                </a:solidFill>
              </a:rPr>
              <a:t>USD 40 Bilhões </a:t>
            </a:r>
            <a:r>
              <a:rPr lang="pt-BR" dirty="0"/>
              <a:t>com uso da DUIMP para operadores de Comex</a:t>
            </a:r>
          </a:p>
          <a:p>
            <a:pPr marL="457200" indent="-457200">
              <a:buFont typeface="Arial" panose="020B0604020202020204" pitchFamily="34" charset="0"/>
              <a:buChar char="•"/>
            </a:pPr>
            <a:endParaRPr lang="pt-BR" dirty="0"/>
          </a:p>
          <a:p>
            <a:pPr marL="457200" indent="-457200">
              <a:buFont typeface="Arial" panose="020B0604020202020204" pitchFamily="34" charset="0"/>
              <a:buChar char="•"/>
            </a:pPr>
            <a:r>
              <a:rPr lang="pt-BR" dirty="0"/>
              <a:t>Redução de tempo: de </a:t>
            </a:r>
            <a:r>
              <a:rPr lang="pt-BR" b="1" dirty="0">
                <a:solidFill>
                  <a:srgbClr val="C00000"/>
                </a:solidFill>
              </a:rPr>
              <a:t>9</a:t>
            </a:r>
            <a:r>
              <a:rPr lang="pt-BR" dirty="0"/>
              <a:t> para </a:t>
            </a:r>
            <a:r>
              <a:rPr lang="pt-BR" b="1" dirty="0">
                <a:solidFill>
                  <a:schemeClr val="bg1"/>
                </a:solidFill>
              </a:rPr>
              <a:t>5</a:t>
            </a:r>
            <a:r>
              <a:rPr lang="pt-BR" dirty="0"/>
              <a:t> dias (média)</a:t>
            </a:r>
          </a:p>
          <a:p>
            <a:pPr marL="457200" indent="-457200">
              <a:buFont typeface="Arial" panose="020B0604020202020204" pitchFamily="34" charset="0"/>
              <a:buChar char="•"/>
            </a:pPr>
            <a:endParaRPr lang="pt-BR" dirty="0"/>
          </a:p>
          <a:p>
            <a:endParaRPr lang="pt-BR" dirty="0"/>
          </a:p>
          <a:p>
            <a:endParaRPr lang="pt-BR" dirty="0"/>
          </a:p>
        </p:txBody>
      </p:sp>
      <p:pic>
        <p:nvPicPr>
          <p:cNvPr id="3" name="Imagem 2" descr="Diagrama, Mapa">
            <a:extLst>
              <a:ext uri="{FF2B5EF4-FFF2-40B4-BE49-F238E27FC236}">
                <a16:creationId xmlns:a16="http://schemas.microsoft.com/office/drawing/2014/main" id="{EF23C24E-4DD0-0BF0-6BFA-20E5BF08B37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3190248" y="3200400"/>
            <a:ext cx="9855679" cy="696468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CaixaDeTexto 5">
            <a:extLst>
              <a:ext uri="{FF2B5EF4-FFF2-40B4-BE49-F238E27FC236}">
                <a16:creationId xmlns:a16="http://schemas.microsoft.com/office/drawing/2014/main" id="{93B54888-3A08-BD78-DF8F-E14D7E5307C7}"/>
              </a:ext>
            </a:extLst>
          </p:cNvPr>
          <p:cNvSpPr txBox="1"/>
          <p:nvPr/>
        </p:nvSpPr>
        <p:spPr>
          <a:xfrm>
            <a:off x="15035846" y="11741341"/>
            <a:ext cx="9198864"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pt-BR" sz="1200" i="0" u="none" strike="noStrike" cap="none" spc="0" normalizeH="0" baseline="0" dirty="0">
                <a:ln>
                  <a:noFill/>
                </a:ln>
                <a:solidFill>
                  <a:schemeClr val="tx1"/>
                </a:solidFill>
                <a:effectLst/>
                <a:uFillTx/>
                <a:latin typeface="+mn-lt"/>
                <a:ea typeface="+mn-ea"/>
                <a:cs typeface="+mn-cs"/>
                <a:sym typeface="Helvetica Neue"/>
              </a:rPr>
              <a:t>Fonte: Coletiva de Impresa do Ministério da Fazenda em 30/09/24, disponível em :https://www.youtube.com/watch?v=UZthQs9gGg4</a:t>
            </a:r>
          </a:p>
          <a:p>
            <a:pPr marL="0" marR="0" indent="0" algn="l" defTabSz="2438338" rtl="0" fontAlgn="auto" latinLnBrk="0" hangingPunct="0">
              <a:lnSpc>
                <a:spcPct val="100000"/>
              </a:lnSpc>
              <a:spcBef>
                <a:spcPts val="0"/>
              </a:spcBef>
              <a:spcAft>
                <a:spcPts val="0"/>
              </a:spcAft>
              <a:buClrTx/>
              <a:buSzTx/>
              <a:buFontTx/>
              <a:buNone/>
              <a:tabLst/>
            </a:pPr>
            <a:r>
              <a:rPr kumimoji="0" lang="pt-BR" sz="1200" i="0" u="none" strike="noStrike" cap="none" spc="0" normalizeH="0" baseline="0" dirty="0">
                <a:ln>
                  <a:noFill/>
                </a:ln>
                <a:solidFill>
                  <a:schemeClr val="tx1"/>
                </a:solidFill>
                <a:effectLst/>
                <a:uFillTx/>
                <a:latin typeface="+mn-lt"/>
                <a:ea typeface="+mn-ea"/>
                <a:cs typeface="+mn-cs"/>
                <a:sym typeface="Helvetica Neue"/>
              </a:rPr>
              <a:t>Fonte: CNI e RFB</a:t>
            </a:r>
          </a:p>
        </p:txBody>
      </p:sp>
    </p:spTree>
    <p:extLst>
      <p:ext uri="{BB962C8B-B14F-4D97-AF65-F5344CB8AC3E}">
        <p14:creationId xmlns:p14="http://schemas.microsoft.com/office/powerpoint/2010/main" val="330926533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8">
                                            <p:txEl>
                                              <p:pRg st="0" end="0"/>
                                            </p:txEl>
                                          </p:spTgt>
                                        </p:tgtEl>
                                        <p:attrNameLst>
                                          <p:attrName>style.visibility</p:attrName>
                                        </p:attrNameLst>
                                      </p:cBhvr>
                                      <p:to>
                                        <p:strVal val="visible"/>
                                      </p:to>
                                    </p:set>
                                    <p:animEffect transition="in" filter="fade">
                                      <p:cBhvr>
                                        <p:cTn id="7" dur="1000"/>
                                        <p:tgtEl>
                                          <p:spTgt spid="158">
                                            <p:txEl>
                                              <p:pRg st="0" end="0"/>
                                            </p:txEl>
                                          </p:spTgt>
                                        </p:tgtEl>
                                      </p:cBhvr>
                                    </p:animEffect>
                                    <p:anim calcmode="lin" valueType="num">
                                      <p:cBhvr>
                                        <p:cTn id="8" dur="1000" fill="hold"/>
                                        <p:tgtEl>
                                          <p:spTgt spid="15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8">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1000"/>
                                  </p:stCondLst>
                                  <p:childTnLst>
                                    <p:set>
                                      <p:cBhvr>
                                        <p:cTn id="12" dur="1" fill="hold">
                                          <p:stCondLst>
                                            <p:cond delay="0"/>
                                          </p:stCondLst>
                                        </p:cTn>
                                        <p:tgtEl>
                                          <p:spTgt spid="158">
                                            <p:txEl>
                                              <p:pRg st="2" end="2"/>
                                            </p:txEl>
                                          </p:spTgt>
                                        </p:tgtEl>
                                        <p:attrNameLst>
                                          <p:attrName>style.visibility</p:attrName>
                                        </p:attrNameLst>
                                      </p:cBhvr>
                                      <p:to>
                                        <p:strVal val="visible"/>
                                      </p:to>
                                    </p:set>
                                    <p:animEffect transition="in" filter="fade">
                                      <p:cBhvr>
                                        <p:cTn id="13" dur="1000"/>
                                        <p:tgtEl>
                                          <p:spTgt spid="158">
                                            <p:txEl>
                                              <p:pRg st="2" end="2"/>
                                            </p:txEl>
                                          </p:spTgt>
                                        </p:tgtEl>
                                      </p:cBhvr>
                                    </p:animEffect>
                                    <p:anim calcmode="lin" valueType="num">
                                      <p:cBhvr>
                                        <p:cTn id="14" dur="1000" fill="hold"/>
                                        <p:tgtEl>
                                          <p:spTgt spid="158">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158">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3000"/>
                            </p:stCondLst>
                            <p:childTnLst>
                              <p:par>
                                <p:cTn id="17" presetID="42" presetClass="entr" presetSubtype="0" fill="hold" nodeType="afterEffect">
                                  <p:stCondLst>
                                    <p:cond delay="1000"/>
                                  </p:stCondLst>
                                  <p:childTnLst>
                                    <p:set>
                                      <p:cBhvr>
                                        <p:cTn id="18" dur="1" fill="hold">
                                          <p:stCondLst>
                                            <p:cond delay="0"/>
                                          </p:stCondLst>
                                        </p:cTn>
                                        <p:tgtEl>
                                          <p:spTgt spid="158">
                                            <p:txEl>
                                              <p:pRg st="4" end="4"/>
                                            </p:txEl>
                                          </p:spTgt>
                                        </p:tgtEl>
                                        <p:attrNameLst>
                                          <p:attrName>style.visibility</p:attrName>
                                        </p:attrNameLst>
                                      </p:cBhvr>
                                      <p:to>
                                        <p:strVal val="visible"/>
                                      </p:to>
                                    </p:set>
                                    <p:animEffect transition="in" filter="fade">
                                      <p:cBhvr>
                                        <p:cTn id="19" dur="1000"/>
                                        <p:tgtEl>
                                          <p:spTgt spid="158">
                                            <p:txEl>
                                              <p:pRg st="4" end="4"/>
                                            </p:txEl>
                                          </p:spTgt>
                                        </p:tgtEl>
                                      </p:cBhvr>
                                    </p:animEffect>
                                    <p:anim calcmode="lin" valueType="num">
                                      <p:cBhvr>
                                        <p:cTn id="20" dur="1000" fill="hold"/>
                                        <p:tgtEl>
                                          <p:spTgt spid="158">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15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265705"/>
          </a:xfrm>
          <a:prstGeom prst="rect">
            <a:avLst/>
          </a:prstGeom>
        </p:spPr>
        <p:txBody>
          <a:bodyPr anchor="t">
            <a:normAutofit fontScale="90000"/>
          </a:bodyPr>
          <a:lstStyle>
            <a:lvl1pPr>
              <a:defRPr sz="8400" b="0" spc="-168">
                <a:solidFill>
                  <a:srgbClr val="9BB85F"/>
                </a:solidFill>
                <a:latin typeface="Fira Sans Bold"/>
                <a:ea typeface="Fira Sans Bold"/>
                <a:cs typeface="Fira Sans Bold"/>
                <a:sym typeface="Fira Sans Bold"/>
              </a:defRPr>
            </a:lvl1pPr>
          </a:lstStyle>
          <a:p>
            <a:r>
              <a:rPr lang="pt-BR" dirty="0"/>
              <a:t>Impactos Econômicos – Resultados já capturados</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920289" y="2574776"/>
            <a:ext cx="13115557" cy="9330712"/>
          </a:xfrm>
          <a:prstGeom prst="rect">
            <a:avLst/>
          </a:prstGeom>
        </p:spPr>
        <p:txBody>
          <a:bodyPr>
            <a:norm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r>
              <a:rPr lang="pt-BR" b="1" dirty="0"/>
              <a:t>REDUÇÃO NA BUROCRACIA</a:t>
            </a:r>
          </a:p>
          <a:p>
            <a:pPr marL="895350" lvl="4" indent="-447675">
              <a:buFont typeface="Arial" panose="020B0604020202020204" pitchFamily="34" charset="0"/>
              <a:buChar char="•"/>
            </a:pPr>
            <a:r>
              <a:rPr lang="pt-BR" sz="2800" b="0" dirty="0">
                <a:latin typeface="Fira Sans Regular" panose="020B0503050000020004" pitchFamily="34" charset="0"/>
              </a:rPr>
              <a:t>Nº de Documentos: </a:t>
            </a:r>
            <a:r>
              <a:rPr lang="pt-BR" sz="2800" dirty="0">
                <a:solidFill>
                  <a:srgbClr val="C00000"/>
                </a:solidFill>
                <a:latin typeface="Fira Sans Regular" panose="020B0503050000020004" pitchFamily="34" charset="0"/>
              </a:rPr>
              <a:t>871 mil </a:t>
            </a:r>
            <a:r>
              <a:rPr lang="pt-BR" sz="2800" b="0" dirty="0">
                <a:latin typeface="Fira Sans Regular" panose="020B0503050000020004" pitchFamily="34" charset="0"/>
              </a:rPr>
              <a:t>para </a:t>
            </a:r>
            <a:r>
              <a:rPr lang="pt-BR" sz="2800" dirty="0">
                <a:solidFill>
                  <a:schemeClr val="bg1"/>
                </a:solidFill>
                <a:latin typeface="Fira Sans Regular" panose="020B0503050000020004" pitchFamily="34" charset="0"/>
              </a:rPr>
              <a:t>135 mil </a:t>
            </a:r>
            <a:r>
              <a:rPr lang="pt-BR" sz="2800" b="0" dirty="0">
                <a:latin typeface="Fira Sans Regular" panose="020B0503050000020004" pitchFamily="34" charset="0"/>
              </a:rPr>
              <a:t>(Operações em geral - Todas empresas)</a:t>
            </a:r>
          </a:p>
          <a:p>
            <a:pPr marL="895350" lvl="4" indent="-447675">
              <a:buFont typeface="Arial" panose="020B0604020202020204" pitchFamily="34" charset="0"/>
              <a:buChar char="•"/>
            </a:pPr>
            <a:r>
              <a:rPr lang="pt-BR" sz="2800" b="0" dirty="0">
                <a:latin typeface="Fira Sans Regular" panose="020B0503050000020004" pitchFamily="34" charset="0"/>
              </a:rPr>
              <a:t>Nº de Informações: </a:t>
            </a:r>
            <a:r>
              <a:rPr lang="pt-BR" sz="2800" dirty="0">
                <a:solidFill>
                  <a:srgbClr val="C00000"/>
                </a:solidFill>
                <a:latin typeface="Fira Sans Regular" panose="020B0503050000020004" pitchFamily="34" charset="0"/>
              </a:rPr>
              <a:t>98</a:t>
            </a:r>
            <a:r>
              <a:rPr lang="pt-BR" sz="2800" b="0" dirty="0">
                <a:latin typeface="Fira Sans Regular" panose="020B0503050000020004" pitchFamily="34" charset="0"/>
              </a:rPr>
              <a:t> para </a:t>
            </a:r>
            <a:r>
              <a:rPr lang="pt-BR" sz="2800" dirty="0">
                <a:solidFill>
                  <a:schemeClr val="bg1"/>
                </a:solidFill>
                <a:latin typeface="Fira Sans Regular" panose="020B0503050000020004" pitchFamily="34" charset="0"/>
              </a:rPr>
              <a:t>38</a:t>
            </a:r>
            <a:r>
              <a:rPr lang="pt-BR" sz="2800" b="0" dirty="0">
                <a:latin typeface="Fira Sans Regular" panose="020B0503050000020004" pitchFamily="34" charset="0"/>
              </a:rPr>
              <a:t> campos</a:t>
            </a:r>
          </a:p>
          <a:p>
            <a:pPr marL="895350" lvl="4" indent="-447675">
              <a:buFont typeface="Arial" panose="020B0604020202020204" pitchFamily="34" charset="0"/>
              <a:buChar char="•"/>
            </a:pPr>
            <a:endParaRPr lang="pt-BR" sz="2800" b="0" dirty="0">
              <a:latin typeface="Fira Sans Regular" panose="020B0503050000020004" pitchFamily="34" charset="0"/>
            </a:endParaRPr>
          </a:p>
          <a:p>
            <a:pPr marL="895350" lvl="4" indent="-447675">
              <a:buFont typeface="Arial" panose="020B0604020202020204" pitchFamily="34" charset="0"/>
              <a:buChar char="•"/>
            </a:pPr>
            <a:endParaRPr lang="pt-BR" sz="2800" b="0" dirty="0">
              <a:latin typeface="Fira Sans Regular" panose="020B0503050000020004" pitchFamily="34" charset="0"/>
            </a:endParaRPr>
          </a:p>
          <a:p>
            <a:r>
              <a:rPr lang="pt-BR" b="1" dirty="0"/>
              <a:t>REDUÇÃO NO PRAZO</a:t>
            </a:r>
          </a:p>
          <a:p>
            <a:pPr marL="895350" lvl="4" indent="-447675">
              <a:buFont typeface="Arial" panose="020B0604020202020204" pitchFamily="34" charset="0"/>
              <a:buChar char="•"/>
            </a:pPr>
            <a:r>
              <a:rPr lang="pt-BR" sz="2800" b="0" dirty="0">
                <a:latin typeface="Fira Sans Regular" panose="020B0503050000020004" pitchFamily="34" charset="0"/>
              </a:rPr>
              <a:t>Exportação: </a:t>
            </a:r>
            <a:r>
              <a:rPr lang="pt-BR" sz="2800" dirty="0">
                <a:solidFill>
                  <a:srgbClr val="C00000"/>
                </a:solidFill>
                <a:latin typeface="Fira Sans Regular" panose="020B0503050000020004" pitchFamily="34" charset="0"/>
              </a:rPr>
              <a:t>13</a:t>
            </a:r>
            <a:r>
              <a:rPr lang="pt-BR" sz="2800" b="0" dirty="0">
                <a:latin typeface="Fira Sans Regular" panose="020B0503050000020004" pitchFamily="34" charset="0"/>
              </a:rPr>
              <a:t> para </a:t>
            </a:r>
            <a:r>
              <a:rPr lang="pt-BR" sz="2800" dirty="0">
                <a:solidFill>
                  <a:schemeClr val="bg1"/>
                </a:solidFill>
                <a:latin typeface="Fira Sans Regular" panose="020B0503050000020004" pitchFamily="34" charset="0"/>
              </a:rPr>
              <a:t>4,8</a:t>
            </a:r>
            <a:r>
              <a:rPr lang="pt-BR" sz="2800" b="0" dirty="0">
                <a:latin typeface="Fira Sans Regular" panose="020B0503050000020004" pitchFamily="34" charset="0"/>
              </a:rPr>
              <a:t> dias</a:t>
            </a:r>
          </a:p>
          <a:p>
            <a:pPr marL="895350" lvl="4" indent="-447675">
              <a:buFont typeface="Arial" panose="020B0604020202020204" pitchFamily="34" charset="0"/>
              <a:buChar char="•"/>
            </a:pPr>
            <a:r>
              <a:rPr lang="pt-BR" sz="2800" b="0" dirty="0">
                <a:latin typeface="Fira Sans Regular" panose="020B0503050000020004" pitchFamily="34" charset="0"/>
              </a:rPr>
              <a:t>Importação: </a:t>
            </a:r>
            <a:r>
              <a:rPr lang="pt-BR" sz="2800" dirty="0">
                <a:solidFill>
                  <a:srgbClr val="C00000"/>
                </a:solidFill>
                <a:latin typeface="Fira Sans Regular" panose="020B0503050000020004" pitchFamily="34" charset="0"/>
              </a:rPr>
              <a:t>17</a:t>
            </a:r>
            <a:r>
              <a:rPr lang="pt-BR" sz="2800" b="0" dirty="0">
                <a:latin typeface="Fira Sans Regular" panose="020B0503050000020004" pitchFamily="34" charset="0"/>
              </a:rPr>
              <a:t> para </a:t>
            </a:r>
            <a:r>
              <a:rPr lang="pt-BR" sz="2800" dirty="0">
                <a:solidFill>
                  <a:schemeClr val="bg1"/>
                </a:solidFill>
                <a:latin typeface="Fira Sans Regular" panose="020B0503050000020004" pitchFamily="34" charset="0"/>
              </a:rPr>
              <a:t>9</a:t>
            </a:r>
            <a:r>
              <a:rPr lang="pt-BR" sz="2800" b="0" dirty="0">
                <a:latin typeface="Fira Sans Regular" panose="020B0503050000020004" pitchFamily="34" charset="0"/>
              </a:rPr>
              <a:t> dias (Na nova etapa espera-se de 9 para 5 dias)</a:t>
            </a:r>
          </a:p>
          <a:p>
            <a:pPr marL="457200" indent="-457200">
              <a:buFont typeface="Arial" panose="020B0604020202020204" pitchFamily="34" charset="0"/>
              <a:buChar char="•"/>
            </a:pPr>
            <a:endParaRPr lang="pt-BR" dirty="0"/>
          </a:p>
          <a:p>
            <a:r>
              <a:rPr lang="pt-BR" b="1" dirty="0"/>
              <a:t>GANHO ACUMULADO DE PIB</a:t>
            </a:r>
          </a:p>
          <a:p>
            <a:pPr marL="895350" lvl="4" indent="-447675">
              <a:buFont typeface="Arial" panose="020B0604020202020204" pitchFamily="34" charset="0"/>
              <a:buChar char="•"/>
            </a:pPr>
            <a:r>
              <a:rPr lang="pt-BR" sz="2800" dirty="0">
                <a:solidFill>
                  <a:schemeClr val="bg1">
                    <a:lumMod val="90000"/>
                    <a:lumOff val="10000"/>
                  </a:schemeClr>
                </a:solidFill>
                <a:latin typeface="Fira Sans Regular" panose="020B0503050000020004" pitchFamily="34" charset="0"/>
              </a:rPr>
              <a:t>USD 101,3 </a:t>
            </a:r>
            <a:r>
              <a:rPr lang="pt-BR" sz="2800" b="0" dirty="0">
                <a:latin typeface="Fira Sans Regular" panose="020B0503050000020004" pitchFamily="34" charset="0"/>
              </a:rPr>
              <a:t>Bilhões acumulado até 2027</a:t>
            </a:r>
          </a:p>
          <a:p>
            <a:endParaRPr lang="pt-BR" dirty="0"/>
          </a:p>
          <a:p>
            <a:endParaRPr lang="pt-BR" dirty="0"/>
          </a:p>
          <a:p>
            <a:endParaRPr lang="pt-BR" dirty="0"/>
          </a:p>
        </p:txBody>
      </p:sp>
      <p:sp>
        <p:nvSpPr>
          <p:cNvPr id="2" name="CaixaDeTexto 1">
            <a:extLst>
              <a:ext uri="{FF2B5EF4-FFF2-40B4-BE49-F238E27FC236}">
                <a16:creationId xmlns:a16="http://schemas.microsoft.com/office/drawing/2014/main" id="{C114FDFB-5F38-922C-9C8B-5DE83E396C8C}"/>
              </a:ext>
            </a:extLst>
          </p:cNvPr>
          <p:cNvSpPr txBox="1"/>
          <p:nvPr/>
        </p:nvSpPr>
        <p:spPr>
          <a:xfrm>
            <a:off x="15035846" y="11741341"/>
            <a:ext cx="9198864"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pt-BR" sz="1200" i="0" u="none" strike="noStrike" cap="none" spc="0" normalizeH="0" baseline="0" dirty="0">
                <a:ln>
                  <a:noFill/>
                </a:ln>
                <a:solidFill>
                  <a:schemeClr val="tx1"/>
                </a:solidFill>
                <a:effectLst/>
                <a:uFillTx/>
                <a:latin typeface="+mn-lt"/>
                <a:ea typeface="+mn-ea"/>
                <a:cs typeface="+mn-cs"/>
                <a:sym typeface="Helvetica Neue"/>
              </a:rPr>
              <a:t>Fonte: Coletiva de Impresa do Ministério da Fazenda em 30/09/24, disponível em :https://www.youtube.com/watch?v=UZthQs9gGg4</a:t>
            </a:r>
          </a:p>
          <a:p>
            <a:pPr marL="0" marR="0" indent="0" algn="l" defTabSz="2438338" rtl="0" fontAlgn="auto" latinLnBrk="0" hangingPunct="0">
              <a:lnSpc>
                <a:spcPct val="100000"/>
              </a:lnSpc>
              <a:spcBef>
                <a:spcPts val="0"/>
              </a:spcBef>
              <a:spcAft>
                <a:spcPts val="0"/>
              </a:spcAft>
              <a:buClrTx/>
              <a:buSzTx/>
              <a:buFontTx/>
              <a:buNone/>
              <a:tabLst/>
            </a:pPr>
            <a:r>
              <a:rPr kumimoji="0" lang="pt-BR" sz="1200" i="0" u="none" strike="noStrike" cap="none" spc="0" normalizeH="0" baseline="0" dirty="0">
                <a:ln>
                  <a:noFill/>
                </a:ln>
                <a:solidFill>
                  <a:schemeClr val="tx1"/>
                </a:solidFill>
                <a:effectLst/>
                <a:uFillTx/>
                <a:latin typeface="+mn-lt"/>
                <a:ea typeface="+mn-ea"/>
                <a:cs typeface="+mn-cs"/>
                <a:sym typeface="Helvetica Neue"/>
              </a:rPr>
              <a:t>Fonte: CNI e RFB</a:t>
            </a:r>
          </a:p>
        </p:txBody>
      </p:sp>
      <p:pic>
        <p:nvPicPr>
          <p:cNvPr id="7" name="Imagem 6">
            <a:extLst>
              <a:ext uri="{FF2B5EF4-FFF2-40B4-BE49-F238E27FC236}">
                <a16:creationId xmlns:a16="http://schemas.microsoft.com/office/drawing/2014/main" id="{3A91058F-A4E8-15B1-EAC9-702433785328}"/>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5226793" y="3415004"/>
            <a:ext cx="8664498" cy="57604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CaixaDeTexto 7">
            <a:extLst>
              <a:ext uri="{FF2B5EF4-FFF2-40B4-BE49-F238E27FC236}">
                <a16:creationId xmlns:a16="http://schemas.microsoft.com/office/drawing/2014/main" id="{A81699AE-0990-13D7-7FB7-9613D1487127}"/>
              </a:ext>
            </a:extLst>
          </p:cNvPr>
          <p:cNvSpPr txBox="1"/>
          <p:nvPr/>
        </p:nvSpPr>
        <p:spPr>
          <a:xfrm>
            <a:off x="13398759" y="11598576"/>
            <a:ext cx="6797609" cy="2410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pt-BR" sz="900" dirty="0">
                <a:hlinkClick r:id="rId4" tooltip="https://enciclopediaonline.com/es/burocracia/"/>
              </a:rPr>
              <a:t>Esta Foto</a:t>
            </a:r>
            <a:r>
              <a:rPr lang="pt-BR" sz="900" dirty="0"/>
              <a:t> de Autor Desconhecido está licenciado em </a:t>
            </a:r>
            <a:r>
              <a:rPr lang="pt-BR" sz="900" dirty="0">
                <a:hlinkClick r:id="rId5" tooltip="https://creativecommons.org/licenses/by-nc-sa/3.0/"/>
              </a:rPr>
              <a:t>CC BY-SA-NC</a:t>
            </a:r>
            <a:endParaRPr lang="pt-BR" sz="900" dirty="0"/>
          </a:p>
        </p:txBody>
      </p:sp>
    </p:spTree>
    <p:extLst>
      <p:ext uri="{BB962C8B-B14F-4D97-AF65-F5344CB8AC3E}">
        <p14:creationId xmlns:p14="http://schemas.microsoft.com/office/powerpoint/2010/main" val="368631653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8">
                                            <p:txEl>
                                              <p:pRg st="0" end="0"/>
                                            </p:txEl>
                                          </p:spTgt>
                                        </p:tgtEl>
                                        <p:attrNameLst>
                                          <p:attrName>style.visibility</p:attrName>
                                        </p:attrNameLst>
                                      </p:cBhvr>
                                      <p:to>
                                        <p:strVal val="visible"/>
                                      </p:to>
                                    </p:set>
                                    <p:animEffect transition="in" filter="fade">
                                      <p:cBhvr>
                                        <p:cTn id="7" dur="1000"/>
                                        <p:tgtEl>
                                          <p:spTgt spid="158">
                                            <p:txEl>
                                              <p:pRg st="0" end="0"/>
                                            </p:txEl>
                                          </p:spTgt>
                                        </p:tgtEl>
                                      </p:cBhvr>
                                    </p:animEffect>
                                    <p:anim calcmode="lin" valueType="num">
                                      <p:cBhvr>
                                        <p:cTn id="8" dur="1000" fill="hold"/>
                                        <p:tgtEl>
                                          <p:spTgt spid="15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8">
                                            <p:txEl>
                                              <p:pRg st="1" end="1"/>
                                            </p:txEl>
                                          </p:spTgt>
                                        </p:tgtEl>
                                        <p:attrNameLst>
                                          <p:attrName>style.visibility</p:attrName>
                                        </p:attrNameLst>
                                      </p:cBhvr>
                                      <p:to>
                                        <p:strVal val="visible"/>
                                      </p:to>
                                    </p:set>
                                    <p:animEffect transition="in" filter="fade">
                                      <p:cBhvr>
                                        <p:cTn id="12" dur="1000"/>
                                        <p:tgtEl>
                                          <p:spTgt spid="158">
                                            <p:txEl>
                                              <p:pRg st="1" end="1"/>
                                            </p:txEl>
                                          </p:spTgt>
                                        </p:tgtEl>
                                      </p:cBhvr>
                                    </p:animEffect>
                                    <p:anim calcmode="lin" valueType="num">
                                      <p:cBhvr>
                                        <p:cTn id="13" dur="1000" fill="hold"/>
                                        <p:tgtEl>
                                          <p:spTgt spid="158">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58">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58">
                                            <p:txEl>
                                              <p:pRg st="2" end="2"/>
                                            </p:txEl>
                                          </p:spTgt>
                                        </p:tgtEl>
                                        <p:attrNameLst>
                                          <p:attrName>style.visibility</p:attrName>
                                        </p:attrNameLst>
                                      </p:cBhvr>
                                      <p:to>
                                        <p:strVal val="visible"/>
                                      </p:to>
                                    </p:set>
                                    <p:animEffect transition="in" filter="fade">
                                      <p:cBhvr>
                                        <p:cTn id="17" dur="1000"/>
                                        <p:tgtEl>
                                          <p:spTgt spid="158">
                                            <p:txEl>
                                              <p:pRg st="2" end="2"/>
                                            </p:txEl>
                                          </p:spTgt>
                                        </p:tgtEl>
                                      </p:cBhvr>
                                    </p:animEffect>
                                    <p:anim calcmode="lin" valueType="num">
                                      <p:cBhvr>
                                        <p:cTn id="18" dur="1000" fill="hold"/>
                                        <p:tgtEl>
                                          <p:spTgt spid="158">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158">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158">
                                            <p:txEl>
                                              <p:pRg st="5" end="5"/>
                                            </p:txEl>
                                          </p:spTgt>
                                        </p:tgtEl>
                                        <p:attrNameLst>
                                          <p:attrName>style.visibility</p:attrName>
                                        </p:attrNameLst>
                                      </p:cBhvr>
                                      <p:to>
                                        <p:strVal val="visible"/>
                                      </p:to>
                                    </p:set>
                                    <p:animEffect transition="in" filter="fade">
                                      <p:cBhvr>
                                        <p:cTn id="23" dur="1000"/>
                                        <p:tgtEl>
                                          <p:spTgt spid="158">
                                            <p:txEl>
                                              <p:pRg st="5" end="5"/>
                                            </p:txEl>
                                          </p:spTgt>
                                        </p:tgtEl>
                                      </p:cBhvr>
                                    </p:animEffect>
                                    <p:anim calcmode="lin" valueType="num">
                                      <p:cBhvr>
                                        <p:cTn id="24" dur="1000" fill="hold"/>
                                        <p:tgtEl>
                                          <p:spTgt spid="158">
                                            <p:txEl>
                                              <p:pRg st="5" end="5"/>
                                            </p:txEl>
                                          </p:spTgt>
                                        </p:tgtEl>
                                        <p:attrNameLst>
                                          <p:attrName>ppt_x</p:attrName>
                                        </p:attrNameLst>
                                      </p:cBhvr>
                                      <p:tavLst>
                                        <p:tav tm="0">
                                          <p:val>
                                            <p:strVal val="#ppt_x"/>
                                          </p:val>
                                        </p:tav>
                                        <p:tav tm="100000">
                                          <p:val>
                                            <p:strVal val="#ppt_x"/>
                                          </p:val>
                                        </p:tav>
                                      </p:tavLst>
                                    </p:anim>
                                    <p:anim calcmode="lin" valueType="num">
                                      <p:cBhvr>
                                        <p:cTn id="25" dur="1000" fill="hold"/>
                                        <p:tgtEl>
                                          <p:spTgt spid="158">
                                            <p:txEl>
                                              <p:pRg st="5" end="5"/>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158">
                                            <p:txEl>
                                              <p:pRg st="6" end="6"/>
                                            </p:txEl>
                                          </p:spTgt>
                                        </p:tgtEl>
                                        <p:attrNameLst>
                                          <p:attrName>style.visibility</p:attrName>
                                        </p:attrNameLst>
                                      </p:cBhvr>
                                      <p:to>
                                        <p:strVal val="visible"/>
                                      </p:to>
                                    </p:set>
                                    <p:animEffect transition="in" filter="fade">
                                      <p:cBhvr>
                                        <p:cTn id="28" dur="1000"/>
                                        <p:tgtEl>
                                          <p:spTgt spid="158">
                                            <p:txEl>
                                              <p:pRg st="6" end="6"/>
                                            </p:txEl>
                                          </p:spTgt>
                                        </p:tgtEl>
                                      </p:cBhvr>
                                    </p:animEffect>
                                    <p:anim calcmode="lin" valueType="num">
                                      <p:cBhvr>
                                        <p:cTn id="29" dur="1000" fill="hold"/>
                                        <p:tgtEl>
                                          <p:spTgt spid="158">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158">
                                            <p:txEl>
                                              <p:pRg st="6" end="6"/>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58">
                                            <p:txEl>
                                              <p:pRg st="7" end="7"/>
                                            </p:txEl>
                                          </p:spTgt>
                                        </p:tgtEl>
                                        <p:attrNameLst>
                                          <p:attrName>style.visibility</p:attrName>
                                        </p:attrNameLst>
                                      </p:cBhvr>
                                      <p:to>
                                        <p:strVal val="visible"/>
                                      </p:to>
                                    </p:set>
                                    <p:animEffect transition="in" filter="fade">
                                      <p:cBhvr>
                                        <p:cTn id="33" dur="1000"/>
                                        <p:tgtEl>
                                          <p:spTgt spid="158">
                                            <p:txEl>
                                              <p:pRg st="7" end="7"/>
                                            </p:txEl>
                                          </p:spTgt>
                                        </p:tgtEl>
                                      </p:cBhvr>
                                    </p:animEffect>
                                    <p:anim calcmode="lin" valueType="num">
                                      <p:cBhvr>
                                        <p:cTn id="34" dur="1000" fill="hold"/>
                                        <p:tgtEl>
                                          <p:spTgt spid="158">
                                            <p:txEl>
                                              <p:pRg st="7" end="7"/>
                                            </p:txEl>
                                          </p:spTgt>
                                        </p:tgtEl>
                                        <p:attrNameLst>
                                          <p:attrName>ppt_x</p:attrName>
                                        </p:attrNameLst>
                                      </p:cBhvr>
                                      <p:tavLst>
                                        <p:tav tm="0">
                                          <p:val>
                                            <p:strVal val="#ppt_x"/>
                                          </p:val>
                                        </p:tav>
                                        <p:tav tm="100000">
                                          <p:val>
                                            <p:strVal val="#ppt_x"/>
                                          </p:val>
                                        </p:tav>
                                      </p:tavLst>
                                    </p:anim>
                                    <p:anim calcmode="lin" valueType="num">
                                      <p:cBhvr>
                                        <p:cTn id="35" dur="1000" fill="hold"/>
                                        <p:tgtEl>
                                          <p:spTgt spid="158">
                                            <p:txEl>
                                              <p:pRg st="7" end="7"/>
                                            </p:txEl>
                                          </p:spTgt>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2" presetClass="entr" presetSubtype="0" fill="hold" nodeType="afterEffect">
                                  <p:stCondLst>
                                    <p:cond delay="0"/>
                                  </p:stCondLst>
                                  <p:childTnLst>
                                    <p:set>
                                      <p:cBhvr>
                                        <p:cTn id="38" dur="1" fill="hold">
                                          <p:stCondLst>
                                            <p:cond delay="0"/>
                                          </p:stCondLst>
                                        </p:cTn>
                                        <p:tgtEl>
                                          <p:spTgt spid="158">
                                            <p:txEl>
                                              <p:pRg st="9" end="9"/>
                                            </p:txEl>
                                          </p:spTgt>
                                        </p:tgtEl>
                                        <p:attrNameLst>
                                          <p:attrName>style.visibility</p:attrName>
                                        </p:attrNameLst>
                                      </p:cBhvr>
                                      <p:to>
                                        <p:strVal val="visible"/>
                                      </p:to>
                                    </p:set>
                                    <p:animEffect transition="in" filter="fade">
                                      <p:cBhvr>
                                        <p:cTn id="39" dur="1000"/>
                                        <p:tgtEl>
                                          <p:spTgt spid="158">
                                            <p:txEl>
                                              <p:pRg st="9" end="9"/>
                                            </p:txEl>
                                          </p:spTgt>
                                        </p:tgtEl>
                                      </p:cBhvr>
                                    </p:animEffect>
                                    <p:anim calcmode="lin" valueType="num">
                                      <p:cBhvr>
                                        <p:cTn id="40" dur="1000" fill="hold"/>
                                        <p:tgtEl>
                                          <p:spTgt spid="158">
                                            <p:txEl>
                                              <p:pRg st="9" end="9"/>
                                            </p:txEl>
                                          </p:spTgt>
                                        </p:tgtEl>
                                        <p:attrNameLst>
                                          <p:attrName>ppt_x</p:attrName>
                                        </p:attrNameLst>
                                      </p:cBhvr>
                                      <p:tavLst>
                                        <p:tav tm="0">
                                          <p:val>
                                            <p:strVal val="#ppt_x"/>
                                          </p:val>
                                        </p:tav>
                                        <p:tav tm="100000">
                                          <p:val>
                                            <p:strVal val="#ppt_x"/>
                                          </p:val>
                                        </p:tav>
                                      </p:tavLst>
                                    </p:anim>
                                    <p:anim calcmode="lin" valueType="num">
                                      <p:cBhvr>
                                        <p:cTn id="41" dur="1000" fill="hold"/>
                                        <p:tgtEl>
                                          <p:spTgt spid="158">
                                            <p:txEl>
                                              <p:pRg st="9" end="9"/>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158">
                                            <p:txEl>
                                              <p:pRg st="10" end="10"/>
                                            </p:txEl>
                                          </p:spTgt>
                                        </p:tgtEl>
                                        <p:attrNameLst>
                                          <p:attrName>style.visibility</p:attrName>
                                        </p:attrNameLst>
                                      </p:cBhvr>
                                      <p:to>
                                        <p:strVal val="visible"/>
                                      </p:to>
                                    </p:set>
                                    <p:animEffect transition="in" filter="fade">
                                      <p:cBhvr>
                                        <p:cTn id="44" dur="1000"/>
                                        <p:tgtEl>
                                          <p:spTgt spid="158">
                                            <p:txEl>
                                              <p:pRg st="10" end="10"/>
                                            </p:txEl>
                                          </p:spTgt>
                                        </p:tgtEl>
                                      </p:cBhvr>
                                    </p:animEffect>
                                    <p:anim calcmode="lin" valueType="num">
                                      <p:cBhvr>
                                        <p:cTn id="45" dur="1000" fill="hold"/>
                                        <p:tgtEl>
                                          <p:spTgt spid="158">
                                            <p:txEl>
                                              <p:pRg st="10" end="10"/>
                                            </p:txEl>
                                          </p:spTgt>
                                        </p:tgtEl>
                                        <p:attrNameLst>
                                          <p:attrName>ppt_x</p:attrName>
                                        </p:attrNameLst>
                                      </p:cBhvr>
                                      <p:tavLst>
                                        <p:tav tm="0">
                                          <p:val>
                                            <p:strVal val="#ppt_x"/>
                                          </p:val>
                                        </p:tav>
                                        <p:tav tm="100000">
                                          <p:val>
                                            <p:strVal val="#ppt_x"/>
                                          </p:val>
                                        </p:tav>
                                      </p:tavLst>
                                    </p:anim>
                                    <p:anim calcmode="lin" valueType="num">
                                      <p:cBhvr>
                                        <p:cTn id="46" dur="1000" fill="hold"/>
                                        <p:tgtEl>
                                          <p:spTgt spid="158">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920290" y="654535"/>
            <a:ext cx="21971001" cy="1265705"/>
          </a:xfrm>
          <a:prstGeom prst="rect">
            <a:avLst/>
          </a:prstGeom>
        </p:spPr>
        <p:txBody>
          <a:bodyPr anchor="t">
            <a:normAutofit/>
          </a:bodyPr>
          <a:lstStyle>
            <a:lvl1pPr>
              <a:defRPr sz="8400" b="0" spc="-168">
                <a:solidFill>
                  <a:srgbClr val="9BB85F"/>
                </a:solidFill>
                <a:latin typeface="Fira Sans Bold"/>
                <a:ea typeface="Fira Sans Bold"/>
                <a:cs typeface="Fira Sans Bold"/>
                <a:sym typeface="Fira Sans Bold"/>
              </a:defRPr>
            </a:lvl1pPr>
          </a:lstStyle>
          <a:p>
            <a:r>
              <a:rPr lang="pt-BR" dirty="0"/>
              <a:t>Próximas Etapas - Cronograma</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1920289" y="2574776"/>
            <a:ext cx="21971001" cy="9330712"/>
          </a:xfrm>
          <a:prstGeom prst="rect">
            <a:avLst/>
          </a:prstGeom>
        </p:spPr>
        <p:txBody>
          <a:bodyPr>
            <a:norm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endParaRPr lang="pt-BR" dirty="0"/>
          </a:p>
          <a:p>
            <a:endParaRPr lang="pt-BR" dirty="0"/>
          </a:p>
          <a:p>
            <a:endParaRPr lang="pt-BR" dirty="0"/>
          </a:p>
        </p:txBody>
      </p:sp>
      <p:sp>
        <p:nvSpPr>
          <p:cNvPr id="2" name="CaixaDeTexto 1">
            <a:extLst>
              <a:ext uri="{FF2B5EF4-FFF2-40B4-BE49-F238E27FC236}">
                <a16:creationId xmlns:a16="http://schemas.microsoft.com/office/drawing/2014/main" id="{C114FDFB-5F38-922C-9C8B-5DE83E396C8C}"/>
              </a:ext>
            </a:extLst>
          </p:cNvPr>
          <p:cNvSpPr txBox="1"/>
          <p:nvPr/>
        </p:nvSpPr>
        <p:spPr>
          <a:xfrm>
            <a:off x="15035846" y="11802897"/>
            <a:ext cx="9198864" cy="3488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2438338" rtl="0" fontAlgn="auto" latinLnBrk="0" hangingPunct="0">
              <a:lnSpc>
                <a:spcPct val="100000"/>
              </a:lnSpc>
              <a:spcBef>
                <a:spcPts val="0"/>
              </a:spcBef>
              <a:spcAft>
                <a:spcPts val="0"/>
              </a:spcAft>
              <a:buClrTx/>
              <a:buSzTx/>
              <a:buFontTx/>
              <a:buNone/>
              <a:tabLst/>
            </a:pPr>
            <a:r>
              <a:rPr kumimoji="0" lang="pt-BR" sz="1600" i="0" u="none" strike="noStrike" cap="none" spc="0" normalizeH="0" baseline="0" dirty="0">
                <a:ln>
                  <a:noFill/>
                </a:ln>
                <a:solidFill>
                  <a:schemeClr val="tx1"/>
                </a:solidFill>
                <a:effectLst/>
                <a:uFillTx/>
                <a:latin typeface="+mn-lt"/>
                <a:ea typeface="+mn-ea"/>
                <a:cs typeface="+mn-cs"/>
                <a:sym typeface="Helvetica Neue"/>
              </a:rPr>
              <a:t>Fonte: Notícias Siscomex Importação 058/2024 e 066/2024</a:t>
            </a:r>
          </a:p>
        </p:txBody>
      </p:sp>
      <p:graphicFrame>
        <p:nvGraphicFramePr>
          <p:cNvPr id="3" name="Tabela 2">
            <a:extLst>
              <a:ext uri="{FF2B5EF4-FFF2-40B4-BE49-F238E27FC236}">
                <a16:creationId xmlns:a16="http://schemas.microsoft.com/office/drawing/2014/main" id="{50689B40-36A6-A6C6-2A5C-A5D179C091ED}"/>
              </a:ext>
            </a:extLst>
          </p:cNvPr>
          <p:cNvGraphicFramePr>
            <a:graphicFrameLocks noGrp="1"/>
          </p:cNvGraphicFramePr>
          <p:nvPr>
            <p:extLst>
              <p:ext uri="{D42A27DB-BD31-4B8C-83A1-F6EECF244321}">
                <p14:modId xmlns:p14="http://schemas.microsoft.com/office/powerpoint/2010/main" val="907925248"/>
              </p:ext>
            </p:extLst>
          </p:nvPr>
        </p:nvGraphicFramePr>
        <p:xfrm>
          <a:off x="1427579" y="1938427"/>
          <a:ext cx="21805644" cy="9363075"/>
        </p:xfrm>
        <a:graphic>
          <a:graphicData uri="http://schemas.openxmlformats.org/drawingml/2006/table">
            <a:tbl>
              <a:tblPr firstRow="1" bandRow="1">
                <a:tableStyleId>{D7AC3CCA-C797-4891-BE02-D94E43425B78}</a:tableStyleId>
              </a:tblPr>
              <a:tblGrid>
                <a:gridCol w="2053503">
                  <a:extLst>
                    <a:ext uri="{9D8B030D-6E8A-4147-A177-3AD203B41FA5}">
                      <a16:colId xmlns:a16="http://schemas.microsoft.com/office/drawing/2014/main" val="2020577543"/>
                    </a:ext>
                  </a:extLst>
                </a:gridCol>
                <a:gridCol w="1865169">
                  <a:extLst>
                    <a:ext uri="{9D8B030D-6E8A-4147-A177-3AD203B41FA5}">
                      <a16:colId xmlns:a16="http://schemas.microsoft.com/office/drawing/2014/main" val="3771240179"/>
                    </a:ext>
                  </a:extLst>
                </a:gridCol>
                <a:gridCol w="1958428">
                  <a:extLst>
                    <a:ext uri="{9D8B030D-6E8A-4147-A177-3AD203B41FA5}">
                      <a16:colId xmlns:a16="http://schemas.microsoft.com/office/drawing/2014/main" val="214788888"/>
                    </a:ext>
                  </a:extLst>
                </a:gridCol>
                <a:gridCol w="2406068">
                  <a:extLst>
                    <a:ext uri="{9D8B030D-6E8A-4147-A177-3AD203B41FA5}">
                      <a16:colId xmlns:a16="http://schemas.microsoft.com/office/drawing/2014/main" val="1823705546"/>
                    </a:ext>
                  </a:extLst>
                </a:gridCol>
                <a:gridCol w="1921124">
                  <a:extLst>
                    <a:ext uri="{9D8B030D-6E8A-4147-A177-3AD203B41FA5}">
                      <a16:colId xmlns:a16="http://schemas.microsoft.com/office/drawing/2014/main" val="3526135992"/>
                    </a:ext>
                  </a:extLst>
                </a:gridCol>
                <a:gridCol w="5558205">
                  <a:extLst>
                    <a:ext uri="{9D8B030D-6E8A-4147-A177-3AD203B41FA5}">
                      <a16:colId xmlns:a16="http://schemas.microsoft.com/office/drawing/2014/main" val="1171274399"/>
                    </a:ext>
                  </a:extLst>
                </a:gridCol>
                <a:gridCol w="6043147">
                  <a:extLst>
                    <a:ext uri="{9D8B030D-6E8A-4147-A177-3AD203B41FA5}">
                      <a16:colId xmlns:a16="http://schemas.microsoft.com/office/drawing/2014/main" val="655651692"/>
                    </a:ext>
                  </a:extLst>
                </a:gridCol>
              </a:tblGrid>
              <a:tr h="95918">
                <a:tc>
                  <a:txBody>
                    <a:bodyPr/>
                    <a:lstStyle/>
                    <a:p>
                      <a:pPr algn="ctr" fontAlgn="ctr"/>
                      <a:r>
                        <a:rPr lang="pt-BR" sz="2000" u="none" strike="noStrike" dirty="0">
                          <a:solidFill>
                            <a:srgbClr val="FFFFFF"/>
                          </a:solidFill>
                          <a:effectLst/>
                          <a:latin typeface="Fira Sans" panose="020B0503050000020004" pitchFamily="34" charset="0"/>
                        </a:rPr>
                        <a:t>Data de Início</a:t>
                      </a:r>
                      <a:endParaRPr lang="pt-BR" sz="2000" b="0" i="0" u="none" strike="noStrike" dirty="0">
                        <a:solidFill>
                          <a:srgbClr val="FFFFFF"/>
                        </a:solidFill>
                        <a:effectLst/>
                        <a:latin typeface="Fira Sans" panose="020B0503050000020004" pitchFamily="34" charset="0"/>
                      </a:endParaRPr>
                    </a:p>
                  </a:txBody>
                  <a:tcPr marL="9525" marR="9525" marT="9525" marB="0" anchor="ctr">
                    <a:solidFill>
                      <a:schemeClr val="tx1">
                        <a:lumMod val="60000"/>
                        <a:lumOff val="40000"/>
                      </a:schemeClr>
                    </a:solidFill>
                  </a:tcPr>
                </a:tc>
                <a:tc>
                  <a:txBody>
                    <a:bodyPr/>
                    <a:lstStyle/>
                    <a:p>
                      <a:pPr algn="ctr" fontAlgn="ctr"/>
                      <a:r>
                        <a:rPr lang="pt-BR" sz="2000" u="none" strike="noStrike" dirty="0">
                          <a:solidFill>
                            <a:srgbClr val="FFFFFF"/>
                          </a:solidFill>
                          <a:effectLst/>
                          <a:latin typeface="Fira Sans" panose="020B0503050000020004" pitchFamily="34" charset="0"/>
                        </a:rPr>
                        <a:t>UF Abrangida</a:t>
                      </a:r>
                      <a:endParaRPr lang="pt-BR" sz="2000" b="0" i="0" u="none" strike="noStrike" dirty="0">
                        <a:solidFill>
                          <a:srgbClr val="FFFFFF"/>
                        </a:solidFill>
                        <a:effectLst/>
                        <a:latin typeface="Fira Sans" panose="020B0503050000020004" pitchFamily="34" charset="0"/>
                      </a:endParaRPr>
                    </a:p>
                  </a:txBody>
                  <a:tcPr marL="9525" marR="9525" marT="9525" marB="0" anchor="ctr">
                    <a:solidFill>
                      <a:schemeClr val="tx1">
                        <a:lumMod val="60000"/>
                        <a:lumOff val="40000"/>
                      </a:schemeClr>
                    </a:solidFill>
                  </a:tcPr>
                </a:tc>
                <a:tc>
                  <a:txBody>
                    <a:bodyPr/>
                    <a:lstStyle/>
                    <a:p>
                      <a:pPr algn="ctr" fontAlgn="ctr"/>
                      <a:r>
                        <a:rPr lang="pt-BR" sz="2000" u="none" strike="noStrike" dirty="0">
                          <a:solidFill>
                            <a:srgbClr val="FFFFFF"/>
                          </a:solidFill>
                          <a:effectLst/>
                          <a:latin typeface="Fira Sans" panose="020B0503050000020004" pitchFamily="34" charset="0"/>
                        </a:rPr>
                        <a:t>Modal</a:t>
                      </a:r>
                      <a:endParaRPr lang="pt-BR" sz="2000" b="0" i="0" u="none" strike="noStrike" dirty="0">
                        <a:solidFill>
                          <a:srgbClr val="FFFFFF"/>
                        </a:solidFill>
                        <a:effectLst/>
                        <a:latin typeface="Fira Sans" panose="020B0503050000020004" pitchFamily="34" charset="0"/>
                      </a:endParaRPr>
                    </a:p>
                  </a:txBody>
                  <a:tcPr marL="9525" marR="9525" marT="9525" marB="0" anchor="ctr">
                    <a:solidFill>
                      <a:schemeClr val="tx1">
                        <a:lumMod val="60000"/>
                        <a:lumOff val="40000"/>
                      </a:schemeClr>
                    </a:solidFill>
                  </a:tcPr>
                </a:tc>
                <a:tc>
                  <a:txBody>
                    <a:bodyPr/>
                    <a:lstStyle/>
                    <a:p>
                      <a:pPr algn="ctr" fontAlgn="ctr"/>
                      <a:r>
                        <a:rPr lang="pt-BR" sz="2000" u="none" strike="noStrike" dirty="0">
                          <a:solidFill>
                            <a:srgbClr val="FFFFFF"/>
                          </a:solidFill>
                          <a:effectLst/>
                          <a:latin typeface="Fira Sans" panose="020B0503050000020004" pitchFamily="34" charset="0"/>
                        </a:rPr>
                        <a:t>Licenciamento de Importação (LI)</a:t>
                      </a:r>
                      <a:endParaRPr lang="pt-BR" sz="2000" b="0" i="0" u="none" strike="noStrike" dirty="0">
                        <a:solidFill>
                          <a:srgbClr val="FFFFFF"/>
                        </a:solidFill>
                        <a:effectLst/>
                        <a:latin typeface="Fira Sans" panose="020B0503050000020004" pitchFamily="34" charset="0"/>
                      </a:endParaRPr>
                    </a:p>
                  </a:txBody>
                  <a:tcPr marL="9525" marR="9525" marT="9525" marB="0" anchor="ctr">
                    <a:solidFill>
                      <a:schemeClr val="tx1">
                        <a:lumMod val="60000"/>
                        <a:lumOff val="40000"/>
                      </a:schemeClr>
                    </a:solidFill>
                  </a:tcPr>
                </a:tc>
                <a:tc>
                  <a:txBody>
                    <a:bodyPr/>
                    <a:lstStyle/>
                    <a:p>
                      <a:pPr algn="ctr" fontAlgn="ctr"/>
                      <a:r>
                        <a:rPr lang="pt-BR" sz="2000" u="none" strike="noStrike" dirty="0">
                          <a:solidFill>
                            <a:srgbClr val="FFFFFF"/>
                          </a:solidFill>
                          <a:effectLst/>
                          <a:latin typeface="Fira Sans" panose="020B0503050000020004" pitchFamily="34" charset="0"/>
                        </a:rPr>
                        <a:t>Habilitação</a:t>
                      </a:r>
                      <a:endParaRPr lang="pt-BR" sz="2000" b="0" i="0" u="none" strike="noStrike" dirty="0">
                        <a:solidFill>
                          <a:srgbClr val="FFFFFF"/>
                        </a:solidFill>
                        <a:effectLst/>
                        <a:latin typeface="Fira Sans" panose="020B0503050000020004" pitchFamily="34" charset="0"/>
                      </a:endParaRPr>
                    </a:p>
                  </a:txBody>
                  <a:tcPr marL="9525" marR="9525" marT="9525" marB="0" anchor="ctr">
                    <a:solidFill>
                      <a:schemeClr val="tx1">
                        <a:lumMod val="60000"/>
                        <a:lumOff val="40000"/>
                      </a:schemeClr>
                    </a:solidFill>
                  </a:tcPr>
                </a:tc>
                <a:tc>
                  <a:txBody>
                    <a:bodyPr/>
                    <a:lstStyle/>
                    <a:p>
                      <a:pPr marL="0" indent="0" algn="ctr" fontAlgn="ctr"/>
                      <a:r>
                        <a:rPr lang="pt-BR" sz="2000" u="none" strike="noStrike" dirty="0">
                          <a:solidFill>
                            <a:srgbClr val="FFFFFF"/>
                          </a:solidFill>
                          <a:effectLst/>
                          <a:latin typeface="Fira Sans" panose="020B0503050000020004" pitchFamily="34" charset="0"/>
                        </a:rPr>
                        <a:t>Tipo de DI</a:t>
                      </a:r>
                      <a:endParaRPr lang="pt-BR" sz="2000" b="0" i="0" u="none" strike="noStrike" dirty="0">
                        <a:solidFill>
                          <a:srgbClr val="FFFFFF"/>
                        </a:solidFill>
                        <a:effectLst/>
                        <a:latin typeface="Fira Sans" panose="020B0503050000020004" pitchFamily="34" charset="0"/>
                      </a:endParaRPr>
                    </a:p>
                  </a:txBody>
                  <a:tcPr marL="9525" marR="9525" marT="9525" marB="0" anchor="ctr">
                    <a:solidFill>
                      <a:schemeClr val="tx1">
                        <a:lumMod val="60000"/>
                        <a:lumOff val="40000"/>
                      </a:schemeClr>
                    </a:solidFill>
                  </a:tcPr>
                </a:tc>
                <a:tc>
                  <a:txBody>
                    <a:bodyPr/>
                    <a:lstStyle/>
                    <a:p>
                      <a:pPr algn="ctr" fontAlgn="ctr"/>
                      <a:r>
                        <a:rPr lang="pt-BR" sz="2000" u="none" strike="noStrike" dirty="0">
                          <a:solidFill>
                            <a:srgbClr val="FFFFFF"/>
                          </a:solidFill>
                          <a:effectLst/>
                          <a:latin typeface="Fira Sans" panose="020B0503050000020004" pitchFamily="34" charset="0"/>
                        </a:rPr>
                        <a:t>Fundamento Legal (FL)</a:t>
                      </a:r>
                      <a:endParaRPr lang="pt-BR" sz="2000" b="0" i="0" u="none" strike="noStrike" dirty="0">
                        <a:solidFill>
                          <a:srgbClr val="FFFFFF"/>
                        </a:solidFill>
                        <a:effectLst/>
                        <a:latin typeface="Fira Sans" panose="020B0503050000020004" pitchFamily="34" charset="0"/>
                      </a:endParaRPr>
                    </a:p>
                  </a:txBody>
                  <a:tcPr marL="9525" marR="9525" marT="9525" marB="0" anchor="ctr">
                    <a:solidFill>
                      <a:schemeClr val="tx1">
                        <a:lumMod val="60000"/>
                        <a:lumOff val="40000"/>
                      </a:schemeClr>
                    </a:solidFill>
                  </a:tcPr>
                </a:tc>
                <a:extLst>
                  <a:ext uri="{0D108BD9-81ED-4DB2-BD59-A6C34878D82A}">
                    <a16:rowId xmlns:a16="http://schemas.microsoft.com/office/drawing/2014/main" val="2585383214"/>
                  </a:ext>
                </a:extLst>
              </a:tr>
              <a:tr h="95918">
                <a:tc>
                  <a:txBody>
                    <a:bodyPr/>
                    <a:lstStyle/>
                    <a:p>
                      <a:pPr algn="ctr" fontAlgn="ctr"/>
                      <a:r>
                        <a:rPr lang="pt-BR" sz="2000" u="none" strike="noStrike" dirty="0">
                          <a:effectLst/>
                          <a:latin typeface="Fira Sans" panose="020B0503050000020004" pitchFamily="34" charset="0"/>
                        </a:rPr>
                        <a:t>01/10/2024</a:t>
                      </a:r>
                      <a:endParaRPr lang="pt-BR" sz="2000" b="0" i="0" u="none" strike="noStrike" dirty="0">
                        <a:solidFill>
                          <a:srgbClr val="000000"/>
                        </a:solidFill>
                        <a:effectLst/>
                        <a:latin typeface="Fira Sans" panose="020B0503050000020004" pitchFamily="34" charset="0"/>
                      </a:endParaRPr>
                    </a:p>
                  </a:txBody>
                  <a:tcPr marL="9525" marR="9525" marT="9525" marB="0" anchor="ctr"/>
                </a:tc>
                <a:tc>
                  <a:txBody>
                    <a:bodyPr/>
                    <a:lstStyle/>
                    <a:p>
                      <a:pPr algn="ctr" fontAlgn="ctr"/>
                      <a:r>
                        <a:rPr lang="pt-BR" sz="2000" u="none" strike="noStrike" dirty="0">
                          <a:effectLst/>
                          <a:latin typeface="Fira Sans" panose="020B0503050000020004" pitchFamily="34" charset="0"/>
                        </a:rPr>
                        <a:t>RJ</a:t>
                      </a:r>
                      <a:endParaRPr lang="pt-BR" sz="2000" b="0" i="0" u="none" strike="noStrike" dirty="0">
                        <a:solidFill>
                          <a:srgbClr val="000000"/>
                        </a:solidFill>
                        <a:effectLst/>
                        <a:latin typeface="Fira Sans" panose="020B0503050000020004" pitchFamily="34" charset="0"/>
                      </a:endParaRPr>
                    </a:p>
                  </a:txBody>
                  <a:tcPr marL="9525" marR="9525" marT="9525" marB="0" anchor="ctr"/>
                </a:tc>
                <a:tc>
                  <a:txBody>
                    <a:bodyPr/>
                    <a:lstStyle/>
                    <a:p>
                      <a:pPr algn="ctr" fontAlgn="ctr"/>
                      <a:r>
                        <a:rPr lang="pt-BR" sz="2000" u="none" strike="noStrike" dirty="0">
                          <a:effectLst/>
                          <a:latin typeface="Fira Sans" panose="020B0503050000020004" pitchFamily="34" charset="0"/>
                        </a:rPr>
                        <a:t>Marítimo</a:t>
                      </a:r>
                      <a:endParaRPr lang="pt-BR" sz="2000" b="0" i="0" u="none" strike="noStrike" dirty="0">
                        <a:solidFill>
                          <a:srgbClr val="000000"/>
                        </a:solidFill>
                        <a:effectLst/>
                        <a:latin typeface="Fira Sans" panose="020B0503050000020004" pitchFamily="34" charset="0"/>
                      </a:endParaRPr>
                    </a:p>
                  </a:txBody>
                  <a:tcPr marL="9525" marR="9525" marT="9525" marB="0" anchor="ctr"/>
                </a:tc>
                <a:tc>
                  <a:txBody>
                    <a:bodyPr/>
                    <a:lstStyle/>
                    <a:p>
                      <a:pPr algn="ctr" fontAlgn="ctr"/>
                      <a:r>
                        <a:rPr lang="pt-BR" sz="2000" u="none" strike="noStrike" dirty="0">
                          <a:effectLst/>
                          <a:latin typeface="Fira Sans" panose="020B0503050000020004" pitchFamily="34" charset="0"/>
                        </a:rPr>
                        <a:t>Sem LI</a:t>
                      </a:r>
                      <a:endParaRPr lang="pt-BR" sz="2000" b="0" i="0" u="none" strike="noStrike" dirty="0">
                        <a:solidFill>
                          <a:srgbClr val="000000"/>
                        </a:solidFill>
                        <a:effectLst/>
                        <a:latin typeface="Fira Sans" panose="020B0503050000020004" pitchFamily="34" charset="0"/>
                      </a:endParaRPr>
                    </a:p>
                  </a:txBody>
                  <a:tcPr marL="9525" marR="9525" marT="9525" marB="0" anchor="ctr"/>
                </a:tc>
                <a:tc>
                  <a:txBody>
                    <a:bodyPr/>
                    <a:lstStyle/>
                    <a:p>
                      <a:pPr algn="ctr" fontAlgn="ctr"/>
                      <a:r>
                        <a:rPr lang="pt-BR" sz="2000" u="none" strike="noStrike" dirty="0">
                          <a:effectLst/>
                          <a:latin typeface="Fira Sans" panose="020B0503050000020004" pitchFamily="34" charset="0"/>
                        </a:rPr>
                        <a:t>Ilimitada</a:t>
                      </a:r>
                      <a:endParaRPr lang="pt-BR" sz="2000" b="0" i="0" u="none" strike="noStrike" dirty="0">
                        <a:solidFill>
                          <a:srgbClr val="000000"/>
                        </a:solidFill>
                        <a:effectLst/>
                        <a:latin typeface="Fira Sans" panose="020B0503050000020004" pitchFamily="34" charset="0"/>
                      </a:endParaRPr>
                    </a:p>
                  </a:txBody>
                  <a:tcPr marL="9525" marR="9525" marT="9525" marB="0" anchor="ctr"/>
                </a:tc>
                <a:tc>
                  <a:txBody>
                    <a:bodyPr/>
                    <a:lstStyle/>
                    <a:p>
                      <a:pPr marL="93663" indent="0" algn="l" fontAlgn="ctr"/>
                      <a:r>
                        <a:rPr lang="pt-BR" sz="2000" u="none" strike="noStrike" dirty="0">
                          <a:effectLst/>
                          <a:latin typeface="Fira Sans" panose="020B0503050000020004" pitchFamily="34" charset="0"/>
                        </a:rPr>
                        <a:t>1 (consumo) e 4 (admissão em entreposto industrial)</a:t>
                      </a:r>
                      <a:endParaRPr lang="pt-BR" sz="2000" b="0" i="0" u="none" strike="noStrike" dirty="0">
                        <a:solidFill>
                          <a:srgbClr val="000000"/>
                        </a:solidFill>
                        <a:effectLst/>
                        <a:latin typeface="Fira Sans" panose="020B0503050000020004" pitchFamily="34" charset="0"/>
                      </a:endParaRPr>
                    </a:p>
                  </a:txBody>
                  <a:tcPr marL="9525" marR="9525" marT="9525" marB="0" anchor="ctr"/>
                </a:tc>
                <a:tc>
                  <a:txBody>
                    <a:bodyPr/>
                    <a:lstStyle/>
                    <a:p>
                      <a:pPr marL="93663" marR="0" indent="0" algn="l" defTabSz="584200" rtl="0" fontAlgn="ctr" latinLnBrk="0">
                        <a:lnSpc>
                          <a:spcPct val="100000"/>
                        </a:lnSpc>
                        <a:spcBef>
                          <a:spcPts val="0"/>
                        </a:spcBef>
                        <a:spcAft>
                          <a:spcPts val="0"/>
                        </a:spcAft>
                        <a:buClrTx/>
                        <a:buSzTx/>
                        <a:buFontTx/>
                        <a:buNone/>
                        <a:tabLst/>
                      </a:pPr>
                      <a:r>
                        <a:rPr lang="pt-BR" sz="2000" b="0" i="0" u="none" strike="noStrike" cap="none" spc="0" baseline="0" dirty="0" err="1">
                          <a:solidFill>
                            <a:schemeClr val="dk1"/>
                          </a:solidFill>
                          <a:effectLst/>
                          <a:uFillTx/>
                          <a:latin typeface="Fira Sans" panose="020B0503050000020004" pitchFamily="34" charset="0"/>
                          <a:ea typeface="+mn-ea"/>
                          <a:cs typeface="+mn-cs"/>
                          <a:sym typeface="Helvetica Neue"/>
                        </a:rPr>
                        <a:t>Recof</a:t>
                      </a:r>
                      <a:r>
                        <a:rPr lang="pt-BR" sz="2000" b="0" i="0" u="none" strike="noStrike" cap="none" spc="0" baseline="0" dirty="0">
                          <a:solidFill>
                            <a:schemeClr val="dk1"/>
                          </a:solidFill>
                          <a:effectLst/>
                          <a:uFillTx/>
                          <a:latin typeface="Fira Sans" panose="020B0503050000020004" pitchFamily="34" charset="0"/>
                          <a:ea typeface="+mn-ea"/>
                          <a:cs typeface="+mn-cs"/>
                          <a:sym typeface="Helvetica Neue"/>
                        </a:rPr>
                        <a:t> - 46, 78 e 87</a:t>
                      </a:r>
                    </a:p>
                  </a:txBody>
                  <a:tcPr marL="9525" marR="9525" marT="9525" marB="0" anchor="ctr"/>
                </a:tc>
                <a:extLst>
                  <a:ext uri="{0D108BD9-81ED-4DB2-BD59-A6C34878D82A}">
                    <a16:rowId xmlns:a16="http://schemas.microsoft.com/office/drawing/2014/main" val="1887811426"/>
                  </a:ext>
                </a:extLst>
              </a:tr>
              <a:tr h="95918">
                <a:tc>
                  <a:txBody>
                    <a:bodyPr/>
                    <a:lstStyle/>
                    <a:p>
                      <a:pPr algn="ctr" fontAlgn="ctr"/>
                      <a:r>
                        <a:rPr lang="pt-BR" sz="2000" u="none" strike="noStrike">
                          <a:effectLst/>
                          <a:latin typeface="Fira Sans" panose="020B0503050000020004" pitchFamily="34" charset="0"/>
                        </a:rPr>
                        <a:t>14/10/2024</a:t>
                      </a:r>
                      <a:endParaRPr lang="pt-BR" sz="2000" b="0" i="0" u="none" strike="noStrike">
                        <a:solidFill>
                          <a:srgbClr val="000000"/>
                        </a:solidFill>
                        <a:effectLst/>
                        <a:latin typeface="Fira Sans" panose="020B0503050000020004" pitchFamily="34" charset="0"/>
                      </a:endParaRPr>
                    </a:p>
                  </a:txBody>
                  <a:tcPr marL="9525" marR="9525" marT="9525" marB="0" anchor="ctr"/>
                </a:tc>
                <a:tc>
                  <a:txBody>
                    <a:bodyPr/>
                    <a:lstStyle/>
                    <a:p>
                      <a:pPr algn="ctr" fontAlgn="ctr"/>
                      <a:r>
                        <a:rPr lang="pt-BR" sz="2000" u="none" strike="noStrike">
                          <a:effectLst/>
                          <a:latin typeface="Fira Sans" panose="020B0503050000020004" pitchFamily="34" charset="0"/>
                        </a:rPr>
                        <a:t>RJ</a:t>
                      </a:r>
                      <a:endParaRPr lang="pt-BR" sz="2000" b="0" i="0" u="none" strike="noStrike">
                        <a:solidFill>
                          <a:srgbClr val="000000"/>
                        </a:solidFill>
                        <a:effectLst/>
                        <a:latin typeface="Fira Sans" panose="020B0503050000020004" pitchFamily="34" charset="0"/>
                      </a:endParaRPr>
                    </a:p>
                  </a:txBody>
                  <a:tcPr marL="9525" marR="9525" marT="9525" marB="0" anchor="ctr"/>
                </a:tc>
                <a:tc>
                  <a:txBody>
                    <a:bodyPr/>
                    <a:lstStyle/>
                    <a:p>
                      <a:pPr algn="ctr" fontAlgn="ctr"/>
                      <a:r>
                        <a:rPr lang="pt-BR" sz="2000" u="none" strike="noStrike">
                          <a:effectLst/>
                          <a:latin typeface="Fira Sans" panose="020B0503050000020004" pitchFamily="34" charset="0"/>
                        </a:rPr>
                        <a:t>Marítimo</a:t>
                      </a:r>
                      <a:endParaRPr lang="pt-BR" sz="2000" b="0" i="0" u="none" strike="noStrike">
                        <a:solidFill>
                          <a:srgbClr val="000000"/>
                        </a:solidFill>
                        <a:effectLst/>
                        <a:latin typeface="Fira Sans" panose="020B0503050000020004" pitchFamily="34" charset="0"/>
                      </a:endParaRPr>
                    </a:p>
                  </a:txBody>
                  <a:tcPr marL="9525" marR="9525" marT="9525" marB="0" anchor="ctr"/>
                </a:tc>
                <a:tc>
                  <a:txBody>
                    <a:bodyPr/>
                    <a:lstStyle/>
                    <a:p>
                      <a:pPr algn="ctr" fontAlgn="ctr"/>
                      <a:r>
                        <a:rPr lang="pt-BR" sz="2000" u="none" strike="noStrike">
                          <a:effectLst/>
                          <a:latin typeface="Fira Sans" panose="020B0503050000020004" pitchFamily="34" charset="0"/>
                        </a:rPr>
                        <a:t>Sem LI</a:t>
                      </a:r>
                      <a:endParaRPr lang="pt-BR" sz="2000" b="0" i="0" u="none" strike="noStrike">
                        <a:solidFill>
                          <a:srgbClr val="000000"/>
                        </a:solidFill>
                        <a:effectLst/>
                        <a:latin typeface="Fira Sans" panose="020B0503050000020004" pitchFamily="34" charset="0"/>
                      </a:endParaRPr>
                    </a:p>
                  </a:txBody>
                  <a:tcPr marL="9525" marR="9525" marT="9525" marB="0" anchor="ctr"/>
                </a:tc>
                <a:tc>
                  <a:txBody>
                    <a:bodyPr/>
                    <a:lstStyle/>
                    <a:p>
                      <a:pPr algn="ctr" fontAlgn="ctr"/>
                      <a:r>
                        <a:rPr lang="pt-BR" sz="2000" u="none" strike="noStrike">
                          <a:effectLst/>
                          <a:latin typeface="Fira Sans" panose="020B0503050000020004" pitchFamily="34" charset="0"/>
                        </a:rPr>
                        <a:t>Ilimitada</a:t>
                      </a:r>
                      <a:endParaRPr lang="pt-BR" sz="2000" b="0" i="0" u="none" strike="noStrike">
                        <a:solidFill>
                          <a:srgbClr val="000000"/>
                        </a:solidFill>
                        <a:effectLst/>
                        <a:latin typeface="Fira Sans" panose="020B0503050000020004" pitchFamily="34" charset="0"/>
                      </a:endParaRPr>
                    </a:p>
                  </a:txBody>
                  <a:tcPr marL="9525" marR="9525" marT="9525" marB="0" anchor="ctr"/>
                </a:tc>
                <a:tc>
                  <a:txBody>
                    <a:bodyPr/>
                    <a:lstStyle/>
                    <a:p>
                      <a:pPr marL="93663" marR="0" indent="0" algn="l" defTabSz="584200" rtl="0" fontAlgn="ctr" latinLnBrk="0">
                        <a:lnSpc>
                          <a:spcPct val="100000"/>
                        </a:lnSpc>
                        <a:spcBef>
                          <a:spcPts val="0"/>
                        </a:spcBef>
                        <a:spcAft>
                          <a:spcPts val="0"/>
                        </a:spcAft>
                        <a:buClrTx/>
                        <a:buSzTx/>
                        <a:buFontTx/>
                        <a:buNone/>
                        <a:tabLst/>
                      </a:pPr>
                      <a:r>
                        <a:rPr lang="pt-BR" sz="2000" b="0" i="0" u="none" strike="noStrike" cap="none" spc="0" baseline="0" dirty="0">
                          <a:solidFill>
                            <a:schemeClr val="dk1"/>
                          </a:solidFill>
                          <a:effectLst/>
                          <a:uFillTx/>
                          <a:latin typeface="Fira Sans" panose="020B0503050000020004" pitchFamily="34" charset="0"/>
                          <a:ea typeface="+mn-ea"/>
                          <a:cs typeface="+mn-cs"/>
                          <a:sym typeface="Helvetica Neue"/>
                        </a:rPr>
                        <a:t>5 (admissão temporária) e 12 (consumo e admissão temporária)</a:t>
                      </a:r>
                    </a:p>
                  </a:txBody>
                  <a:tcPr marL="9525" marR="9525" marT="9525" marB="0" anchor="ctr"/>
                </a:tc>
                <a:tc>
                  <a:txBody>
                    <a:bodyPr/>
                    <a:lstStyle/>
                    <a:p>
                      <a:pPr marL="93663" marR="0" indent="0" algn="l" defTabSz="584200" rtl="0" fontAlgn="ctr" latinLnBrk="0">
                        <a:lnSpc>
                          <a:spcPct val="100000"/>
                        </a:lnSpc>
                        <a:spcBef>
                          <a:spcPts val="0"/>
                        </a:spcBef>
                        <a:spcAft>
                          <a:spcPts val="0"/>
                        </a:spcAft>
                        <a:buClrTx/>
                        <a:buSzTx/>
                        <a:buFontTx/>
                        <a:buNone/>
                        <a:tabLst/>
                      </a:pPr>
                      <a:r>
                        <a:rPr lang="pt-BR" sz="2000" b="0" i="0" u="none" strike="noStrike" cap="none" spc="0" baseline="0" dirty="0">
                          <a:solidFill>
                            <a:schemeClr val="dk1"/>
                          </a:solidFill>
                          <a:effectLst/>
                          <a:uFillTx/>
                          <a:latin typeface="Fira Sans" panose="020B0503050000020004" pitchFamily="34" charset="0"/>
                          <a:ea typeface="+mn-ea"/>
                          <a:cs typeface="+mn-cs"/>
                          <a:sym typeface="Helvetica Neue"/>
                        </a:rPr>
                        <a:t>Repetro - 69</a:t>
                      </a:r>
                    </a:p>
                  </a:txBody>
                  <a:tcPr marL="9525" marR="9525" marT="9525" marB="0" anchor="ctr"/>
                </a:tc>
                <a:extLst>
                  <a:ext uri="{0D108BD9-81ED-4DB2-BD59-A6C34878D82A}">
                    <a16:rowId xmlns:a16="http://schemas.microsoft.com/office/drawing/2014/main" val="24547755"/>
                  </a:ext>
                </a:extLst>
              </a:tr>
              <a:tr h="48697">
                <a:tc>
                  <a:txBody>
                    <a:bodyPr/>
                    <a:lstStyle/>
                    <a:p>
                      <a:pPr algn="ctr" fontAlgn="ctr"/>
                      <a:r>
                        <a:rPr lang="pt-BR" sz="2000" u="none" strike="noStrike">
                          <a:effectLst/>
                          <a:latin typeface="Fira Sans" panose="020B0503050000020004" pitchFamily="34" charset="0"/>
                        </a:rPr>
                        <a:t>14/10/2024</a:t>
                      </a:r>
                      <a:endParaRPr lang="pt-BR" sz="2000" b="0" i="0" u="none" strike="noStrike">
                        <a:solidFill>
                          <a:srgbClr val="000000"/>
                        </a:solidFill>
                        <a:effectLst/>
                        <a:latin typeface="Fira Sans" panose="020B0503050000020004" pitchFamily="34" charset="0"/>
                      </a:endParaRPr>
                    </a:p>
                  </a:txBody>
                  <a:tcPr marL="9525" marR="9525" marT="9525" marB="0" anchor="ctr"/>
                </a:tc>
                <a:tc>
                  <a:txBody>
                    <a:bodyPr/>
                    <a:lstStyle/>
                    <a:p>
                      <a:pPr algn="ctr" fontAlgn="ctr"/>
                      <a:r>
                        <a:rPr lang="pt-BR" sz="2000" u="none" strike="noStrike">
                          <a:effectLst/>
                          <a:latin typeface="Fira Sans" panose="020B0503050000020004" pitchFamily="34" charset="0"/>
                        </a:rPr>
                        <a:t>RJ</a:t>
                      </a:r>
                      <a:endParaRPr lang="pt-BR" sz="2000" b="0" i="0" u="none" strike="noStrike">
                        <a:solidFill>
                          <a:srgbClr val="000000"/>
                        </a:solidFill>
                        <a:effectLst/>
                        <a:latin typeface="Fira Sans" panose="020B0503050000020004" pitchFamily="34" charset="0"/>
                      </a:endParaRPr>
                    </a:p>
                  </a:txBody>
                  <a:tcPr marL="9525" marR="9525" marT="9525" marB="0" anchor="ctr"/>
                </a:tc>
                <a:tc>
                  <a:txBody>
                    <a:bodyPr/>
                    <a:lstStyle/>
                    <a:p>
                      <a:pPr algn="ctr" fontAlgn="ctr"/>
                      <a:r>
                        <a:rPr lang="pt-BR" sz="2000" u="none" strike="noStrike" dirty="0">
                          <a:effectLst/>
                          <a:latin typeface="Fira Sans" panose="020B0503050000020004" pitchFamily="34" charset="0"/>
                        </a:rPr>
                        <a:t>Marítimo</a:t>
                      </a:r>
                      <a:endParaRPr lang="pt-BR" sz="2000" b="0" i="0" u="none" strike="noStrike" dirty="0">
                        <a:solidFill>
                          <a:srgbClr val="000000"/>
                        </a:solidFill>
                        <a:effectLst/>
                        <a:latin typeface="Fira Sans" panose="020B0503050000020004" pitchFamily="34" charset="0"/>
                      </a:endParaRPr>
                    </a:p>
                  </a:txBody>
                  <a:tcPr marL="9525" marR="9525" marT="9525" marB="0" anchor="ctr"/>
                </a:tc>
                <a:tc>
                  <a:txBody>
                    <a:bodyPr/>
                    <a:lstStyle/>
                    <a:p>
                      <a:pPr algn="ctr" fontAlgn="ctr"/>
                      <a:r>
                        <a:rPr lang="pt-BR" sz="2000" u="none" strike="noStrike">
                          <a:effectLst/>
                          <a:latin typeface="Fira Sans" panose="020B0503050000020004" pitchFamily="34" charset="0"/>
                        </a:rPr>
                        <a:t>Sem LI</a:t>
                      </a:r>
                      <a:endParaRPr lang="pt-BR" sz="2000" b="0" i="0" u="none" strike="noStrike">
                        <a:solidFill>
                          <a:srgbClr val="000000"/>
                        </a:solidFill>
                        <a:effectLst/>
                        <a:latin typeface="Fira Sans" panose="020B0503050000020004" pitchFamily="34" charset="0"/>
                      </a:endParaRPr>
                    </a:p>
                  </a:txBody>
                  <a:tcPr marL="9525" marR="9525" marT="9525" marB="0" anchor="ctr"/>
                </a:tc>
                <a:tc>
                  <a:txBody>
                    <a:bodyPr/>
                    <a:lstStyle/>
                    <a:p>
                      <a:pPr algn="ctr" fontAlgn="ctr"/>
                      <a:r>
                        <a:rPr lang="pt-BR" sz="2000" u="none" strike="noStrike">
                          <a:effectLst/>
                          <a:latin typeface="Fira Sans" panose="020B0503050000020004" pitchFamily="34" charset="0"/>
                        </a:rPr>
                        <a:t>Ilimitada</a:t>
                      </a:r>
                      <a:endParaRPr lang="pt-BR" sz="2000" b="0" i="0" u="none" strike="noStrike">
                        <a:solidFill>
                          <a:srgbClr val="000000"/>
                        </a:solidFill>
                        <a:effectLst/>
                        <a:latin typeface="Fira Sans" panose="020B0503050000020004" pitchFamily="34" charset="0"/>
                      </a:endParaRPr>
                    </a:p>
                  </a:txBody>
                  <a:tcPr marL="9525" marR="9525" marT="9525" marB="0" anchor="ctr"/>
                </a:tc>
                <a:tc>
                  <a:txBody>
                    <a:bodyPr/>
                    <a:lstStyle/>
                    <a:p>
                      <a:pPr marL="93663" marR="0" indent="0" algn="l" defTabSz="584200" rtl="0" fontAlgn="ctr" latinLnBrk="0">
                        <a:lnSpc>
                          <a:spcPct val="100000"/>
                        </a:lnSpc>
                        <a:spcBef>
                          <a:spcPts val="0"/>
                        </a:spcBef>
                        <a:spcAft>
                          <a:spcPts val="0"/>
                        </a:spcAft>
                        <a:buClrTx/>
                        <a:buSzTx/>
                        <a:buFontTx/>
                        <a:buNone/>
                        <a:tabLst/>
                      </a:pPr>
                      <a:r>
                        <a:rPr lang="pt-BR" sz="2000" b="0" i="0" u="none" strike="noStrike" cap="none" spc="0" baseline="0" dirty="0">
                          <a:solidFill>
                            <a:schemeClr val="dk1"/>
                          </a:solidFill>
                          <a:effectLst/>
                          <a:uFillTx/>
                          <a:latin typeface="Fira Sans" panose="020B0503050000020004" pitchFamily="34" charset="0"/>
                          <a:ea typeface="+mn-ea"/>
                          <a:cs typeface="+mn-cs"/>
                          <a:sym typeface="Helvetica Neue"/>
                        </a:rPr>
                        <a:t>1 (consumo)</a:t>
                      </a:r>
                    </a:p>
                  </a:txBody>
                  <a:tcPr marL="9525" marR="9525" marT="9525" marB="0" anchor="ctr"/>
                </a:tc>
                <a:tc>
                  <a:txBody>
                    <a:bodyPr/>
                    <a:lstStyle/>
                    <a:p>
                      <a:pPr marL="93663" marR="0" indent="0" algn="l" defTabSz="584200" rtl="0" fontAlgn="ctr" latinLnBrk="0">
                        <a:lnSpc>
                          <a:spcPct val="100000"/>
                        </a:lnSpc>
                        <a:spcBef>
                          <a:spcPts val="0"/>
                        </a:spcBef>
                        <a:spcAft>
                          <a:spcPts val="0"/>
                        </a:spcAft>
                        <a:buClrTx/>
                        <a:buSzTx/>
                        <a:buFontTx/>
                        <a:buNone/>
                        <a:tabLst/>
                      </a:pPr>
                      <a:r>
                        <a:rPr lang="pt-BR" sz="2000" b="0" i="0" u="none" strike="noStrike" cap="none" spc="0" baseline="0">
                          <a:solidFill>
                            <a:schemeClr val="dk1"/>
                          </a:solidFill>
                          <a:effectLst/>
                          <a:uFillTx/>
                          <a:latin typeface="Fira Sans" panose="020B0503050000020004" pitchFamily="34" charset="0"/>
                          <a:ea typeface="+mn-ea"/>
                          <a:cs typeface="+mn-cs"/>
                          <a:sym typeface="Helvetica Neue"/>
                        </a:rPr>
                        <a:t>Repetro - 70 e 82</a:t>
                      </a:r>
                    </a:p>
                  </a:txBody>
                  <a:tcPr marL="9525" marR="9525" marT="9525" marB="0" anchor="ctr"/>
                </a:tc>
                <a:extLst>
                  <a:ext uri="{0D108BD9-81ED-4DB2-BD59-A6C34878D82A}">
                    <a16:rowId xmlns:a16="http://schemas.microsoft.com/office/drawing/2014/main" val="2744906693"/>
                  </a:ext>
                </a:extLst>
              </a:tr>
              <a:tr h="95918">
                <a:tc>
                  <a:txBody>
                    <a:bodyPr/>
                    <a:lstStyle/>
                    <a:p>
                      <a:pPr algn="ctr" fontAlgn="ctr"/>
                      <a:r>
                        <a:rPr lang="pt-BR" sz="2000" u="none" strike="noStrike">
                          <a:effectLst/>
                          <a:latin typeface="Fira Sans" panose="020B0503050000020004" pitchFamily="34" charset="0"/>
                        </a:rPr>
                        <a:t>21/10/2024</a:t>
                      </a:r>
                      <a:endParaRPr lang="pt-BR" sz="2000" b="0" i="0" u="none" strike="noStrike">
                        <a:solidFill>
                          <a:srgbClr val="000000"/>
                        </a:solidFill>
                        <a:effectLst/>
                        <a:latin typeface="Fira Sans" panose="020B0503050000020004" pitchFamily="34" charset="0"/>
                      </a:endParaRPr>
                    </a:p>
                  </a:txBody>
                  <a:tcPr marL="9525" marR="9525" marT="9525" marB="0" anchor="ctr"/>
                </a:tc>
                <a:tc>
                  <a:txBody>
                    <a:bodyPr/>
                    <a:lstStyle/>
                    <a:p>
                      <a:pPr algn="ctr" fontAlgn="ctr"/>
                      <a:r>
                        <a:rPr lang="pt-BR" sz="2000" u="none" strike="noStrike" dirty="0">
                          <a:effectLst/>
                          <a:latin typeface="Fira Sans" panose="020B0503050000020004" pitchFamily="34" charset="0"/>
                        </a:rPr>
                        <a:t>Todas (1)</a:t>
                      </a:r>
                      <a:endParaRPr lang="pt-BR" sz="2000" b="0" i="0" u="none" strike="noStrike" dirty="0">
                        <a:solidFill>
                          <a:srgbClr val="000000"/>
                        </a:solidFill>
                        <a:effectLst/>
                        <a:latin typeface="Fira Sans" panose="020B0503050000020004" pitchFamily="34" charset="0"/>
                      </a:endParaRPr>
                    </a:p>
                  </a:txBody>
                  <a:tcPr marL="9525" marR="9525" marT="9525" marB="0" anchor="ctr"/>
                </a:tc>
                <a:tc>
                  <a:txBody>
                    <a:bodyPr/>
                    <a:lstStyle/>
                    <a:p>
                      <a:pPr algn="ctr" fontAlgn="ctr"/>
                      <a:r>
                        <a:rPr lang="pt-BR" sz="2000" u="none" strike="noStrike">
                          <a:effectLst/>
                          <a:latin typeface="Fira Sans" panose="020B0503050000020004" pitchFamily="34" charset="0"/>
                        </a:rPr>
                        <a:t>Marítimo</a:t>
                      </a:r>
                      <a:endParaRPr lang="pt-BR" sz="2000" b="0" i="0" u="none" strike="noStrike">
                        <a:solidFill>
                          <a:srgbClr val="000000"/>
                        </a:solidFill>
                        <a:effectLst/>
                        <a:latin typeface="Fira Sans" panose="020B0503050000020004" pitchFamily="34" charset="0"/>
                      </a:endParaRPr>
                    </a:p>
                  </a:txBody>
                  <a:tcPr marL="9525" marR="9525" marT="9525" marB="0" anchor="ctr"/>
                </a:tc>
                <a:tc>
                  <a:txBody>
                    <a:bodyPr/>
                    <a:lstStyle/>
                    <a:p>
                      <a:pPr algn="ctr" fontAlgn="ctr"/>
                      <a:r>
                        <a:rPr lang="pt-BR" sz="2000" u="none" strike="noStrike">
                          <a:effectLst/>
                          <a:latin typeface="Fira Sans" panose="020B0503050000020004" pitchFamily="34" charset="0"/>
                        </a:rPr>
                        <a:t>Sem LI</a:t>
                      </a:r>
                      <a:endParaRPr lang="pt-BR" sz="2000" b="0" i="0" u="none" strike="noStrike">
                        <a:solidFill>
                          <a:srgbClr val="000000"/>
                        </a:solidFill>
                        <a:effectLst/>
                        <a:latin typeface="Fira Sans" panose="020B0503050000020004" pitchFamily="34" charset="0"/>
                      </a:endParaRPr>
                    </a:p>
                  </a:txBody>
                  <a:tcPr marL="9525" marR="9525" marT="9525" marB="0" anchor="ctr"/>
                </a:tc>
                <a:tc>
                  <a:txBody>
                    <a:bodyPr/>
                    <a:lstStyle/>
                    <a:p>
                      <a:pPr algn="ctr" fontAlgn="ctr"/>
                      <a:r>
                        <a:rPr lang="pt-BR" sz="2000" u="none" strike="noStrike" dirty="0">
                          <a:effectLst/>
                          <a:latin typeface="Fira Sans" panose="020B0503050000020004" pitchFamily="34" charset="0"/>
                        </a:rPr>
                        <a:t>Ilimitada</a:t>
                      </a:r>
                      <a:endParaRPr lang="pt-BR" sz="2000" b="0" i="0" u="none" strike="noStrike" dirty="0">
                        <a:solidFill>
                          <a:srgbClr val="000000"/>
                        </a:solidFill>
                        <a:effectLst/>
                        <a:latin typeface="Fira Sans" panose="020B0503050000020004" pitchFamily="34" charset="0"/>
                      </a:endParaRPr>
                    </a:p>
                  </a:txBody>
                  <a:tcPr marL="9525" marR="9525" marT="9525" marB="0" anchor="ctr"/>
                </a:tc>
                <a:tc>
                  <a:txBody>
                    <a:bodyPr/>
                    <a:lstStyle/>
                    <a:p>
                      <a:pPr marL="93663" marR="0" indent="0" algn="l" defTabSz="584200" rtl="0" fontAlgn="ctr" latinLnBrk="0">
                        <a:lnSpc>
                          <a:spcPct val="100000"/>
                        </a:lnSpc>
                        <a:spcBef>
                          <a:spcPts val="0"/>
                        </a:spcBef>
                        <a:spcAft>
                          <a:spcPts val="0"/>
                        </a:spcAft>
                        <a:buClrTx/>
                        <a:buSzTx/>
                        <a:buFontTx/>
                        <a:buNone/>
                        <a:tabLst/>
                      </a:pPr>
                      <a:r>
                        <a:rPr lang="pt-BR" sz="2000" b="0" i="0" u="none" strike="noStrike" cap="none" spc="0" baseline="0" dirty="0">
                          <a:solidFill>
                            <a:schemeClr val="dk1"/>
                          </a:solidFill>
                          <a:effectLst/>
                          <a:uFillTx/>
                          <a:latin typeface="Fira Sans" panose="020B0503050000020004" pitchFamily="34" charset="0"/>
                          <a:ea typeface="+mn-ea"/>
                          <a:cs typeface="+mn-cs"/>
                          <a:sym typeface="Helvetica Neue"/>
                        </a:rPr>
                        <a:t>1 (consumo) e 4 (admissão em entreposto industrial)</a:t>
                      </a:r>
                    </a:p>
                  </a:txBody>
                  <a:tcPr marL="9525" marR="9525" marT="9525" marB="0" anchor="ctr"/>
                </a:tc>
                <a:tc>
                  <a:txBody>
                    <a:bodyPr/>
                    <a:lstStyle/>
                    <a:p>
                      <a:pPr marL="93663" marR="0" indent="0" algn="l" defTabSz="584200" rtl="0" fontAlgn="ctr" latinLnBrk="0">
                        <a:lnSpc>
                          <a:spcPct val="100000"/>
                        </a:lnSpc>
                        <a:spcBef>
                          <a:spcPts val="0"/>
                        </a:spcBef>
                        <a:spcAft>
                          <a:spcPts val="0"/>
                        </a:spcAft>
                        <a:buClrTx/>
                        <a:buSzTx/>
                        <a:buFontTx/>
                        <a:buNone/>
                        <a:tabLst/>
                      </a:pPr>
                      <a:r>
                        <a:rPr lang="pt-BR" sz="2000" b="0" i="0" u="none" strike="noStrike" cap="none" spc="0" baseline="0" dirty="0" err="1">
                          <a:solidFill>
                            <a:schemeClr val="dk1"/>
                          </a:solidFill>
                          <a:effectLst/>
                          <a:uFillTx/>
                          <a:latin typeface="Fira Sans" panose="020B0503050000020004" pitchFamily="34" charset="0"/>
                          <a:ea typeface="+mn-ea"/>
                          <a:cs typeface="+mn-cs"/>
                          <a:sym typeface="Helvetica Neue"/>
                        </a:rPr>
                        <a:t>Recof</a:t>
                      </a:r>
                      <a:r>
                        <a:rPr lang="pt-BR" sz="2000" b="0" i="0" u="none" strike="noStrike" cap="none" spc="0" baseline="0" dirty="0">
                          <a:solidFill>
                            <a:schemeClr val="dk1"/>
                          </a:solidFill>
                          <a:effectLst/>
                          <a:uFillTx/>
                          <a:latin typeface="Fira Sans" panose="020B0503050000020004" pitchFamily="34" charset="0"/>
                          <a:ea typeface="+mn-ea"/>
                          <a:cs typeface="+mn-cs"/>
                          <a:sym typeface="Helvetica Neue"/>
                        </a:rPr>
                        <a:t> - 46, 78 e 87</a:t>
                      </a:r>
                    </a:p>
                  </a:txBody>
                  <a:tcPr marL="9525" marR="9525" marT="9525" marB="0" anchor="ctr"/>
                </a:tc>
                <a:extLst>
                  <a:ext uri="{0D108BD9-81ED-4DB2-BD59-A6C34878D82A}">
                    <a16:rowId xmlns:a16="http://schemas.microsoft.com/office/drawing/2014/main" val="1802014559"/>
                  </a:ext>
                </a:extLst>
              </a:tr>
              <a:tr h="95918">
                <a:tc>
                  <a:txBody>
                    <a:bodyPr/>
                    <a:lstStyle/>
                    <a:p>
                      <a:pPr algn="ctr" fontAlgn="ctr"/>
                      <a:r>
                        <a:rPr lang="pt-BR" sz="2000" u="none" strike="noStrike" dirty="0">
                          <a:effectLst/>
                          <a:latin typeface="Fira Sans" panose="020B0503050000020004" pitchFamily="34" charset="0"/>
                        </a:rPr>
                        <a:t>28/10/2024</a:t>
                      </a:r>
                      <a:endParaRPr lang="pt-BR" sz="2000" b="0" i="0" u="none" strike="noStrike" dirty="0">
                        <a:solidFill>
                          <a:srgbClr val="000000"/>
                        </a:solidFill>
                        <a:effectLst/>
                        <a:latin typeface="Fira Sans" panose="020B0503050000020004" pitchFamily="34" charset="0"/>
                      </a:endParaRPr>
                    </a:p>
                  </a:txBody>
                  <a:tcPr marL="9525" marR="9525" marT="9525" marB="0" anchor="ctr"/>
                </a:tc>
                <a:tc>
                  <a:txBody>
                    <a:bodyPr/>
                    <a:lstStyle/>
                    <a:p>
                      <a:pPr algn="ctr" fontAlgn="ctr"/>
                      <a:r>
                        <a:rPr lang="pt-BR" sz="2000" u="none" strike="noStrike">
                          <a:effectLst/>
                          <a:latin typeface="Fira Sans" panose="020B0503050000020004" pitchFamily="34" charset="0"/>
                        </a:rPr>
                        <a:t>Todas</a:t>
                      </a:r>
                      <a:endParaRPr lang="pt-BR" sz="2000" b="0" i="0" u="none" strike="noStrike">
                        <a:solidFill>
                          <a:srgbClr val="000000"/>
                        </a:solidFill>
                        <a:effectLst/>
                        <a:latin typeface="Fira Sans" panose="020B0503050000020004" pitchFamily="34" charset="0"/>
                      </a:endParaRPr>
                    </a:p>
                  </a:txBody>
                  <a:tcPr marL="9525" marR="9525" marT="9525" marB="0" anchor="ctr"/>
                </a:tc>
                <a:tc>
                  <a:txBody>
                    <a:bodyPr/>
                    <a:lstStyle/>
                    <a:p>
                      <a:pPr algn="ctr" fontAlgn="ctr"/>
                      <a:r>
                        <a:rPr lang="pt-BR" sz="2000" u="none" strike="noStrike">
                          <a:effectLst/>
                          <a:latin typeface="Fira Sans" panose="020B0503050000020004" pitchFamily="34" charset="0"/>
                        </a:rPr>
                        <a:t>Marítimo</a:t>
                      </a:r>
                      <a:endParaRPr lang="pt-BR" sz="2000" b="0" i="0" u="none" strike="noStrike">
                        <a:solidFill>
                          <a:srgbClr val="000000"/>
                        </a:solidFill>
                        <a:effectLst/>
                        <a:latin typeface="Fira Sans" panose="020B0503050000020004" pitchFamily="34" charset="0"/>
                      </a:endParaRPr>
                    </a:p>
                  </a:txBody>
                  <a:tcPr marL="9525" marR="9525" marT="9525" marB="0" anchor="ctr"/>
                </a:tc>
                <a:tc>
                  <a:txBody>
                    <a:bodyPr/>
                    <a:lstStyle/>
                    <a:p>
                      <a:pPr algn="ctr" fontAlgn="ctr"/>
                      <a:r>
                        <a:rPr lang="pt-BR" sz="2000" u="none" strike="noStrike">
                          <a:effectLst/>
                          <a:latin typeface="Fira Sans" panose="020B0503050000020004" pitchFamily="34" charset="0"/>
                        </a:rPr>
                        <a:t>Sem LI</a:t>
                      </a:r>
                      <a:endParaRPr lang="pt-BR" sz="2000" b="0" i="0" u="none" strike="noStrike">
                        <a:solidFill>
                          <a:srgbClr val="000000"/>
                        </a:solidFill>
                        <a:effectLst/>
                        <a:latin typeface="Fira Sans" panose="020B0503050000020004" pitchFamily="34" charset="0"/>
                      </a:endParaRPr>
                    </a:p>
                  </a:txBody>
                  <a:tcPr marL="9525" marR="9525" marT="9525" marB="0" anchor="ctr"/>
                </a:tc>
                <a:tc>
                  <a:txBody>
                    <a:bodyPr/>
                    <a:lstStyle/>
                    <a:p>
                      <a:pPr algn="ctr" fontAlgn="ctr"/>
                      <a:r>
                        <a:rPr lang="pt-BR" sz="2000" u="none" strike="noStrike">
                          <a:effectLst/>
                          <a:latin typeface="Fira Sans" panose="020B0503050000020004" pitchFamily="34" charset="0"/>
                        </a:rPr>
                        <a:t>Ilimitada</a:t>
                      </a:r>
                      <a:endParaRPr lang="pt-BR" sz="2000" b="0" i="0" u="none" strike="noStrike">
                        <a:solidFill>
                          <a:srgbClr val="000000"/>
                        </a:solidFill>
                        <a:effectLst/>
                        <a:latin typeface="Fira Sans" panose="020B0503050000020004" pitchFamily="34" charset="0"/>
                      </a:endParaRPr>
                    </a:p>
                  </a:txBody>
                  <a:tcPr marL="9525" marR="9525" marT="9525" marB="0" anchor="ctr"/>
                </a:tc>
                <a:tc>
                  <a:txBody>
                    <a:bodyPr/>
                    <a:lstStyle/>
                    <a:p>
                      <a:pPr marL="93663" marR="0" indent="0" algn="l" defTabSz="584200" rtl="0" fontAlgn="ctr" latinLnBrk="0">
                        <a:lnSpc>
                          <a:spcPct val="100000"/>
                        </a:lnSpc>
                        <a:spcBef>
                          <a:spcPts val="0"/>
                        </a:spcBef>
                        <a:spcAft>
                          <a:spcPts val="0"/>
                        </a:spcAft>
                        <a:buClrTx/>
                        <a:buSzTx/>
                        <a:buFontTx/>
                        <a:buNone/>
                        <a:tabLst/>
                      </a:pPr>
                      <a:r>
                        <a:rPr lang="pt-BR" sz="2000" b="0" i="0" u="none" strike="noStrike" cap="none" spc="0" baseline="0">
                          <a:solidFill>
                            <a:schemeClr val="dk1"/>
                          </a:solidFill>
                          <a:effectLst/>
                          <a:uFillTx/>
                          <a:latin typeface="Fira Sans" panose="020B0503050000020004" pitchFamily="34" charset="0"/>
                          <a:ea typeface="+mn-ea"/>
                          <a:cs typeface="+mn-cs"/>
                          <a:sym typeface="Helvetica Neue"/>
                        </a:rPr>
                        <a:t>5 (admissão temporária) e 12 (consumo e admissão temporária)</a:t>
                      </a:r>
                    </a:p>
                  </a:txBody>
                  <a:tcPr marL="9525" marR="9525" marT="9525" marB="0" anchor="ctr"/>
                </a:tc>
                <a:tc>
                  <a:txBody>
                    <a:bodyPr/>
                    <a:lstStyle/>
                    <a:p>
                      <a:pPr marL="93663" marR="0" indent="0" algn="l" defTabSz="584200" rtl="0" fontAlgn="ctr" latinLnBrk="0">
                        <a:lnSpc>
                          <a:spcPct val="100000"/>
                        </a:lnSpc>
                        <a:spcBef>
                          <a:spcPts val="0"/>
                        </a:spcBef>
                        <a:spcAft>
                          <a:spcPts val="0"/>
                        </a:spcAft>
                        <a:buClrTx/>
                        <a:buSzTx/>
                        <a:buFontTx/>
                        <a:buNone/>
                        <a:tabLst/>
                      </a:pPr>
                      <a:r>
                        <a:rPr lang="pt-BR" sz="2000" b="0" i="0" u="none" strike="noStrike" cap="none" spc="0" baseline="0" dirty="0">
                          <a:solidFill>
                            <a:schemeClr val="dk1"/>
                          </a:solidFill>
                          <a:effectLst/>
                          <a:uFillTx/>
                          <a:latin typeface="Fira Sans" panose="020B0503050000020004" pitchFamily="34" charset="0"/>
                          <a:ea typeface="+mn-ea"/>
                          <a:cs typeface="+mn-cs"/>
                          <a:sym typeface="Helvetica Neue"/>
                        </a:rPr>
                        <a:t>Repetro - 69</a:t>
                      </a:r>
                    </a:p>
                  </a:txBody>
                  <a:tcPr marL="9525" marR="9525" marT="9525" marB="0" anchor="ctr"/>
                </a:tc>
                <a:extLst>
                  <a:ext uri="{0D108BD9-81ED-4DB2-BD59-A6C34878D82A}">
                    <a16:rowId xmlns:a16="http://schemas.microsoft.com/office/drawing/2014/main" val="1186124314"/>
                  </a:ext>
                </a:extLst>
              </a:tr>
              <a:tr h="48697">
                <a:tc>
                  <a:txBody>
                    <a:bodyPr/>
                    <a:lstStyle/>
                    <a:p>
                      <a:pPr algn="ctr" fontAlgn="ctr"/>
                      <a:r>
                        <a:rPr lang="pt-BR" sz="2000" u="none" strike="noStrike" dirty="0">
                          <a:effectLst/>
                          <a:latin typeface="Fira Sans" panose="020B0503050000020004" pitchFamily="34" charset="0"/>
                        </a:rPr>
                        <a:t>28/10/2024</a:t>
                      </a:r>
                      <a:endParaRPr lang="pt-BR" sz="2000" b="0" i="0" u="none" strike="noStrike" dirty="0">
                        <a:solidFill>
                          <a:srgbClr val="000000"/>
                        </a:solidFill>
                        <a:effectLst/>
                        <a:latin typeface="Fira Sans" panose="020B0503050000020004" pitchFamily="34" charset="0"/>
                      </a:endParaRPr>
                    </a:p>
                  </a:txBody>
                  <a:tcPr marL="9525" marR="9525" marT="9525" marB="0" anchor="ctr"/>
                </a:tc>
                <a:tc>
                  <a:txBody>
                    <a:bodyPr/>
                    <a:lstStyle/>
                    <a:p>
                      <a:pPr algn="ctr" fontAlgn="ctr"/>
                      <a:r>
                        <a:rPr lang="pt-BR" sz="2000" u="none" strike="noStrike">
                          <a:effectLst/>
                          <a:latin typeface="Fira Sans" panose="020B0503050000020004" pitchFamily="34" charset="0"/>
                        </a:rPr>
                        <a:t>Todas</a:t>
                      </a:r>
                      <a:endParaRPr lang="pt-BR" sz="2000" b="0" i="0" u="none" strike="noStrike">
                        <a:solidFill>
                          <a:srgbClr val="000000"/>
                        </a:solidFill>
                        <a:effectLst/>
                        <a:latin typeface="Fira Sans" panose="020B0503050000020004" pitchFamily="34" charset="0"/>
                      </a:endParaRPr>
                    </a:p>
                  </a:txBody>
                  <a:tcPr marL="9525" marR="9525" marT="9525" marB="0" anchor="ctr"/>
                </a:tc>
                <a:tc>
                  <a:txBody>
                    <a:bodyPr/>
                    <a:lstStyle/>
                    <a:p>
                      <a:pPr algn="ctr" fontAlgn="ctr"/>
                      <a:r>
                        <a:rPr lang="pt-BR" sz="2000" u="none" strike="noStrike">
                          <a:effectLst/>
                          <a:latin typeface="Fira Sans" panose="020B0503050000020004" pitchFamily="34" charset="0"/>
                        </a:rPr>
                        <a:t>Marítimo</a:t>
                      </a:r>
                      <a:endParaRPr lang="pt-BR" sz="2000" b="0" i="0" u="none" strike="noStrike">
                        <a:solidFill>
                          <a:srgbClr val="000000"/>
                        </a:solidFill>
                        <a:effectLst/>
                        <a:latin typeface="Fira Sans" panose="020B0503050000020004" pitchFamily="34" charset="0"/>
                      </a:endParaRPr>
                    </a:p>
                  </a:txBody>
                  <a:tcPr marL="9525" marR="9525" marT="9525" marB="0" anchor="ctr"/>
                </a:tc>
                <a:tc>
                  <a:txBody>
                    <a:bodyPr/>
                    <a:lstStyle/>
                    <a:p>
                      <a:pPr algn="ctr" fontAlgn="ctr"/>
                      <a:r>
                        <a:rPr lang="pt-BR" sz="2000" u="none" strike="noStrike">
                          <a:effectLst/>
                          <a:latin typeface="Fira Sans" panose="020B0503050000020004" pitchFamily="34" charset="0"/>
                        </a:rPr>
                        <a:t>Sem LI</a:t>
                      </a:r>
                      <a:endParaRPr lang="pt-BR" sz="2000" b="0" i="0" u="none" strike="noStrike">
                        <a:solidFill>
                          <a:srgbClr val="000000"/>
                        </a:solidFill>
                        <a:effectLst/>
                        <a:latin typeface="Fira Sans" panose="020B0503050000020004" pitchFamily="34" charset="0"/>
                      </a:endParaRPr>
                    </a:p>
                  </a:txBody>
                  <a:tcPr marL="9525" marR="9525" marT="9525" marB="0" anchor="ctr"/>
                </a:tc>
                <a:tc>
                  <a:txBody>
                    <a:bodyPr/>
                    <a:lstStyle/>
                    <a:p>
                      <a:pPr algn="ctr" fontAlgn="ctr"/>
                      <a:r>
                        <a:rPr lang="pt-BR" sz="2000" u="none" strike="noStrike" dirty="0">
                          <a:effectLst/>
                          <a:latin typeface="Fira Sans" panose="020B0503050000020004" pitchFamily="34" charset="0"/>
                        </a:rPr>
                        <a:t>Ilimitada</a:t>
                      </a:r>
                      <a:endParaRPr lang="pt-BR" sz="2000" b="0" i="0" u="none" strike="noStrike" dirty="0">
                        <a:solidFill>
                          <a:srgbClr val="000000"/>
                        </a:solidFill>
                        <a:effectLst/>
                        <a:latin typeface="Fira Sans" panose="020B0503050000020004" pitchFamily="34" charset="0"/>
                      </a:endParaRPr>
                    </a:p>
                  </a:txBody>
                  <a:tcPr marL="9525" marR="9525" marT="9525" marB="0" anchor="ctr"/>
                </a:tc>
                <a:tc>
                  <a:txBody>
                    <a:bodyPr/>
                    <a:lstStyle/>
                    <a:p>
                      <a:pPr marL="93663" marR="0" indent="0" algn="l" defTabSz="584200" rtl="0" fontAlgn="ctr" latinLnBrk="0">
                        <a:lnSpc>
                          <a:spcPct val="100000"/>
                        </a:lnSpc>
                        <a:spcBef>
                          <a:spcPts val="0"/>
                        </a:spcBef>
                        <a:spcAft>
                          <a:spcPts val="0"/>
                        </a:spcAft>
                        <a:buClrTx/>
                        <a:buSzTx/>
                        <a:buFontTx/>
                        <a:buNone/>
                        <a:tabLst/>
                      </a:pPr>
                      <a:r>
                        <a:rPr lang="pt-BR" sz="2000" b="0" i="0" u="none" strike="noStrike" cap="none" spc="0" baseline="0" dirty="0">
                          <a:solidFill>
                            <a:schemeClr val="dk1"/>
                          </a:solidFill>
                          <a:effectLst/>
                          <a:uFillTx/>
                          <a:latin typeface="Fira Sans" panose="020B0503050000020004" pitchFamily="34" charset="0"/>
                          <a:ea typeface="+mn-ea"/>
                          <a:cs typeface="+mn-cs"/>
                          <a:sym typeface="Helvetica Neue"/>
                        </a:rPr>
                        <a:t>1 (consumo)</a:t>
                      </a:r>
                    </a:p>
                  </a:txBody>
                  <a:tcPr marL="9525" marR="9525" marT="9525" marB="0" anchor="ctr"/>
                </a:tc>
                <a:tc>
                  <a:txBody>
                    <a:bodyPr/>
                    <a:lstStyle/>
                    <a:p>
                      <a:pPr marL="93663" marR="0" indent="0" algn="l" defTabSz="584200" rtl="0" fontAlgn="ctr" latinLnBrk="0">
                        <a:lnSpc>
                          <a:spcPct val="100000"/>
                        </a:lnSpc>
                        <a:spcBef>
                          <a:spcPts val="0"/>
                        </a:spcBef>
                        <a:spcAft>
                          <a:spcPts val="0"/>
                        </a:spcAft>
                        <a:buClrTx/>
                        <a:buSzTx/>
                        <a:buFontTx/>
                        <a:buNone/>
                        <a:tabLst/>
                      </a:pPr>
                      <a:r>
                        <a:rPr lang="pt-BR" sz="2000" b="0" i="0" u="none" strike="noStrike" cap="none" spc="0" baseline="0" dirty="0">
                          <a:solidFill>
                            <a:schemeClr val="dk1"/>
                          </a:solidFill>
                          <a:effectLst/>
                          <a:uFillTx/>
                          <a:latin typeface="Fira Sans" panose="020B0503050000020004" pitchFamily="34" charset="0"/>
                          <a:ea typeface="+mn-ea"/>
                          <a:cs typeface="+mn-cs"/>
                          <a:sym typeface="Helvetica Neue"/>
                        </a:rPr>
                        <a:t>Repetro - 70 e 82</a:t>
                      </a:r>
                    </a:p>
                  </a:txBody>
                  <a:tcPr marL="9525" marR="9525" marT="9525" marB="0" anchor="ctr"/>
                </a:tc>
                <a:extLst>
                  <a:ext uri="{0D108BD9-81ED-4DB2-BD59-A6C34878D82A}">
                    <a16:rowId xmlns:a16="http://schemas.microsoft.com/office/drawing/2014/main" val="1303462269"/>
                  </a:ext>
                </a:extLst>
              </a:tr>
              <a:tr h="0">
                <a:tc>
                  <a:txBody>
                    <a:bodyPr/>
                    <a:lstStyle/>
                    <a:p>
                      <a:pPr algn="ctr" fontAlgn="ctr"/>
                      <a:r>
                        <a:rPr lang="pt-BR" sz="2000" u="none" strike="noStrike" dirty="0">
                          <a:effectLst/>
                          <a:latin typeface="Fira Sans" panose="020B0503050000020004" pitchFamily="34" charset="0"/>
                        </a:rPr>
                        <a:t>04/11/2024</a:t>
                      </a:r>
                      <a:endParaRPr lang="pt-BR" sz="2000" b="0" i="0" u="none" strike="noStrike" dirty="0">
                        <a:solidFill>
                          <a:srgbClr val="000000"/>
                        </a:solidFill>
                        <a:effectLst/>
                        <a:latin typeface="Fira Sans" panose="020B0503050000020004" pitchFamily="34" charset="0"/>
                      </a:endParaRPr>
                    </a:p>
                  </a:txBody>
                  <a:tcPr marL="9525" marR="9525" marT="114300" marB="114300" anchor="ctr"/>
                </a:tc>
                <a:tc>
                  <a:txBody>
                    <a:bodyPr/>
                    <a:lstStyle/>
                    <a:p>
                      <a:pPr algn="ctr" fontAlgn="ctr"/>
                      <a:r>
                        <a:rPr lang="pt-BR" sz="2000" u="none" strike="noStrike">
                          <a:effectLst/>
                          <a:latin typeface="Fira Sans" panose="020B0503050000020004" pitchFamily="34" charset="0"/>
                        </a:rPr>
                        <a:t>RJ</a:t>
                      </a:r>
                      <a:endParaRPr lang="pt-BR" sz="2000" b="0" i="0" u="none" strike="noStrike">
                        <a:solidFill>
                          <a:srgbClr val="000000"/>
                        </a:solidFill>
                        <a:effectLst/>
                        <a:latin typeface="Fira Sans" panose="020B0503050000020004" pitchFamily="34" charset="0"/>
                      </a:endParaRPr>
                    </a:p>
                  </a:txBody>
                  <a:tcPr marL="9525" marR="9525" marT="114300" marB="114300" anchor="ctr"/>
                </a:tc>
                <a:tc>
                  <a:txBody>
                    <a:bodyPr/>
                    <a:lstStyle/>
                    <a:p>
                      <a:pPr algn="ctr" fontAlgn="ctr"/>
                      <a:r>
                        <a:rPr lang="pt-BR" sz="2000" u="none" strike="noStrike">
                          <a:effectLst/>
                          <a:latin typeface="Fira Sans" panose="020B0503050000020004" pitchFamily="34" charset="0"/>
                        </a:rPr>
                        <a:t>Marítimo</a:t>
                      </a:r>
                      <a:endParaRPr lang="pt-BR" sz="2000" b="0" i="0" u="none" strike="noStrike">
                        <a:solidFill>
                          <a:srgbClr val="000000"/>
                        </a:solidFill>
                        <a:effectLst/>
                        <a:latin typeface="Fira Sans" panose="020B0503050000020004" pitchFamily="34" charset="0"/>
                      </a:endParaRPr>
                    </a:p>
                  </a:txBody>
                  <a:tcPr marL="9525" marR="9525" marT="114300" marB="114300" anchor="ctr"/>
                </a:tc>
                <a:tc>
                  <a:txBody>
                    <a:bodyPr/>
                    <a:lstStyle/>
                    <a:p>
                      <a:pPr algn="ctr" fontAlgn="ctr"/>
                      <a:r>
                        <a:rPr lang="pt-BR" sz="2000" u="none" strike="noStrike">
                          <a:effectLst/>
                          <a:latin typeface="Fira Sans" panose="020B0503050000020004" pitchFamily="34" charset="0"/>
                        </a:rPr>
                        <a:t>Sem LI</a:t>
                      </a:r>
                      <a:endParaRPr lang="pt-BR" sz="2000" b="0" i="0" u="none" strike="noStrike">
                        <a:solidFill>
                          <a:srgbClr val="000000"/>
                        </a:solidFill>
                        <a:effectLst/>
                        <a:latin typeface="Fira Sans" panose="020B0503050000020004" pitchFamily="34" charset="0"/>
                      </a:endParaRPr>
                    </a:p>
                  </a:txBody>
                  <a:tcPr marL="9525" marR="9525" marT="114300" marB="114300" anchor="ctr"/>
                </a:tc>
                <a:tc>
                  <a:txBody>
                    <a:bodyPr/>
                    <a:lstStyle/>
                    <a:p>
                      <a:pPr algn="ctr" fontAlgn="ctr"/>
                      <a:r>
                        <a:rPr lang="pt-BR" sz="2000" u="none" strike="noStrike">
                          <a:effectLst/>
                          <a:latin typeface="Fira Sans" panose="020B0503050000020004" pitchFamily="34" charset="0"/>
                        </a:rPr>
                        <a:t>Diferente de limitada</a:t>
                      </a:r>
                      <a:endParaRPr lang="pt-BR" sz="2000" b="0" i="0" u="none" strike="noStrike">
                        <a:solidFill>
                          <a:srgbClr val="000000"/>
                        </a:solidFill>
                        <a:effectLst/>
                        <a:latin typeface="Fira Sans" panose="020B0503050000020004" pitchFamily="34" charset="0"/>
                      </a:endParaRPr>
                    </a:p>
                  </a:txBody>
                  <a:tcPr marL="9525" marR="9525" marT="114300" marB="114300" anchor="ctr"/>
                </a:tc>
                <a:tc>
                  <a:txBody>
                    <a:bodyPr/>
                    <a:lstStyle/>
                    <a:p>
                      <a:pPr marL="93663" marR="0" indent="0" algn="l" defTabSz="584200" rtl="0" fontAlgn="ctr" latinLnBrk="0">
                        <a:lnSpc>
                          <a:spcPct val="100000"/>
                        </a:lnSpc>
                        <a:spcBef>
                          <a:spcPts val="0"/>
                        </a:spcBef>
                        <a:spcAft>
                          <a:spcPts val="0"/>
                        </a:spcAft>
                        <a:buClrTx/>
                        <a:buSzTx/>
                        <a:buFontTx/>
                        <a:buNone/>
                        <a:tabLst/>
                      </a:pPr>
                      <a:r>
                        <a:rPr lang="pt-BR" sz="2000" b="0" i="0" u="none" strike="noStrike" cap="none" spc="0" baseline="0" dirty="0">
                          <a:solidFill>
                            <a:schemeClr val="dk1"/>
                          </a:solidFill>
                          <a:effectLst/>
                          <a:uFillTx/>
                          <a:latin typeface="Fira Sans" panose="020B0503050000020004" pitchFamily="34" charset="0"/>
                          <a:ea typeface="+mn-ea"/>
                          <a:cs typeface="+mn-cs"/>
                          <a:sym typeface="Helvetica Neue"/>
                        </a:rPr>
                        <a:t>12 (consumo e admissão temporária)</a:t>
                      </a:r>
                    </a:p>
                  </a:txBody>
                  <a:tcPr marL="9525" marR="9525" marT="114300" marB="114300" anchor="ctr"/>
                </a:tc>
                <a:tc>
                  <a:txBody>
                    <a:bodyPr/>
                    <a:lstStyle/>
                    <a:p>
                      <a:pPr marL="93663" marR="0" indent="0" algn="l" defTabSz="584200" rtl="0" fontAlgn="ctr" latinLnBrk="0">
                        <a:lnSpc>
                          <a:spcPct val="100000"/>
                        </a:lnSpc>
                        <a:spcBef>
                          <a:spcPts val="0"/>
                        </a:spcBef>
                        <a:spcAft>
                          <a:spcPts val="0"/>
                        </a:spcAft>
                        <a:buClrTx/>
                        <a:buSzTx/>
                        <a:buFontTx/>
                        <a:buNone/>
                        <a:tabLst/>
                      </a:pPr>
                      <a:r>
                        <a:rPr lang="pt-BR" sz="2000" b="0" i="0" u="none" strike="noStrike" cap="none" spc="0" baseline="0" dirty="0">
                          <a:solidFill>
                            <a:schemeClr val="dk1"/>
                          </a:solidFill>
                          <a:effectLst/>
                          <a:uFillTx/>
                          <a:latin typeface="Fira Sans" panose="020B0503050000020004" pitchFamily="34" charset="0"/>
                          <a:ea typeface="+mn-ea"/>
                          <a:cs typeface="+mn-cs"/>
                          <a:sym typeface="Helvetica Neue"/>
                        </a:rPr>
                        <a:t>Admissão Temporária Pagamento Proporcional – 37</a:t>
                      </a:r>
                    </a:p>
                  </a:txBody>
                  <a:tcPr marL="9525" marR="9525" marT="114300" marB="114300" anchor="ctr"/>
                </a:tc>
                <a:extLst>
                  <a:ext uri="{0D108BD9-81ED-4DB2-BD59-A6C34878D82A}">
                    <a16:rowId xmlns:a16="http://schemas.microsoft.com/office/drawing/2014/main" val="946643146"/>
                  </a:ext>
                </a:extLst>
              </a:tr>
              <a:tr h="0">
                <a:tc>
                  <a:txBody>
                    <a:bodyPr/>
                    <a:lstStyle/>
                    <a:p>
                      <a:pPr algn="ctr" fontAlgn="ctr"/>
                      <a:r>
                        <a:rPr lang="pt-BR" sz="2000" u="none" strike="noStrike" dirty="0">
                          <a:effectLst/>
                          <a:latin typeface="Fira Sans" panose="020B0503050000020004" pitchFamily="34" charset="0"/>
                        </a:rPr>
                        <a:t>04/11/2024</a:t>
                      </a:r>
                      <a:endParaRPr lang="pt-BR" sz="2000" b="0" i="0" u="none" strike="noStrike" dirty="0">
                        <a:solidFill>
                          <a:srgbClr val="000000"/>
                        </a:solidFill>
                        <a:effectLst/>
                        <a:latin typeface="Fira Sans" panose="020B0503050000020004" pitchFamily="34" charset="0"/>
                      </a:endParaRPr>
                    </a:p>
                  </a:txBody>
                  <a:tcPr marL="9525" marR="9525" marT="114300" marB="114300" anchor="ctr"/>
                </a:tc>
                <a:tc>
                  <a:txBody>
                    <a:bodyPr/>
                    <a:lstStyle/>
                    <a:p>
                      <a:pPr algn="ctr" fontAlgn="ctr"/>
                      <a:r>
                        <a:rPr lang="pt-BR" sz="2000" u="none" strike="noStrike">
                          <a:effectLst/>
                          <a:latin typeface="Fira Sans" panose="020B0503050000020004" pitchFamily="34" charset="0"/>
                        </a:rPr>
                        <a:t>RJ</a:t>
                      </a:r>
                      <a:endParaRPr lang="pt-BR" sz="2000" b="0" i="0" u="none" strike="noStrike">
                        <a:solidFill>
                          <a:srgbClr val="000000"/>
                        </a:solidFill>
                        <a:effectLst/>
                        <a:latin typeface="Fira Sans" panose="020B0503050000020004" pitchFamily="34" charset="0"/>
                      </a:endParaRPr>
                    </a:p>
                  </a:txBody>
                  <a:tcPr marL="9525" marR="9525" marT="114300" marB="114300" anchor="ctr"/>
                </a:tc>
                <a:tc>
                  <a:txBody>
                    <a:bodyPr/>
                    <a:lstStyle/>
                    <a:p>
                      <a:pPr algn="ctr" fontAlgn="ctr"/>
                      <a:r>
                        <a:rPr lang="pt-BR" sz="2000" u="none" strike="noStrike">
                          <a:effectLst/>
                          <a:latin typeface="Fira Sans" panose="020B0503050000020004" pitchFamily="34" charset="0"/>
                        </a:rPr>
                        <a:t>Marítimo</a:t>
                      </a:r>
                      <a:endParaRPr lang="pt-BR" sz="2000" b="0" i="0" u="none" strike="noStrike">
                        <a:solidFill>
                          <a:srgbClr val="000000"/>
                        </a:solidFill>
                        <a:effectLst/>
                        <a:latin typeface="Fira Sans" panose="020B0503050000020004" pitchFamily="34" charset="0"/>
                      </a:endParaRPr>
                    </a:p>
                  </a:txBody>
                  <a:tcPr marL="9525" marR="9525" marT="114300" marB="114300" anchor="ctr"/>
                </a:tc>
                <a:tc>
                  <a:txBody>
                    <a:bodyPr/>
                    <a:lstStyle/>
                    <a:p>
                      <a:pPr algn="ctr" fontAlgn="ctr"/>
                      <a:r>
                        <a:rPr lang="pt-BR" sz="2000" u="none" strike="noStrike">
                          <a:effectLst/>
                          <a:latin typeface="Fira Sans" panose="020B0503050000020004" pitchFamily="34" charset="0"/>
                        </a:rPr>
                        <a:t>Sem LI</a:t>
                      </a:r>
                      <a:endParaRPr lang="pt-BR" sz="2000" b="0" i="0" u="none" strike="noStrike">
                        <a:solidFill>
                          <a:srgbClr val="000000"/>
                        </a:solidFill>
                        <a:effectLst/>
                        <a:latin typeface="Fira Sans" panose="020B0503050000020004" pitchFamily="34" charset="0"/>
                      </a:endParaRPr>
                    </a:p>
                  </a:txBody>
                  <a:tcPr marL="9525" marR="9525" marT="114300" marB="114300" anchor="ctr"/>
                </a:tc>
                <a:tc>
                  <a:txBody>
                    <a:bodyPr/>
                    <a:lstStyle/>
                    <a:p>
                      <a:pPr algn="ctr" fontAlgn="ctr"/>
                      <a:r>
                        <a:rPr lang="pt-BR" sz="2000" u="none" strike="noStrike">
                          <a:effectLst/>
                          <a:latin typeface="Fira Sans" panose="020B0503050000020004" pitchFamily="34" charset="0"/>
                        </a:rPr>
                        <a:t>Diferente de limitada</a:t>
                      </a:r>
                      <a:endParaRPr lang="pt-BR" sz="2000" b="0" i="0" u="none" strike="noStrike">
                        <a:solidFill>
                          <a:srgbClr val="000000"/>
                        </a:solidFill>
                        <a:effectLst/>
                        <a:latin typeface="Fira Sans" panose="020B0503050000020004" pitchFamily="34" charset="0"/>
                      </a:endParaRPr>
                    </a:p>
                  </a:txBody>
                  <a:tcPr marL="9525" marR="9525" marT="114300" marB="114300" anchor="ctr"/>
                </a:tc>
                <a:tc>
                  <a:txBody>
                    <a:bodyPr/>
                    <a:lstStyle/>
                    <a:p>
                      <a:pPr marL="93663" marR="0" indent="0" algn="l" defTabSz="584200" rtl="0" fontAlgn="ctr" latinLnBrk="0">
                        <a:lnSpc>
                          <a:spcPct val="100000"/>
                        </a:lnSpc>
                        <a:spcBef>
                          <a:spcPts val="0"/>
                        </a:spcBef>
                        <a:spcAft>
                          <a:spcPts val="0"/>
                        </a:spcAft>
                        <a:buClrTx/>
                        <a:buSzTx/>
                        <a:buFontTx/>
                        <a:buNone/>
                        <a:tabLst/>
                      </a:pPr>
                      <a:r>
                        <a:rPr lang="pt-BR" sz="2000" b="0" i="0" u="none" strike="noStrike" cap="none" spc="0" baseline="0" dirty="0">
                          <a:solidFill>
                            <a:schemeClr val="dk1"/>
                          </a:solidFill>
                          <a:effectLst/>
                          <a:uFillTx/>
                          <a:latin typeface="Fira Sans" panose="020B0503050000020004" pitchFamily="34" charset="0"/>
                          <a:ea typeface="+mn-ea"/>
                          <a:cs typeface="+mn-cs"/>
                          <a:sym typeface="Helvetica Neue"/>
                        </a:rPr>
                        <a:t>5 (admissão temporária) e 12 (consumo e admissão temporária)</a:t>
                      </a:r>
                    </a:p>
                  </a:txBody>
                  <a:tcPr marL="9525" marR="9525" marT="114300" marB="114300" anchor="ctr"/>
                </a:tc>
                <a:tc>
                  <a:txBody>
                    <a:bodyPr/>
                    <a:lstStyle/>
                    <a:p>
                      <a:pPr marL="93663" marR="0" indent="0" algn="l" defTabSz="584200" rtl="0" fontAlgn="ctr" latinLnBrk="0">
                        <a:lnSpc>
                          <a:spcPct val="100000"/>
                        </a:lnSpc>
                        <a:spcBef>
                          <a:spcPts val="0"/>
                        </a:spcBef>
                        <a:spcAft>
                          <a:spcPts val="0"/>
                        </a:spcAft>
                        <a:buClrTx/>
                        <a:buSzTx/>
                        <a:buFontTx/>
                        <a:buNone/>
                        <a:tabLst/>
                      </a:pPr>
                      <a:r>
                        <a:rPr lang="pt-BR" sz="2000" b="0" i="0" u="none" strike="noStrike" cap="none" spc="0" baseline="0" dirty="0">
                          <a:solidFill>
                            <a:schemeClr val="dk1"/>
                          </a:solidFill>
                          <a:effectLst/>
                          <a:uFillTx/>
                          <a:latin typeface="Fira Sans" panose="020B0503050000020004" pitchFamily="34" charset="0"/>
                          <a:ea typeface="+mn-ea"/>
                          <a:cs typeface="+mn-cs"/>
                          <a:sym typeface="Helvetica Neue"/>
                        </a:rPr>
                        <a:t>Admissão Temporária – 31</a:t>
                      </a:r>
                    </a:p>
                  </a:txBody>
                  <a:tcPr marL="9525" marR="9525" marT="114300" marB="114300" anchor="ctr"/>
                </a:tc>
                <a:extLst>
                  <a:ext uri="{0D108BD9-81ED-4DB2-BD59-A6C34878D82A}">
                    <a16:rowId xmlns:a16="http://schemas.microsoft.com/office/drawing/2014/main" val="1742399596"/>
                  </a:ext>
                </a:extLst>
              </a:tr>
              <a:tr h="0">
                <a:tc>
                  <a:txBody>
                    <a:bodyPr/>
                    <a:lstStyle/>
                    <a:p>
                      <a:pPr algn="ctr" fontAlgn="ctr"/>
                      <a:r>
                        <a:rPr lang="pt-BR" sz="2000" u="none" strike="noStrike" dirty="0">
                          <a:effectLst/>
                          <a:latin typeface="Fira Sans" panose="020B0503050000020004" pitchFamily="34" charset="0"/>
                        </a:rPr>
                        <a:t>04/11/2024</a:t>
                      </a:r>
                      <a:endParaRPr lang="pt-BR" sz="2000" b="0" i="0" u="none" strike="noStrike" dirty="0">
                        <a:solidFill>
                          <a:srgbClr val="000000"/>
                        </a:solidFill>
                        <a:effectLst/>
                        <a:latin typeface="Fira Sans" panose="020B0503050000020004" pitchFamily="34" charset="0"/>
                      </a:endParaRPr>
                    </a:p>
                  </a:txBody>
                  <a:tcPr marL="9525" marR="9525" marT="114300" marB="114300" anchor="ctr"/>
                </a:tc>
                <a:tc>
                  <a:txBody>
                    <a:bodyPr/>
                    <a:lstStyle/>
                    <a:p>
                      <a:pPr algn="ctr" fontAlgn="ctr"/>
                      <a:r>
                        <a:rPr lang="pt-BR" sz="2000" u="none" strike="noStrike">
                          <a:effectLst/>
                          <a:latin typeface="Fira Sans" panose="020B0503050000020004" pitchFamily="34" charset="0"/>
                        </a:rPr>
                        <a:t>RJ</a:t>
                      </a:r>
                      <a:endParaRPr lang="pt-BR" sz="2000" b="0" i="0" u="none" strike="noStrike">
                        <a:solidFill>
                          <a:srgbClr val="000000"/>
                        </a:solidFill>
                        <a:effectLst/>
                        <a:latin typeface="Fira Sans" panose="020B0503050000020004" pitchFamily="34" charset="0"/>
                      </a:endParaRPr>
                    </a:p>
                  </a:txBody>
                  <a:tcPr marL="9525" marR="9525" marT="114300" marB="114300" anchor="ctr"/>
                </a:tc>
                <a:tc>
                  <a:txBody>
                    <a:bodyPr/>
                    <a:lstStyle/>
                    <a:p>
                      <a:pPr algn="ctr" fontAlgn="ctr"/>
                      <a:r>
                        <a:rPr lang="pt-BR" sz="2000" u="none" strike="noStrike" dirty="0">
                          <a:effectLst/>
                          <a:latin typeface="Fira Sans" panose="020B0503050000020004" pitchFamily="34" charset="0"/>
                        </a:rPr>
                        <a:t>Marítimo</a:t>
                      </a:r>
                      <a:endParaRPr lang="pt-BR" sz="2000" b="0" i="0" u="none" strike="noStrike" dirty="0">
                        <a:solidFill>
                          <a:srgbClr val="000000"/>
                        </a:solidFill>
                        <a:effectLst/>
                        <a:latin typeface="Fira Sans" panose="020B0503050000020004" pitchFamily="34" charset="0"/>
                      </a:endParaRPr>
                    </a:p>
                  </a:txBody>
                  <a:tcPr marL="9525" marR="9525" marT="114300" marB="114300" anchor="ctr"/>
                </a:tc>
                <a:tc>
                  <a:txBody>
                    <a:bodyPr/>
                    <a:lstStyle/>
                    <a:p>
                      <a:pPr algn="ctr" fontAlgn="ctr"/>
                      <a:r>
                        <a:rPr lang="pt-BR" sz="2000" u="none" strike="noStrike">
                          <a:effectLst/>
                          <a:latin typeface="Fira Sans" panose="020B0503050000020004" pitchFamily="34" charset="0"/>
                        </a:rPr>
                        <a:t>Sem LI</a:t>
                      </a:r>
                      <a:endParaRPr lang="pt-BR" sz="2000" b="0" i="0" u="none" strike="noStrike">
                        <a:solidFill>
                          <a:srgbClr val="000000"/>
                        </a:solidFill>
                        <a:effectLst/>
                        <a:latin typeface="Fira Sans" panose="020B0503050000020004" pitchFamily="34" charset="0"/>
                      </a:endParaRPr>
                    </a:p>
                  </a:txBody>
                  <a:tcPr marL="9525" marR="9525" marT="114300" marB="114300" anchor="ctr"/>
                </a:tc>
                <a:tc>
                  <a:txBody>
                    <a:bodyPr/>
                    <a:lstStyle/>
                    <a:p>
                      <a:pPr algn="ctr" fontAlgn="ctr"/>
                      <a:r>
                        <a:rPr lang="pt-BR" sz="2000" u="none" strike="noStrike" dirty="0">
                          <a:effectLst/>
                          <a:latin typeface="Fira Sans" panose="020B0503050000020004" pitchFamily="34" charset="0"/>
                        </a:rPr>
                        <a:t>Diferente de limitada</a:t>
                      </a:r>
                      <a:endParaRPr lang="pt-BR" sz="2000" b="0" i="0" u="none" strike="noStrike" dirty="0">
                        <a:solidFill>
                          <a:srgbClr val="000000"/>
                        </a:solidFill>
                        <a:effectLst/>
                        <a:latin typeface="Fira Sans" panose="020B0503050000020004" pitchFamily="34" charset="0"/>
                      </a:endParaRPr>
                    </a:p>
                  </a:txBody>
                  <a:tcPr marL="9525" marR="9525" marT="114300" marB="114300" anchor="ctr"/>
                </a:tc>
                <a:tc>
                  <a:txBody>
                    <a:bodyPr/>
                    <a:lstStyle/>
                    <a:p>
                      <a:pPr marL="93663" marR="0" indent="0" algn="l" defTabSz="584200" rtl="0" fontAlgn="ctr" latinLnBrk="0">
                        <a:lnSpc>
                          <a:spcPct val="100000"/>
                        </a:lnSpc>
                        <a:spcBef>
                          <a:spcPts val="0"/>
                        </a:spcBef>
                        <a:spcAft>
                          <a:spcPts val="0"/>
                        </a:spcAft>
                        <a:buClrTx/>
                        <a:buSzTx/>
                        <a:buFontTx/>
                        <a:buNone/>
                        <a:tabLst/>
                      </a:pPr>
                      <a:r>
                        <a:rPr lang="pt-BR" sz="2000" b="0" i="0" u="none" strike="noStrike" cap="none" spc="0" baseline="0" dirty="0">
                          <a:solidFill>
                            <a:schemeClr val="dk1"/>
                          </a:solidFill>
                          <a:effectLst/>
                          <a:uFillTx/>
                          <a:latin typeface="Fira Sans" panose="020B0503050000020004" pitchFamily="34" charset="0"/>
                          <a:ea typeface="+mn-ea"/>
                          <a:cs typeface="+mn-cs"/>
                          <a:sym typeface="Helvetica Neue"/>
                        </a:rPr>
                        <a:t>1 (Consumo), 5 (admissão temporária) e 12 (consumo e admissão temporária)</a:t>
                      </a:r>
                    </a:p>
                  </a:txBody>
                  <a:tcPr marL="9525" marR="9525" marT="114300" marB="114300" anchor="ctr"/>
                </a:tc>
                <a:tc>
                  <a:txBody>
                    <a:bodyPr/>
                    <a:lstStyle/>
                    <a:p>
                      <a:pPr marL="93663" marR="0" indent="0" algn="l" defTabSz="584200" rtl="0" fontAlgn="ctr" latinLnBrk="0">
                        <a:lnSpc>
                          <a:spcPct val="100000"/>
                        </a:lnSpc>
                        <a:spcBef>
                          <a:spcPts val="0"/>
                        </a:spcBef>
                        <a:spcAft>
                          <a:spcPts val="0"/>
                        </a:spcAft>
                        <a:buClrTx/>
                        <a:buSzTx/>
                        <a:buFontTx/>
                        <a:buNone/>
                        <a:tabLst/>
                      </a:pPr>
                      <a:r>
                        <a:rPr lang="pt-BR" sz="2000" b="0" i="0" u="none" strike="noStrike" cap="none" spc="0" baseline="0" dirty="0">
                          <a:solidFill>
                            <a:schemeClr val="dk1"/>
                          </a:solidFill>
                          <a:effectLst/>
                          <a:uFillTx/>
                          <a:latin typeface="Fira Sans" panose="020B0503050000020004" pitchFamily="34" charset="0"/>
                          <a:ea typeface="+mn-ea"/>
                          <a:cs typeface="+mn-cs"/>
                          <a:sym typeface="Helvetica Neue"/>
                        </a:rPr>
                        <a:t>Exclusivo Recipientes E Embalagens Retornáveis E Similares - Adm. Temp. Ou Reimportação - In RFB 1600/2015 – 98</a:t>
                      </a:r>
                    </a:p>
                  </a:txBody>
                  <a:tcPr marL="9525" marR="9525" marT="114300" marB="114300" anchor="ctr"/>
                </a:tc>
                <a:extLst>
                  <a:ext uri="{0D108BD9-81ED-4DB2-BD59-A6C34878D82A}">
                    <a16:rowId xmlns:a16="http://schemas.microsoft.com/office/drawing/2014/main" val="721149672"/>
                  </a:ext>
                </a:extLst>
              </a:tr>
              <a:tr h="0">
                <a:tc>
                  <a:txBody>
                    <a:bodyPr/>
                    <a:lstStyle/>
                    <a:p>
                      <a:pPr algn="ctr" fontAlgn="ctr"/>
                      <a:r>
                        <a:rPr lang="pt-BR" sz="2000" u="none" strike="noStrike" dirty="0">
                          <a:effectLst/>
                          <a:latin typeface="Fira Sans" panose="020B0503050000020004" pitchFamily="34" charset="0"/>
                        </a:rPr>
                        <a:t>11/11/2024</a:t>
                      </a:r>
                      <a:endParaRPr lang="pt-BR" sz="2000" b="0" i="0" u="none" strike="noStrike" dirty="0">
                        <a:solidFill>
                          <a:srgbClr val="000000"/>
                        </a:solidFill>
                        <a:effectLst/>
                        <a:latin typeface="Fira Sans" panose="020B0503050000020004" pitchFamily="34" charset="0"/>
                      </a:endParaRPr>
                    </a:p>
                  </a:txBody>
                  <a:tcPr marL="9525" marR="9525" marT="114300" marB="114300" anchor="ctr"/>
                </a:tc>
                <a:tc>
                  <a:txBody>
                    <a:bodyPr/>
                    <a:lstStyle/>
                    <a:p>
                      <a:pPr algn="ctr" fontAlgn="ctr"/>
                      <a:r>
                        <a:rPr lang="pt-BR" sz="2000" u="none" strike="noStrike">
                          <a:effectLst/>
                          <a:latin typeface="Fira Sans" panose="020B0503050000020004" pitchFamily="34" charset="0"/>
                        </a:rPr>
                        <a:t>Todas </a:t>
                      </a:r>
                      <a:endParaRPr lang="pt-BR" sz="2000" b="0" i="0" u="none" strike="noStrike">
                        <a:solidFill>
                          <a:srgbClr val="000000"/>
                        </a:solidFill>
                        <a:effectLst/>
                        <a:latin typeface="Fira Sans" panose="020B0503050000020004" pitchFamily="34" charset="0"/>
                      </a:endParaRPr>
                    </a:p>
                  </a:txBody>
                  <a:tcPr marL="9525" marR="9525" marT="114300" marB="114300" anchor="ctr"/>
                </a:tc>
                <a:tc>
                  <a:txBody>
                    <a:bodyPr/>
                    <a:lstStyle/>
                    <a:p>
                      <a:pPr algn="ctr" fontAlgn="ctr"/>
                      <a:r>
                        <a:rPr lang="pt-BR" sz="2000" u="none" strike="noStrike" dirty="0">
                          <a:effectLst/>
                          <a:latin typeface="Fira Sans" panose="020B0503050000020004" pitchFamily="34" charset="0"/>
                        </a:rPr>
                        <a:t>Marítimo</a:t>
                      </a:r>
                      <a:endParaRPr lang="pt-BR" sz="2000" b="0" i="0" u="none" strike="noStrike" dirty="0">
                        <a:solidFill>
                          <a:srgbClr val="000000"/>
                        </a:solidFill>
                        <a:effectLst/>
                        <a:latin typeface="Fira Sans" panose="020B0503050000020004" pitchFamily="34" charset="0"/>
                      </a:endParaRPr>
                    </a:p>
                  </a:txBody>
                  <a:tcPr marL="9525" marR="9525" marT="114300" marB="114300" anchor="ctr"/>
                </a:tc>
                <a:tc>
                  <a:txBody>
                    <a:bodyPr/>
                    <a:lstStyle/>
                    <a:p>
                      <a:pPr algn="ctr" fontAlgn="ctr"/>
                      <a:r>
                        <a:rPr lang="pt-BR" sz="2000" u="none" strike="noStrike">
                          <a:effectLst/>
                          <a:latin typeface="Fira Sans" panose="020B0503050000020004" pitchFamily="34" charset="0"/>
                        </a:rPr>
                        <a:t>Sem LI</a:t>
                      </a:r>
                      <a:endParaRPr lang="pt-BR" sz="2000" b="0" i="0" u="none" strike="noStrike">
                        <a:solidFill>
                          <a:srgbClr val="000000"/>
                        </a:solidFill>
                        <a:effectLst/>
                        <a:latin typeface="Fira Sans" panose="020B0503050000020004" pitchFamily="34" charset="0"/>
                      </a:endParaRPr>
                    </a:p>
                  </a:txBody>
                  <a:tcPr marL="9525" marR="9525" marT="114300" marB="114300" anchor="ctr"/>
                </a:tc>
                <a:tc>
                  <a:txBody>
                    <a:bodyPr/>
                    <a:lstStyle/>
                    <a:p>
                      <a:pPr algn="ctr" fontAlgn="ctr"/>
                      <a:r>
                        <a:rPr lang="pt-BR" sz="2000" u="none" strike="noStrike">
                          <a:effectLst/>
                          <a:latin typeface="Fira Sans" panose="020B0503050000020004" pitchFamily="34" charset="0"/>
                        </a:rPr>
                        <a:t>Diferente de limitada</a:t>
                      </a:r>
                      <a:endParaRPr lang="pt-BR" sz="2000" b="0" i="0" u="none" strike="noStrike">
                        <a:solidFill>
                          <a:srgbClr val="000000"/>
                        </a:solidFill>
                        <a:effectLst/>
                        <a:latin typeface="Fira Sans" panose="020B0503050000020004" pitchFamily="34" charset="0"/>
                      </a:endParaRPr>
                    </a:p>
                  </a:txBody>
                  <a:tcPr marL="9525" marR="9525" marT="114300" marB="114300" anchor="ctr"/>
                </a:tc>
                <a:tc>
                  <a:txBody>
                    <a:bodyPr/>
                    <a:lstStyle/>
                    <a:p>
                      <a:pPr marL="93663" marR="0" indent="0" algn="l" defTabSz="584200" rtl="0" fontAlgn="ctr" latinLnBrk="0">
                        <a:lnSpc>
                          <a:spcPct val="100000"/>
                        </a:lnSpc>
                        <a:spcBef>
                          <a:spcPts val="0"/>
                        </a:spcBef>
                        <a:spcAft>
                          <a:spcPts val="0"/>
                        </a:spcAft>
                        <a:buClrTx/>
                        <a:buSzTx/>
                        <a:buFontTx/>
                        <a:buNone/>
                        <a:tabLst/>
                      </a:pPr>
                      <a:r>
                        <a:rPr lang="pt-BR" sz="2000" b="0" i="0" u="none" strike="noStrike" cap="none" spc="0" baseline="0" dirty="0">
                          <a:solidFill>
                            <a:schemeClr val="dk1"/>
                          </a:solidFill>
                          <a:effectLst/>
                          <a:uFillTx/>
                          <a:latin typeface="Fira Sans" panose="020B0503050000020004" pitchFamily="34" charset="0"/>
                          <a:ea typeface="+mn-ea"/>
                          <a:cs typeface="+mn-cs"/>
                          <a:sym typeface="Helvetica Neue"/>
                        </a:rPr>
                        <a:t>12 (consumo e admissão temporária)</a:t>
                      </a:r>
                    </a:p>
                  </a:txBody>
                  <a:tcPr marL="9525" marR="9525" marT="114300" marB="114300" anchor="ctr"/>
                </a:tc>
                <a:tc>
                  <a:txBody>
                    <a:bodyPr/>
                    <a:lstStyle/>
                    <a:p>
                      <a:pPr marL="93663" marR="0" indent="0" algn="l" defTabSz="584200" rtl="0" fontAlgn="ctr" latinLnBrk="0">
                        <a:lnSpc>
                          <a:spcPct val="100000"/>
                        </a:lnSpc>
                        <a:spcBef>
                          <a:spcPts val="0"/>
                        </a:spcBef>
                        <a:spcAft>
                          <a:spcPts val="0"/>
                        </a:spcAft>
                        <a:buClrTx/>
                        <a:buSzTx/>
                        <a:buFontTx/>
                        <a:buNone/>
                        <a:tabLst/>
                      </a:pPr>
                      <a:r>
                        <a:rPr lang="pt-BR" sz="2000" b="0" i="0" u="none" strike="noStrike" cap="none" spc="0" baseline="0" dirty="0">
                          <a:solidFill>
                            <a:schemeClr val="dk1"/>
                          </a:solidFill>
                          <a:effectLst/>
                          <a:uFillTx/>
                          <a:latin typeface="Fira Sans" panose="020B0503050000020004" pitchFamily="34" charset="0"/>
                          <a:ea typeface="+mn-ea"/>
                          <a:cs typeface="+mn-cs"/>
                          <a:sym typeface="Helvetica Neue"/>
                        </a:rPr>
                        <a:t>Admissão Temporária Pagamento Proporcional – 37</a:t>
                      </a:r>
                    </a:p>
                  </a:txBody>
                  <a:tcPr marL="9525" marR="9525" marT="114300" marB="114300" anchor="ctr"/>
                </a:tc>
                <a:extLst>
                  <a:ext uri="{0D108BD9-81ED-4DB2-BD59-A6C34878D82A}">
                    <a16:rowId xmlns:a16="http://schemas.microsoft.com/office/drawing/2014/main" val="3236821125"/>
                  </a:ext>
                </a:extLst>
              </a:tr>
              <a:tr h="0">
                <a:tc>
                  <a:txBody>
                    <a:bodyPr/>
                    <a:lstStyle/>
                    <a:p>
                      <a:pPr algn="ctr" fontAlgn="ctr"/>
                      <a:r>
                        <a:rPr lang="pt-BR" sz="2000" u="none" strike="noStrike" dirty="0">
                          <a:effectLst/>
                          <a:latin typeface="Fira Sans" panose="020B0503050000020004" pitchFamily="34" charset="0"/>
                        </a:rPr>
                        <a:t>11/11/2024</a:t>
                      </a:r>
                      <a:endParaRPr lang="pt-BR" sz="2000" b="0" i="0" u="none" strike="noStrike" dirty="0">
                        <a:solidFill>
                          <a:srgbClr val="000000"/>
                        </a:solidFill>
                        <a:effectLst/>
                        <a:latin typeface="Fira Sans" panose="020B0503050000020004" pitchFamily="34" charset="0"/>
                      </a:endParaRPr>
                    </a:p>
                  </a:txBody>
                  <a:tcPr marL="9525" marR="9525" marT="114300" marB="114300" anchor="ctr"/>
                </a:tc>
                <a:tc>
                  <a:txBody>
                    <a:bodyPr/>
                    <a:lstStyle/>
                    <a:p>
                      <a:pPr algn="ctr" fontAlgn="ctr"/>
                      <a:r>
                        <a:rPr lang="pt-BR" sz="2000" u="none" strike="noStrike">
                          <a:effectLst/>
                          <a:latin typeface="Fira Sans" panose="020B0503050000020004" pitchFamily="34" charset="0"/>
                        </a:rPr>
                        <a:t>Todas</a:t>
                      </a:r>
                      <a:endParaRPr lang="pt-BR" sz="2000" b="0" i="0" u="none" strike="noStrike">
                        <a:solidFill>
                          <a:srgbClr val="000000"/>
                        </a:solidFill>
                        <a:effectLst/>
                        <a:latin typeface="Fira Sans" panose="020B0503050000020004" pitchFamily="34" charset="0"/>
                      </a:endParaRPr>
                    </a:p>
                  </a:txBody>
                  <a:tcPr marL="9525" marR="9525" marT="114300" marB="114300" anchor="ctr"/>
                </a:tc>
                <a:tc>
                  <a:txBody>
                    <a:bodyPr/>
                    <a:lstStyle/>
                    <a:p>
                      <a:pPr algn="ctr" fontAlgn="ctr"/>
                      <a:r>
                        <a:rPr lang="pt-BR" sz="2000" u="none" strike="noStrike">
                          <a:effectLst/>
                          <a:latin typeface="Fira Sans" panose="020B0503050000020004" pitchFamily="34" charset="0"/>
                        </a:rPr>
                        <a:t>Marítimo</a:t>
                      </a:r>
                      <a:endParaRPr lang="pt-BR" sz="2000" b="0" i="0" u="none" strike="noStrike">
                        <a:solidFill>
                          <a:srgbClr val="000000"/>
                        </a:solidFill>
                        <a:effectLst/>
                        <a:latin typeface="Fira Sans" panose="020B0503050000020004" pitchFamily="34" charset="0"/>
                      </a:endParaRPr>
                    </a:p>
                  </a:txBody>
                  <a:tcPr marL="9525" marR="9525" marT="114300" marB="114300" anchor="ctr"/>
                </a:tc>
                <a:tc>
                  <a:txBody>
                    <a:bodyPr/>
                    <a:lstStyle/>
                    <a:p>
                      <a:pPr algn="ctr" fontAlgn="ctr"/>
                      <a:r>
                        <a:rPr lang="pt-BR" sz="2000" u="none" strike="noStrike" dirty="0">
                          <a:effectLst/>
                          <a:latin typeface="Fira Sans" panose="020B0503050000020004" pitchFamily="34" charset="0"/>
                        </a:rPr>
                        <a:t>Sem LI</a:t>
                      </a:r>
                      <a:endParaRPr lang="pt-BR" sz="2000" b="0" i="0" u="none" strike="noStrike" dirty="0">
                        <a:solidFill>
                          <a:srgbClr val="000000"/>
                        </a:solidFill>
                        <a:effectLst/>
                        <a:latin typeface="Fira Sans" panose="020B0503050000020004" pitchFamily="34" charset="0"/>
                      </a:endParaRPr>
                    </a:p>
                  </a:txBody>
                  <a:tcPr marL="9525" marR="9525" marT="114300" marB="114300" anchor="ctr"/>
                </a:tc>
                <a:tc>
                  <a:txBody>
                    <a:bodyPr/>
                    <a:lstStyle/>
                    <a:p>
                      <a:pPr algn="ctr" fontAlgn="ctr"/>
                      <a:r>
                        <a:rPr lang="pt-BR" sz="2000" u="none" strike="noStrike">
                          <a:effectLst/>
                          <a:latin typeface="Fira Sans" panose="020B0503050000020004" pitchFamily="34" charset="0"/>
                        </a:rPr>
                        <a:t>Diferente de limitada</a:t>
                      </a:r>
                      <a:endParaRPr lang="pt-BR" sz="2000" b="0" i="0" u="none" strike="noStrike">
                        <a:solidFill>
                          <a:srgbClr val="000000"/>
                        </a:solidFill>
                        <a:effectLst/>
                        <a:latin typeface="Fira Sans" panose="020B0503050000020004" pitchFamily="34" charset="0"/>
                      </a:endParaRPr>
                    </a:p>
                  </a:txBody>
                  <a:tcPr marL="9525" marR="9525" marT="114300" marB="114300" anchor="ctr"/>
                </a:tc>
                <a:tc>
                  <a:txBody>
                    <a:bodyPr/>
                    <a:lstStyle/>
                    <a:p>
                      <a:pPr marL="93663" marR="0" indent="0" algn="l" defTabSz="584200" rtl="0" fontAlgn="ctr" latinLnBrk="0">
                        <a:lnSpc>
                          <a:spcPct val="100000"/>
                        </a:lnSpc>
                        <a:spcBef>
                          <a:spcPts val="0"/>
                        </a:spcBef>
                        <a:spcAft>
                          <a:spcPts val="0"/>
                        </a:spcAft>
                        <a:buClrTx/>
                        <a:buSzTx/>
                        <a:buFontTx/>
                        <a:buNone/>
                        <a:tabLst/>
                      </a:pPr>
                      <a:r>
                        <a:rPr lang="pt-BR" sz="2000" b="0" i="0" u="none" strike="noStrike" cap="none" spc="0" baseline="0" dirty="0">
                          <a:solidFill>
                            <a:schemeClr val="dk1"/>
                          </a:solidFill>
                          <a:effectLst/>
                          <a:uFillTx/>
                          <a:latin typeface="Fira Sans" panose="020B0503050000020004" pitchFamily="34" charset="0"/>
                          <a:ea typeface="+mn-ea"/>
                          <a:cs typeface="+mn-cs"/>
                          <a:sym typeface="Helvetica Neue"/>
                        </a:rPr>
                        <a:t>5 (admissão temporária) e 12 (consumo e admissão temporária)</a:t>
                      </a:r>
                    </a:p>
                  </a:txBody>
                  <a:tcPr marL="9525" marR="9525" marT="114300" marB="114300" anchor="ctr"/>
                </a:tc>
                <a:tc>
                  <a:txBody>
                    <a:bodyPr/>
                    <a:lstStyle/>
                    <a:p>
                      <a:pPr marL="93663" marR="0" indent="0" algn="l" defTabSz="584200" rtl="0" fontAlgn="ctr" latinLnBrk="0">
                        <a:lnSpc>
                          <a:spcPct val="100000"/>
                        </a:lnSpc>
                        <a:spcBef>
                          <a:spcPts val="0"/>
                        </a:spcBef>
                        <a:spcAft>
                          <a:spcPts val="0"/>
                        </a:spcAft>
                        <a:buClrTx/>
                        <a:buSzTx/>
                        <a:buFontTx/>
                        <a:buNone/>
                        <a:tabLst/>
                      </a:pPr>
                      <a:r>
                        <a:rPr lang="pt-BR" sz="2000" b="0" i="0" u="none" strike="noStrike" cap="none" spc="0" baseline="0" dirty="0">
                          <a:solidFill>
                            <a:schemeClr val="dk1"/>
                          </a:solidFill>
                          <a:effectLst/>
                          <a:uFillTx/>
                          <a:latin typeface="Fira Sans" panose="020B0503050000020004" pitchFamily="34" charset="0"/>
                          <a:ea typeface="+mn-ea"/>
                          <a:cs typeface="+mn-cs"/>
                          <a:sym typeface="Helvetica Neue"/>
                        </a:rPr>
                        <a:t>Admissão Temporária – 31</a:t>
                      </a:r>
                    </a:p>
                  </a:txBody>
                  <a:tcPr marL="9525" marR="9525" marT="114300" marB="114300" anchor="ctr"/>
                </a:tc>
                <a:extLst>
                  <a:ext uri="{0D108BD9-81ED-4DB2-BD59-A6C34878D82A}">
                    <a16:rowId xmlns:a16="http://schemas.microsoft.com/office/drawing/2014/main" val="207899917"/>
                  </a:ext>
                </a:extLst>
              </a:tr>
              <a:tr h="0">
                <a:tc>
                  <a:txBody>
                    <a:bodyPr/>
                    <a:lstStyle/>
                    <a:p>
                      <a:pPr algn="ctr" fontAlgn="ctr"/>
                      <a:r>
                        <a:rPr lang="pt-BR" sz="2000" u="none" strike="noStrike" dirty="0">
                          <a:effectLst/>
                          <a:latin typeface="Fira Sans" panose="020B0503050000020004" pitchFamily="34" charset="0"/>
                        </a:rPr>
                        <a:t>11/11/2024</a:t>
                      </a:r>
                      <a:endParaRPr lang="pt-BR" sz="2000" b="0" i="0" u="none" strike="noStrike" dirty="0">
                        <a:solidFill>
                          <a:srgbClr val="000000"/>
                        </a:solidFill>
                        <a:effectLst/>
                        <a:latin typeface="Fira Sans" panose="020B0503050000020004" pitchFamily="34" charset="0"/>
                      </a:endParaRPr>
                    </a:p>
                  </a:txBody>
                  <a:tcPr marL="9525" marR="9525" marT="114300" marB="114300" anchor="ctr"/>
                </a:tc>
                <a:tc>
                  <a:txBody>
                    <a:bodyPr/>
                    <a:lstStyle/>
                    <a:p>
                      <a:pPr algn="ctr" fontAlgn="ctr"/>
                      <a:r>
                        <a:rPr lang="pt-BR" sz="2000" u="none" strike="noStrike">
                          <a:effectLst/>
                          <a:latin typeface="Fira Sans" panose="020B0503050000020004" pitchFamily="34" charset="0"/>
                        </a:rPr>
                        <a:t>Todas</a:t>
                      </a:r>
                      <a:endParaRPr lang="pt-BR" sz="2000" b="0" i="0" u="none" strike="noStrike">
                        <a:solidFill>
                          <a:srgbClr val="000000"/>
                        </a:solidFill>
                        <a:effectLst/>
                        <a:latin typeface="Fira Sans" panose="020B0503050000020004" pitchFamily="34" charset="0"/>
                      </a:endParaRPr>
                    </a:p>
                  </a:txBody>
                  <a:tcPr marL="9525" marR="9525" marT="114300" marB="114300" anchor="ctr"/>
                </a:tc>
                <a:tc>
                  <a:txBody>
                    <a:bodyPr/>
                    <a:lstStyle/>
                    <a:p>
                      <a:pPr algn="ctr" fontAlgn="ctr"/>
                      <a:r>
                        <a:rPr lang="pt-BR" sz="2000" u="none" strike="noStrike">
                          <a:effectLst/>
                          <a:latin typeface="Fira Sans" panose="020B0503050000020004" pitchFamily="34" charset="0"/>
                        </a:rPr>
                        <a:t>Marítimo</a:t>
                      </a:r>
                      <a:endParaRPr lang="pt-BR" sz="2000" b="0" i="0" u="none" strike="noStrike">
                        <a:solidFill>
                          <a:srgbClr val="000000"/>
                        </a:solidFill>
                        <a:effectLst/>
                        <a:latin typeface="Fira Sans" panose="020B0503050000020004" pitchFamily="34" charset="0"/>
                      </a:endParaRPr>
                    </a:p>
                  </a:txBody>
                  <a:tcPr marL="9525" marR="9525" marT="114300" marB="114300" anchor="ctr"/>
                </a:tc>
                <a:tc>
                  <a:txBody>
                    <a:bodyPr/>
                    <a:lstStyle/>
                    <a:p>
                      <a:pPr algn="ctr" fontAlgn="ctr"/>
                      <a:r>
                        <a:rPr lang="pt-BR" sz="2000" u="none" strike="noStrike">
                          <a:effectLst/>
                          <a:latin typeface="Fira Sans" panose="020B0503050000020004" pitchFamily="34" charset="0"/>
                        </a:rPr>
                        <a:t>Sem LI</a:t>
                      </a:r>
                      <a:endParaRPr lang="pt-BR" sz="2000" b="0" i="0" u="none" strike="noStrike">
                        <a:solidFill>
                          <a:srgbClr val="000000"/>
                        </a:solidFill>
                        <a:effectLst/>
                        <a:latin typeface="Fira Sans" panose="020B0503050000020004" pitchFamily="34" charset="0"/>
                      </a:endParaRPr>
                    </a:p>
                  </a:txBody>
                  <a:tcPr marL="9525" marR="9525" marT="114300" marB="114300" anchor="ctr"/>
                </a:tc>
                <a:tc>
                  <a:txBody>
                    <a:bodyPr/>
                    <a:lstStyle/>
                    <a:p>
                      <a:pPr algn="ctr" fontAlgn="ctr"/>
                      <a:r>
                        <a:rPr lang="pt-BR" sz="2000" u="none" strike="noStrike">
                          <a:effectLst/>
                          <a:latin typeface="Fira Sans" panose="020B0503050000020004" pitchFamily="34" charset="0"/>
                        </a:rPr>
                        <a:t>Diferente de limitada</a:t>
                      </a:r>
                      <a:endParaRPr lang="pt-BR" sz="2000" b="0" i="0" u="none" strike="noStrike">
                        <a:solidFill>
                          <a:srgbClr val="000000"/>
                        </a:solidFill>
                        <a:effectLst/>
                        <a:latin typeface="Fira Sans" panose="020B0503050000020004" pitchFamily="34" charset="0"/>
                      </a:endParaRPr>
                    </a:p>
                  </a:txBody>
                  <a:tcPr marL="9525" marR="9525" marT="114300" marB="114300" anchor="ctr"/>
                </a:tc>
                <a:tc>
                  <a:txBody>
                    <a:bodyPr/>
                    <a:lstStyle/>
                    <a:p>
                      <a:pPr marL="93663" marR="0" indent="0" algn="l" defTabSz="584200" rtl="0" fontAlgn="ctr" latinLnBrk="0">
                        <a:lnSpc>
                          <a:spcPct val="100000"/>
                        </a:lnSpc>
                        <a:spcBef>
                          <a:spcPts val="0"/>
                        </a:spcBef>
                        <a:spcAft>
                          <a:spcPts val="0"/>
                        </a:spcAft>
                        <a:buClrTx/>
                        <a:buSzTx/>
                        <a:buFontTx/>
                        <a:buNone/>
                        <a:tabLst/>
                      </a:pPr>
                      <a:r>
                        <a:rPr lang="pt-BR" sz="2000" b="0" i="0" u="none" strike="noStrike" cap="none" spc="0" baseline="0" dirty="0">
                          <a:solidFill>
                            <a:schemeClr val="dk1"/>
                          </a:solidFill>
                          <a:effectLst/>
                          <a:uFillTx/>
                          <a:latin typeface="Fira Sans" panose="020B0503050000020004" pitchFamily="34" charset="0"/>
                          <a:ea typeface="+mn-ea"/>
                          <a:cs typeface="+mn-cs"/>
                          <a:sym typeface="Helvetica Neue"/>
                        </a:rPr>
                        <a:t>1 (Consumo), 5 (admissão temporária) e 12 (consumo e admissão temporária)</a:t>
                      </a:r>
                    </a:p>
                  </a:txBody>
                  <a:tcPr marL="9525" marR="9525" marT="114300" marB="114300" anchor="ctr"/>
                </a:tc>
                <a:tc>
                  <a:txBody>
                    <a:bodyPr/>
                    <a:lstStyle/>
                    <a:p>
                      <a:pPr marL="93663" marR="0" indent="0" algn="l" defTabSz="584200" rtl="0" fontAlgn="ctr" latinLnBrk="0">
                        <a:lnSpc>
                          <a:spcPct val="100000"/>
                        </a:lnSpc>
                        <a:spcBef>
                          <a:spcPts val="0"/>
                        </a:spcBef>
                        <a:spcAft>
                          <a:spcPts val="0"/>
                        </a:spcAft>
                        <a:buClrTx/>
                        <a:buSzTx/>
                        <a:buFontTx/>
                        <a:buNone/>
                        <a:tabLst/>
                      </a:pPr>
                      <a:r>
                        <a:rPr lang="pt-BR" sz="2000" b="0" i="0" u="none" strike="noStrike" cap="none" spc="0" baseline="0" dirty="0">
                          <a:solidFill>
                            <a:schemeClr val="dk1"/>
                          </a:solidFill>
                          <a:effectLst/>
                          <a:uFillTx/>
                          <a:latin typeface="Fira Sans" panose="020B0503050000020004" pitchFamily="34" charset="0"/>
                          <a:ea typeface="+mn-ea"/>
                          <a:cs typeface="+mn-cs"/>
                          <a:sym typeface="Helvetica Neue"/>
                        </a:rPr>
                        <a:t>Exclusivo Recipientes E Embalagens Retornáveis E Similares - Adm. Temp. Ou Reimportação - In RFB 1600/2015 – 98</a:t>
                      </a:r>
                    </a:p>
                  </a:txBody>
                  <a:tcPr marL="9525" marR="9525" marT="114300" marB="114300" anchor="ctr"/>
                </a:tc>
                <a:extLst>
                  <a:ext uri="{0D108BD9-81ED-4DB2-BD59-A6C34878D82A}">
                    <a16:rowId xmlns:a16="http://schemas.microsoft.com/office/drawing/2014/main" val="4062799517"/>
                  </a:ext>
                </a:extLst>
              </a:tr>
            </a:tbl>
          </a:graphicData>
        </a:graphic>
      </p:graphicFrame>
      <p:sp>
        <p:nvSpPr>
          <p:cNvPr id="5" name="Retângulo 4">
            <a:extLst>
              <a:ext uri="{FF2B5EF4-FFF2-40B4-BE49-F238E27FC236}">
                <a16:creationId xmlns:a16="http://schemas.microsoft.com/office/drawing/2014/main" id="{340FDBD5-EDEA-D59C-4EE9-9CA556BD7903}"/>
              </a:ext>
            </a:extLst>
          </p:cNvPr>
          <p:cNvSpPr/>
          <p:nvPr/>
        </p:nvSpPr>
        <p:spPr>
          <a:xfrm>
            <a:off x="1427579" y="4721290"/>
            <a:ext cx="21805644" cy="6580212"/>
          </a:xfrm>
          <a:prstGeom prst="rect">
            <a:avLst/>
          </a:prstGeom>
          <a:noFill/>
          <a:ln w="76200" cap="flat">
            <a:solidFill>
              <a:srgbClr val="C0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pt-BR"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Tree>
    <p:extLst>
      <p:ext uri="{BB962C8B-B14F-4D97-AF65-F5344CB8AC3E}">
        <p14:creationId xmlns:p14="http://schemas.microsoft.com/office/powerpoint/2010/main" val="357768541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75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fundoverdeslide.jpg" descr="fundoverdeslide.jp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62" name="Título da apresentação"/>
          <p:cNvSpPr txBox="1">
            <a:spLocks noGrp="1"/>
          </p:cNvSpPr>
          <p:nvPr>
            <p:ph type="title"/>
          </p:nvPr>
        </p:nvSpPr>
        <p:spPr>
          <a:xfrm>
            <a:off x="1333500" y="1736733"/>
            <a:ext cx="21971001" cy="1116195"/>
          </a:xfrm>
          <a:prstGeom prst="rect">
            <a:avLst/>
          </a:prstGeom>
        </p:spPr>
        <p:txBody>
          <a:bodyPr anchor="t">
            <a:noAutofit/>
          </a:bodyPr>
          <a:lstStyle>
            <a:lvl1pPr>
              <a:defRPr sz="8400" b="0" spc="-168">
                <a:solidFill>
                  <a:srgbClr val="FFFFFF"/>
                </a:solidFill>
                <a:latin typeface="Fira Sans Bold"/>
                <a:ea typeface="Fira Sans Bold"/>
                <a:cs typeface="Fira Sans Bold"/>
                <a:sym typeface="Fira Sans Bold"/>
              </a:defRPr>
            </a:lvl1pPr>
          </a:lstStyle>
          <a:p>
            <a:r>
              <a:rPr lang="pt-BR" sz="9000" dirty="0"/>
              <a:t>Muito Obrigado!</a:t>
            </a:r>
            <a:endParaRPr sz="9000" dirty="0"/>
          </a:p>
        </p:txBody>
      </p:sp>
      <p:sp>
        <p:nvSpPr>
          <p:cNvPr id="164" name="\"/>
          <p:cNvSpPr txBox="1"/>
          <p:nvPr/>
        </p:nvSpPr>
        <p:spPr>
          <a:xfrm>
            <a:off x="12211100" y="6754317"/>
            <a:ext cx="215800" cy="4613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a:t>
            </a:r>
          </a:p>
        </p:txBody>
      </p:sp>
      <p:sp>
        <p:nvSpPr>
          <p:cNvPr id="165" name="Lorem ipsum dolor sit amet, consectetur adipiscing elit, sed do eiusmod tempor incididunt ut labore et dolore magna aliqua. Ut enim ad minim veniam, quis nostrud exercitation ullamco laboris nisi ut aliquip ex ea commodo consequat. Duis aute irure dolor "/>
          <p:cNvSpPr txBox="1"/>
          <p:nvPr/>
        </p:nvSpPr>
        <p:spPr>
          <a:xfrm>
            <a:off x="838963" y="3047856"/>
            <a:ext cx="22730164" cy="63196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a:defRPr sz="3600">
                <a:solidFill>
                  <a:srgbClr val="FFFEFF"/>
                </a:solidFill>
                <a:latin typeface="Fira Sans Regular"/>
                <a:ea typeface="Fira Sans Regular"/>
                <a:cs typeface="Fira Sans Regular"/>
                <a:sym typeface="Fira Sans Regular"/>
              </a:defRPr>
            </a:lvl1pPr>
          </a:lstStyle>
          <a:p>
            <a:pPr algn="just"/>
            <a:endParaRPr lang="pt-BR" b="1" dirty="0"/>
          </a:p>
          <a:p>
            <a:endParaRPr lang="pt-BR" b="1" dirty="0"/>
          </a:p>
          <a:p>
            <a:pPr algn="ctr"/>
            <a:r>
              <a:rPr lang="pt-BR" sz="8000" b="1" dirty="0"/>
              <a:t>Perguntas?</a:t>
            </a:r>
          </a:p>
          <a:p>
            <a:pPr algn="ctr"/>
            <a:endParaRPr lang="pt-BR" b="1" dirty="0"/>
          </a:p>
          <a:p>
            <a:pPr algn="ctr"/>
            <a:endParaRPr lang="pt-BR" b="1" dirty="0">
              <a:solidFill>
                <a:srgbClr val="FFFFFF"/>
              </a:solidFill>
            </a:endParaRPr>
          </a:p>
          <a:p>
            <a:pPr algn="ctr"/>
            <a:endParaRPr lang="pt-BR" b="1" dirty="0">
              <a:solidFill>
                <a:srgbClr val="FFFFFF"/>
              </a:solidFill>
            </a:endParaRPr>
          </a:p>
          <a:p>
            <a:pPr algn="ctr"/>
            <a:endParaRPr lang="pt-BR" b="1" dirty="0">
              <a:solidFill>
                <a:srgbClr val="FFFFFF"/>
              </a:solidFill>
            </a:endParaRPr>
          </a:p>
          <a:p>
            <a:pPr algn="ctr"/>
            <a:endParaRPr lang="pt-BR" b="1" dirty="0">
              <a:solidFill>
                <a:srgbClr val="FFFFFF"/>
              </a:solidFill>
            </a:endParaRPr>
          </a:p>
          <a:p>
            <a:pPr algn="ctr"/>
            <a:endParaRPr lang="pt-BR" b="1" dirty="0"/>
          </a:p>
          <a:p>
            <a:endParaRPr lang="pt-BR" dirty="0"/>
          </a:p>
        </p:txBody>
      </p:sp>
      <p:graphicFrame>
        <p:nvGraphicFramePr>
          <p:cNvPr id="2" name="Tabela 1">
            <a:extLst>
              <a:ext uri="{FF2B5EF4-FFF2-40B4-BE49-F238E27FC236}">
                <a16:creationId xmlns:a16="http://schemas.microsoft.com/office/drawing/2014/main" id="{1D7EE215-14F8-4B9F-94D1-A0C15CECF54C}"/>
              </a:ext>
            </a:extLst>
          </p:cNvPr>
          <p:cNvGraphicFramePr>
            <a:graphicFrameLocks noGrp="1"/>
          </p:cNvGraphicFramePr>
          <p:nvPr>
            <p:extLst>
              <p:ext uri="{D42A27DB-BD31-4B8C-83A1-F6EECF244321}">
                <p14:modId xmlns:p14="http://schemas.microsoft.com/office/powerpoint/2010/main" val="2579958290"/>
              </p:ext>
            </p:extLst>
          </p:nvPr>
        </p:nvGraphicFramePr>
        <p:xfrm>
          <a:off x="6505180" y="5489763"/>
          <a:ext cx="12566591" cy="5486400"/>
        </p:xfrm>
        <a:graphic>
          <a:graphicData uri="http://schemas.openxmlformats.org/drawingml/2006/table">
            <a:tbl>
              <a:tblPr firstRow="1" bandRow="1">
                <a:tableStyleId>{5940675A-B579-460E-94D1-54222C63F5DA}</a:tableStyleId>
              </a:tblPr>
              <a:tblGrid>
                <a:gridCol w="3325052">
                  <a:extLst>
                    <a:ext uri="{9D8B030D-6E8A-4147-A177-3AD203B41FA5}">
                      <a16:colId xmlns:a16="http://schemas.microsoft.com/office/drawing/2014/main" val="4169860918"/>
                    </a:ext>
                  </a:extLst>
                </a:gridCol>
                <a:gridCol w="9241539">
                  <a:extLst>
                    <a:ext uri="{9D8B030D-6E8A-4147-A177-3AD203B41FA5}">
                      <a16:colId xmlns:a16="http://schemas.microsoft.com/office/drawing/2014/main" val="3974832710"/>
                    </a:ext>
                  </a:extLst>
                </a:gridCol>
              </a:tblGrid>
              <a:tr h="370840">
                <a:tc>
                  <a:txBody>
                    <a:bodyPr/>
                    <a:lstStyle/>
                    <a:p>
                      <a:endParaRPr lang="pt-BR"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584200" rtl="0" eaLnBrk="1" fontAlgn="auto" latinLnBrk="0" hangingPunct="1">
                        <a:lnSpc>
                          <a:spcPct val="100000"/>
                        </a:lnSpc>
                        <a:spcBef>
                          <a:spcPts val="0"/>
                        </a:spcBef>
                        <a:spcAft>
                          <a:spcPts val="0"/>
                        </a:spcAft>
                        <a:buClrTx/>
                        <a:buSzTx/>
                        <a:buFontTx/>
                        <a:buNone/>
                        <a:tabLst/>
                        <a:defRPr/>
                      </a:pPr>
                      <a:endParaRPr lang="pt-BR" sz="2800" b="1" dirty="0">
                        <a:solidFill>
                          <a:srgbClr val="FFFFFF"/>
                        </a:solidFill>
                        <a:hlinkClick r:id="rId3">
                          <a:extLst>
                            <a:ext uri="{A12FA001-AC4F-418D-AE19-62706E023703}">
                              <ahyp:hlinkClr xmlns:ahyp="http://schemas.microsoft.com/office/drawing/2018/hyperlinkcolor" val="tx"/>
                            </a:ext>
                          </a:extLst>
                        </a:hlinkClick>
                      </a:endParaRPr>
                    </a:p>
                    <a:p>
                      <a:pPr marL="0" marR="0" lvl="0" indent="0" algn="l" defTabSz="584200" rtl="0" eaLnBrk="1" fontAlgn="auto" latinLnBrk="0" hangingPunct="1">
                        <a:lnSpc>
                          <a:spcPct val="100000"/>
                        </a:lnSpc>
                        <a:spcBef>
                          <a:spcPts val="0"/>
                        </a:spcBef>
                        <a:spcAft>
                          <a:spcPts val="0"/>
                        </a:spcAft>
                        <a:buClrTx/>
                        <a:buSzTx/>
                        <a:buFontTx/>
                        <a:buNone/>
                        <a:tabLst/>
                        <a:defRPr/>
                      </a:pPr>
                      <a:r>
                        <a:rPr lang="pt-BR" sz="2800" b="1" dirty="0">
                          <a:solidFill>
                            <a:srgbClr val="FFFFFF"/>
                          </a:solidFill>
                          <a:hlinkClick r:id="rId3">
                            <a:extLst>
                              <a:ext uri="{A12FA001-AC4F-418D-AE19-62706E023703}">
                                <ahyp:hlinkClr xmlns:ahyp="http://schemas.microsoft.com/office/drawing/2018/hyperlinkcolor" val="tx"/>
                              </a:ext>
                            </a:extLst>
                          </a:hlinkClick>
                        </a:rPr>
                        <a:t>rafael@efficienza.com.br</a:t>
                      </a:r>
                      <a:endParaRPr lang="pt-BR" sz="2800" b="1" dirty="0">
                        <a:solidFill>
                          <a:srgbClr val="FFFFFF"/>
                        </a:solidFill>
                      </a:endParaRPr>
                    </a:p>
                    <a:p>
                      <a:pPr marL="0" marR="0" lvl="0" indent="0" algn="l" defTabSz="584200" rtl="0" eaLnBrk="1" fontAlgn="auto" latinLnBrk="0" hangingPunct="1">
                        <a:lnSpc>
                          <a:spcPct val="100000"/>
                        </a:lnSpc>
                        <a:spcBef>
                          <a:spcPts val="0"/>
                        </a:spcBef>
                        <a:spcAft>
                          <a:spcPts val="0"/>
                        </a:spcAft>
                        <a:buClrTx/>
                        <a:buSzTx/>
                        <a:buFontTx/>
                        <a:buNone/>
                        <a:tabLst/>
                        <a:defRPr/>
                      </a:pPr>
                      <a:endParaRPr lang="pt-BR" sz="2800" b="1" dirty="0">
                        <a:solidFill>
                          <a:srgbClr val="FFFFFF"/>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077228691"/>
                  </a:ext>
                </a:extLst>
              </a:tr>
              <a:tr h="370840">
                <a:tc>
                  <a:txBody>
                    <a:bodyPr/>
                    <a:lstStyle/>
                    <a:p>
                      <a:endParaRPr lang="pt-B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584200" rtl="0" eaLnBrk="1" fontAlgn="auto" latinLnBrk="0" hangingPunct="1">
                        <a:lnSpc>
                          <a:spcPct val="100000"/>
                        </a:lnSpc>
                        <a:spcBef>
                          <a:spcPts val="0"/>
                        </a:spcBef>
                        <a:spcAft>
                          <a:spcPts val="0"/>
                        </a:spcAft>
                        <a:buClrTx/>
                        <a:buSzTx/>
                        <a:buFontTx/>
                        <a:buNone/>
                        <a:tabLst/>
                        <a:defRPr/>
                      </a:pPr>
                      <a:endParaRPr lang="pt-BR" sz="2800" b="1" dirty="0">
                        <a:solidFill>
                          <a:srgbClr val="FFFFFF"/>
                        </a:solidFill>
                        <a:hlinkClick r:id="rId4">
                          <a:extLst>
                            <a:ext uri="{A12FA001-AC4F-418D-AE19-62706E023703}">
                              <ahyp:hlinkClr xmlns:ahyp="http://schemas.microsoft.com/office/drawing/2018/hyperlinkcolor" val="tx"/>
                            </a:ext>
                          </a:extLst>
                        </a:hlinkClick>
                      </a:endParaRPr>
                    </a:p>
                    <a:p>
                      <a:pPr marL="0" marR="0" lvl="0" indent="0" algn="l" defTabSz="584200" rtl="0" eaLnBrk="1" fontAlgn="auto" latinLnBrk="0" hangingPunct="1">
                        <a:lnSpc>
                          <a:spcPct val="100000"/>
                        </a:lnSpc>
                        <a:spcBef>
                          <a:spcPts val="0"/>
                        </a:spcBef>
                        <a:spcAft>
                          <a:spcPts val="0"/>
                        </a:spcAft>
                        <a:buClrTx/>
                        <a:buSzTx/>
                        <a:buFontTx/>
                        <a:buNone/>
                        <a:tabLst/>
                        <a:defRPr/>
                      </a:pPr>
                      <a:r>
                        <a:rPr lang="pt-BR" sz="2800" b="1" dirty="0">
                          <a:solidFill>
                            <a:srgbClr val="FFFFFF"/>
                          </a:solidFill>
                          <a:hlinkClick r:id="rId4">
                            <a:extLst>
                              <a:ext uri="{A12FA001-AC4F-418D-AE19-62706E023703}">
                                <ahyp:hlinkClr xmlns:ahyp="http://schemas.microsoft.com/office/drawing/2018/hyperlinkcolor" val="tx"/>
                              </a:ext>
                            </a:extLst>
                          </a:hlinkClick>
                        </a:rPr>
                        <a:t>https://br.linkedin.com/in/rvpinto</a:t>
                      </a:r>
                      <a:endParaRPr lang="pt-BR" sz="2800" b="1" dirty="0">
                        <a:solidFill>
                          <a:srgbClr val="FFFFFF"/>
                        </a:solidFill>
                      </a:endParaRPr>
                    </a:p>
                    <a:p>
                      <a:pPr marL="0" marR="0" lvl="0" indent="0" algn="l" defTabSz="584200" rtl="0" eaLnBrk="1" fontAlgn="auto" latinLnBrk="0" hangingPunct="1">
                        <a:lnSpc>
                          <a:spcPct val="100000"/>
                        </a:lnSpc>
                        <a:spcBef>
                          <a:spcPts val="0"/>
                        </a:spcBef>
                        <a:spcAft>
                          <a:spcPts val="0"/>
                        </a:spcAft>
                        <a:buClrTx/>
                        <a:buSzTx/>
                        <a:buFontTx/>
                        <a:buNone/>
                        <a:tabLst/>
                        <a:defRPr/>
                      </a:pPr>
                      <a:endParaRPr lang="pt-BR" sz="2800" b="1" dirty="0">
                        <a:solidFill>
                          <a:srgbClr val="FFFFFF"/>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535631019"/>
                  </a:ext>
                </a:extLst>
              </a:tr>
              <a:tr h="370840">
                <a:tc>
                  <a:txBody>
                    <a:bodyPr/>
                    <a:lstStyle/>
                    <a:p>
                      <a:endParaRPr lang="pt-B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584200" rtl="0" eaLnBrk="1" fontAlgn="auto" latinLnBrk="0" hangingPunct="1">
                        <a:lnSpc>
                          <a:spcPct val="100000"/>
                        </a:lnSpc>
                        <a:spcBef>
                          <a:spcPts val="0"/>
                        </a:spcBef>
                        <a:spcAft>
                          <a:spcPts val="0"/>
                        </a:spcAft>
                        <a:buClrTx/>
                        <a:buSzTx/>
                        <a:buFontTx/>
                        <a:buNone/>
                        <a:tabLst/>
                        <a:defRPr/>
                      </a:pPr>
                      <a:endParaRPr lang="pt-BR" sz="2800" b="1" dirty="0">
                        <a:solidFill>
                          <a:srgbClr val="FFFFFF"/>
                        </a:solidFill>
                        <a:hlinkClick r:id="rId5">
                          <a:extLst>
                            <a:ext uri="{A12FA001-AC4F-418D-AE19-62706E023703}">
                              <ahyp:hlinkClr xmlns:ahyp="http://schemas.microsoft.com/office/drawing/2018/hyperlinkcolor" val="tx"/>
                            </a:ext>
                          </a:extLst>
                        </a:hlinkClick>
                      </a:endParaRPr>
                    </a:p>
                    <a:p>
                      <a:pPr marL="0" marR="0" lvl="0" indent="0" algn="l" defTabSz="584200" rtl="0" eaLnBrk="1" fontAlgn="auto" latinLnBrk="0" hangingPunct="1">
                        <a:lnSpc>
                          <a:spcPct val="100000"/>
                        </a:lnSpc>
                        <a:spcBef>
                          <a:spcPts val="0"/>
                        </a:spcBef>
                        <a:spcAft>
                          <a:spcPts val="0"/>
                        </a:spcAft>
                        <a:buClrTx/>
                        <a:buSzTx/>
                        <a:buFontTx/>
                        <a:buNone/>
                        <a:tabLst/>
                        <a:defRPr/>
                      </a:pPr>
                      <a:r>
                        <a:rPr lang="pt-BR" sz="2800" b="1" dirty="0">
                          <a:solidFill>
                            <a:srgbClr val="FFFFFF"/>
                          </a:solidFill>
                          <a:hlinkClick r:id="rId5">
                            <a:extLst>
                              <a:ext uri="{A12FA001-AC4F-418D-AE19-62706E023703}">
                                <ahyp:hlinkClr xmlns:ahyp="http://schemas.microsoft.com/office/drawing/2018/hyperlinkcolor" val="tx"/>
                              </a:ext>
                            </a:extLst>
                          </a:hlinkClick>
                        </a:rPr>
                        <a:t>http://www.efficienza.com.br</a:t>
                      </a:r>
                      <a:endParaRPr lang="pt-BR" sz="2800" b="1" dirty="0">
                        <a:solidFill>
                          <a:srgbClr val="FFFFFF"/>
                        </a:solidFill>
                      </a:endParaRPr>
                    </a:p>
                    <a:p>
                      <a:pPr marL="0" marR="0" lvl="0" indent="0" algn="l" defTabSz="584200" rtl="0" eaLnBrk="1" fontAlgn="auto" latinLnBrk="0" hangingPunct="1">
                        <a:lnSpc>
                          <a:spcPct val="100000"/>
                        </a:lnSpc>
                        <a:spcBef>
                          <a:spcPts val="0"/>
                        </a:spcBef>
                        <a:spcAft>
                          <a:spcPts val="0"/>
                        </a:spcAft>
                        <a:buClrTx/>
                        <a:buSzTx/>
                        <a:buFontTx/>
                        <a:buNone/>
                        <a:tabLst/>
                        <a:defRPr/>
                      </a:pPr>
                      <a:endParaRPr lang="pt-BR" sz="2800" b="1" dirty="0">
                        <a:solidFill>
                          <a:srgbClr val="FFFFFF"/>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82718415"/>
                  </a:ext>
                </a:extLst>
              </a:tr>
              <a:tr h="370840">
                <a:tc>
                  <a:txBody>
                    <a:bodyPr/>
                    <a:lstStyle/>
                    <a:p>
                      <a:endParaRPr lang="pt-BR"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584200" rtl="0" eaLnBrk="1" fontAlgn="auto" latinLnBrk="0" hangingPunct="1">
                        <a:lnSpc>
                          <a:spcPct val="100000"/>
                        </a:lnSpc>
                        <a:spcBef>
                          <a:spcPts val="0"/>
                        </a:spcBef>
                        <a:spcAft>
                          <a:spcPts val="0"/>
                        </a:spcAft>
                        <a:buClrTx/>
                        <a:buSzTx/>
                        <a:buFontTx/>
                        <a:buNone/>
                        <a:tabLst/>
                        <a:defRPr/>
                      </a:pPr>
                      <a:endParaRPr lang="pt-BR" sz="2800" b="1" dirty="0">
                        <a:solidFill>
                          <a:srgbClr val="FFFFFF"/>
                        </a:solidFill>
                      </a:endParaRPr>
                    </a:p>
                    <a:p>
                      <a:pPr marL="0" marR="0" lvl="0" indent="0" algn="l" defTabSz="584200" rtl="0" eaLnBrk="1" fontAlgn="auto" latinLnBrk="0" hangingPunct="1">
                        <a:lnSpc>
                          <a:spcPct val="100000"/>
                        </a:lnSpc>
                        <a:spcBef>
                          <a:spcPts val="0"/>
                        </a:spcBef>
                        <a:spcAft>
                          <a:spcPts val="0"/>
                        </a:spcAft>
                        <a:buClrTx/>
                        <a:buSzTx/>
                        <a:buFontTx/>
                        <a:buNone/>
                        <a:tabLst/>
                        <a:defRPr/>
                      </a:pPr>
                      <a:r>
                        <a:rPr lang="pt-BR" sz="2800" b="1" dirty="0">
                          <a:solidFill>
                            <a:srgbClr val="FFFFFF"/>
                          </a:solidFill>
                        </a:rPr>
                        <a:t>+55 (54) 2101-1400</a:t>
                      </a:r>
                    </a:p>
                    <a:p>
                      <a:pPr marL="0" marR="0" lvl="0" indent="0" algn="l" defTabSz="584200" rtl="0" eaLnBrk="1" fontAlgn="auto" latinLnBrk="0" hangingPunct="1">
                        <a:lnSpc>
                          <a:spcPct val="100000"/>
                        </a:lnSpc>
                        <a:spcBef>
                          <a:spcPts val="0"/>
                        </a:spcBef>
                        <a:spcAft>
                          <a:spcPts val="0"/>
                        </a:spcAft>
                        <a:buClrTx/>
                        <a:buSzTx/>
                        <a:buFontTx/>
                        <a:buNone/>
                        <a:tabLst/>
                        <a:defRPr/>
                      </a:pPr>
                      <a:endParaRPr lang="pt-BR" sz="2800" b="1" dirty="0">
                        <a:solidFill>
                          <a:srgbClr val="FFFFFF"/>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051612843"/>
                  </a:ext>
                </a:extLst>
              </a:tr>
            </a:tbl>
          </a:graphicData>
        </a:graphic>
      </p:graphicFrame>
      <p:pic>
        <p:nvPicPr>
          <p:cNvPr id="1026" name="Picture 2" descr="Download Linkedin logo png, Linkedin logo transparent png, Linkedin icon  transparent free png in 2024 | Vector logo, ? logo, Png">
            <a:extLst>
              <a:ext uri="{FF2B5EF4-FFF2-40B4-BE49-F238E27FC236}">
                <a16:creationId xmlns:a16="http://schemas.microsoft.com/office/drawing/2014/main" id="{E8E5CF6D-05F3-226B-76EB-831BA576A69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13538" y="6784336"/>
            <a:ext cx="1526155" cy="1526155"/>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m 10" descr="Logotipo&#10;&#10;Descrição gerada automaticamente">
            <a:extLst>
              <a:ext uri="{FF2B5EF4-FFF2-40B4-BE49-F238E27FC236}">
                <a16:creationId xmlns:a16="http://schemas.microsoft.com/office/drawing/2014/main" id="{118BEB74-A8BD-E9E9-8491-E45287AB789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13538" y="7891300"/>
            <a:ext cx="1864168" cy="1864168"/>
          </a:xfrm>
          <a:prstGeom prst="rect">
            <a:avLst/>
          </a:prstGeom>
        </p:spPr>
      </p:pic>
      <p:pic>
        <p:nvPicPr>
          <p:cNvPr id="15" name="Imagem 14" descr="Ícone&#10;&#10;Descrição gerada automaticamente">
            <a:extLst>
              <a:ext uri="{FF2B5EF4-FFF2-40B4-BE49-F238E27FC236}">
                <a16:creationId xmlns:a16="http://schemas.microsoft.com/office/drawing/2014/main" id="{D95018D2-4F55-CED8-606B-843B2ADEBA34}"/>
              </a:ext>
            </a:extLst>
          </p:cNvPr>
          <p:cNvPicPr>
            <a:picLocks noChangeAspect="1"/>
          </p:cNvPicPr>
          <p:nvPr/>
        </p:nvPicPr>
        <p:blipFill>
          <a:blip r:embed="rId8" cstate="print">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7383954" y="9736372"/>
            <a:ext cx="1126060" cy="1126060"/>
          </a:xfrm>
          <a:prstGeom prst="rect">
            <a:avLst/>
          </a:prstGeom>
        </p:spPr>
      </p:pic>
      <p:pic>
        <p:nvPicPr>
          <p:cNvPr id="16" name="Imagem 15" descr="Logotipo, Ícone&#10;&#10;Descrição gerada automaticamente">
            <a:extLst>
              <a:ext uri="{FF2B5EF4-FFF2-40B4-BE49-F238E27FC236}">
                <a16:creationId xmlns:a16="http://schemas.microsoft.com/office/drawing/2014/main" id="{667F1567-0BDA-AA9B-80EA-A063C0AE38B0}"/>
              </a:ext>
            </a:extLst>
          </p:cNvPr>
          <p:cNvPicPr>
            <a:picLocks noChangeAspect="1"/>
          </p:cNvPicPr>
          <p:nvPr/>
        </p:nvPicPr>
        <p:blipFill>
          <a:blip r:embed="rId10" cstate="print">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7383954" y="5549328"/>
            <a:ext cx="1187517" cy="1202549"/>
          </a:xfrm>
          <a:prstGeom prst="rect">
            <a:avLst/>
          </a:prstGeom>
        </p:spPr>
      </p:pic>
    </p:spTree>
    <p:extLst>
      <p:ext uri="{BB962C8B-B14F-4D97-AF65-F5344CB8AC3E}">
        <p14:creationId xmlns:p14="http://schemas.microsoft.com/office/powerpoint/2010/main" val="315676781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500"/>
                                  </p:stCondLst>
                                  <p:childTnLst>
                                    <p:set>
                                      <p:cBhvr>
                                        <p:cTn id="6" dur="1" fill="hold">
                                          <p:stCondLst>
                                            <p:cond delay="0"/>
                                          </p:stCondLst>
                                        </p:cTn>
                                        <p:tgtEl>
                                          <p:spTgt spid="165">
                                            <p:txEl>
                                              <p:pRg st="2" end="2"/>
                                            </p:txEl>
                                          </p:spTgt>
                                        </p:tgtEl>
                                        <p:attrNameLst>
                                          <p:attrName>style.visibility</p:attrName>
                                        </p:attrNameLst>
                                      </p:cBhvr>
                                      <p:to>
                                        <p:strVal val="visible"/>
                                      </p:to>
                                    </p:set>
                                    <p:animEffect transition="in" filter="fade">
                                      <p:cBhvr>
                                        <p:cTn id="7" dur="1000"/>
                                        <p:tgtEl>
                                          <p:spTgt spid="165">
                                            <p:txEl>
                                              <p:pRg st="2" end="2"/>
                                            </p:txEl>
                                          </p:spTgt>
                                        </p:tgtEl>
                                      </p:cBhvr>
                                    </p:animEffect>
                                    <p:anim calcmode="lin" valueType="num">
                                      <p:cBhvr>
                                        <p:cTn id="8" dur="1000" fill="hold"/>
                                        <p:tgtEl>
                                          <p:spTgt spid="16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65">
                                            <p:txEl>
                                              <p:pRg st="2" end="2"/>
                                            </p:txEl>
                                          </p:spTgt>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2" presetClass="entr" presetSubtype="0" fill="hold" nodeType="afterEffect">
                                  <p:stCondLst>
                                    <p:cond delay="75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3250"/>
                            </p:stCondLst>
                            <p:childTnLst>
                              <p:par>
                                <p:cTn id="17" presetID="10"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026"/>
                                        </p:tgtEl>
                                        <p:attrNameLst>
                                          <p:attrName>style.visibility</p:attrName>
                                        </p:attrNameLst>
                                      </p:cBhvr>
                                      <p:to>
                                        <p:strVal val="visible"/>
                                      </p:to>
                                    </p:set>
                                    <p:animEffect transition="in" filter="fade">
                                      <p:cBhvr>
                                        <p:cTn id="25" dur="500"/>
                                        <p:tgtEl>
                                          <p:spTgt spid="1026"/>
                                        </p:tgtEl>
                                      </p:cBhvr>
                                    </p:animEffect>
                                  </p:childTnLst>
                                </p:cTn>
                              </p:par>
                              <p:par>
                                <p:cTn id="26" presetID="10" presetClass="entr" presetSubtype="0"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33_DynamicLight">
  <a:themeElements>
    <a:clrScheme name="33_DynamicLight">
      <a:dk1>
        <a:srgbClr val="5E5E5E"/>
      </a:dk1>
      <a:lt1>
        <a:srgbClr val="005E00"/>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33_DynamicLight">
      <a:majorFont>
        <a:latin typeface="Helvetica Neue"/>
        <a:ea typeface="Helvetica Neue"/>
        <a:cs typeface="Helvetica Neue"/>
      </a:majorFont>
      <a:minorFont>
        <a:latin typeface="Helvetica Neue"/>
        <a:ea typeface="Helvetica Neue"/>
        <a:cs typeface="Helvetica Neue"/>
      </a:minorFont>
    </a:fontScheme>
    <a:fmtScheme name="33_Dynamic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33_DynamicLight">
  <a:themeElements>
    <a:clrScheme name="33_DynamicLight">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33_DynamicLight">
      <a:majorFont>
        <a:latin typeface="Helvetica Neue"/>
        <a:ea typeface="Helvetica Neue"/>
        <a:cs typeface="Helvetica Neue"/>
      </a:majorFont>
      <a:minorFont>
        <a:latin typeface="Helvetica Neue"/>
        <a:ea typeface="Helvetica Neue"/>
        <a:cs typeface="Helvetica Neue"/>
      </a:minorFont>
    </a:fontScheme>
    <a:fmtScheme name="33_Dynamic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DB87E417B0A3A44DAC4F1A58C5F265CE" ma:contentTypeVersion="16" ma:contentTypeDescription="Crie um novo documento." ma:contentTypeScope="" ma:versionID="2e0db8c3f16865057218b820c210f8be">
  <xsd:schema xmlns:xsd="http://www.w3.org/2001/XMLSchema" xmlns:xs="http://www.w3.org/2001/XMLSchema" xmlns:p="http://schemas.microsoft.com/office/2006/metadata/properties" xmlns:ns2="88976e50-c05c-47e7-9f3c-24200e20e854" xmlns:ns3="926235be-de49-4753-bfd9-e377cfd72736" targetNamespace="http://schemas.microsoft.com/office/2006/metadata/properties" ma:root="true" ma:fieldsID="03741632bc6ac2f2cd9b38617f7fc9ff" ns2:_="" ns3:_="">
    <xsd:import namespace="88976e50-c05c-47e7-9f3c-24200e20e854"/>
    <xsd:import namespace="926235be-de49-4753-bfd9-e377cfd72736"/>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976e50-c05c-47e7-9f3c-24200e20e8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Length (seconds)"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Marcações de imagem" ma:readOnly="false" ma:fieldId="{5cf76f15-5ced-4ddc-b409-7134ff3c332f}" ma:taxonomyMulti="true" ma:sspId="a900c9ee-7f5e-4d6f-b678-140d3dc0af2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26235be-de49-4753-bfd9-e377cfd72736" elementFormDefault="qualified">
    <xsd:import namespace="http://schemas.microsoft.com/office/2006/documentManagement/types"/>
    <xsd:import namespace="http://schemas.microsoft.com/office/infopath/2007/PartnerControls"/>
    <xsd:element name="SharedWithUsers" ma:index="17" nillable="true" ma:displayName="Compartilhado com"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Detalhes de Compartilhado Com" ma:internalName="SharedWithDetails" ma:readOnly="true">
      <xsd:simpleType>
        <xsd:restriction base="dms:Note">
          <xsd:maxLength value="255"/>
        </xsd:restriction>
      </xsd:simpleType>
    </xsd:element>
    <xsd:element name="TaxCatchAll" ma:index="21" nillable="true" ma:displayName="Taxonomy Catch All Column" ma:hidden="true" ma:list="{31d327a6-5b35-4d97-9a15-0b41b1f718fc}" ma:internalName="TaxCatchAll" ma:showField="CatchAllData" ma:web="926235be-de49-4753-bfd9-e377cfd7273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26235be-de49-4753-bfd9-e377cfd72736" xsi:nil="true"/>
    <lcf76f155ced4ddcb4097134ff3c332f xmlns="88976e50-c05c-47e7-9f3c-24200e20e85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5CE259E-32AC-48CE-AE79-33249E5D836D}"/>
</file>

<file path=customXml/itemProps2.xml><?xml version="1.0" encoding="utf-8"?>
<ds:datastoreItem xmlns:ds="http://schemas.openxmlformats.org/officeDocument/2006/customXml" ds:itemID="{7BEC7F8B-BD6F-4A9C-BE32-82ED8C2C04C7}"/>
</file>

<file path=customXml/itemProps3.xml><?xml version="1.0" encoding="utf-8"?>
<ds:datastoreItem xmlns:ds="http://schemas.openxmlformats.org/officeDocument/2006/customXml" ds:itemID="{B1C7DB61-816E-40E2-955E-A9AE4E98FF08}"/>
</file>

<file path=docProps/app.xml><?xml version="1.0" encoding="utf-8"?>
<Properties xmlns="http://schemas.openxmlformats.org/officeDocument/2006/extended-properties" xmlns:vt="http://schemas.openxmlformats.org/officeDocument/2006/docPropsVTypes">
  <TotalTime>2521</TotalTime>
  <Words>2922</Words>
  <Application>Microsoft Office PowerPoint</Application>
  <PresentationFormat>Personalizar</PresentationFormat>
  <Paragraphs>503</Paragraphs>
  <Slides>28</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28</vt:i4>
      </vt:variant>
    </vt:vector>
  </HeadingPairs>
  <TitlesOfParts>
    <vt:vector size="35" baseType="lpstr">
      <vt:lpstr>Arial</vt:lpstr>
      <vt:lpstr>Fira Sans</vt:lpstr>
      <vt:lpstr>Fira Sans Regular</vt:lpstr>
      <vt:lpstr>Helvetica Neue</vt:lpstr>
      <vt:lpstr>Helvetica Neue Medium</vt:lpstr>
      <vt:lpstr>Wingdings</vt:lpstr>
      <vt:lpstr>33_DynamicLight</vt:lpstr>
      <vt:lpstr>Como a DUIMP</vt:lpstr>
      <vt:lpstr>Rafael Vanin Pinto</vt:lpstr>
      <vt:lpstr>DUIMP</vt:lpstr>
      <vt:lpstr>DUIMP - Objetivos</vt:lpstr>
      <vt:lpstr>Histórico e Evolução da Legislação</vt:lpstr>
      <vt:lpstr>Evolução dos Sistemas e Procedimentos</vt:lpstr>
      <vt:lpstr>Evolução dos Sistemas e Procedimentos</vt:lpstr>
      <vt:lpstr>Evolução dos Sistemas e Procedimentos</vt:lpstr>
      <vt:lpstr>Importância da DUIMP</vt:lpstr>
      <vt:lpstr>Importância da DUIMP</vt:lpstr>
      <vt:lpstr>Contexto Atual do Comércio Exterior no Brasil</vt:lpstr>
      <vt:lpstr>Inovação Necessária</vt:lpstr>
      <vt:lpstr>Inovação Necessária</vt:lpstr>
      <vt:lpstr>Inovação Necessária</vt:lpstr>
      <vt:lpstr>Como a DUIMP Funciona?</vt:lpstr>
      <vt:lpstr>Funcionamento e Fluxo</vt:lpstr>
      <vt:lpstr>Comparativo</vt:lpstr>
      <vt:lpstr>Pagamento Centralizado de Comércio Exterior (PCCE) – Visão de Futuro</vt:lpstr>
      <vt:lpstr>Canal Único de Parametrização</vt:lpstr>
      <vt:lpstr>Canal Único de Parametrização</vt:lpstr>
      <vt:lpstr>Gerenciamento de Risco (GR) </vt:lpstr>
      <vt:lpstr>Gerenciamento de Risco (GR) </vt:lpstr>
      <vt:lpstr>Janela Única de Inspeção (JUI)</vt:lpstr>
      <vt:lpstr>Janela Única de Inspeção (JUI)</vt:lpstr>
      <vt:lpstr>Impactos no Comércio Exterior</vt:lpstr>
      <vt:lpstr>Impactos Econômicos – Resultados já capturados</vt:lpstr>
      <vt:lpstr>Próximas Etapas - Cronograma</vt:lpstr>
      <vt:lpstr>Muito Obrigado!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Rafael Vanin Pinto</cp:lastModifiedBy>
  <cp:revision>39</cp:revision>
  <dcterms:modified xsi:type="dcterms:W3CDTF">2024-10-22T13:41:53Z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0x010100DB87E417B0A3A44DAC4F1A58C5F265CE</vt:lpwstr>
  </property>
</Properties>
</file>