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diagrams/data1.xml" ContentType="application/vnd.openxmlformats-officedocument.drawingml.diagramData+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notesMasters/notesMaster1.xml" ContentType="application/vnd.openxmlformats-officedocument.presentationml.notesMaster+xml"/>
  <Override PartName="/ppt/diagrams/quickStyle1.xml" ContentType="application/vnd.openxmlformats-officedocument.drawingml.diagramStyl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rawing1.xml" ContentType="application/vnd.ms-office.drawingml.diagramDrawing+xml"/>
  <Override PartName="/ppt/diagrams/colors1.xml" ContentType="application/vnd.openxmlformats-officedocument.drawingml.diagramColors+xml"/>
  <Override PartName="/ppt/diagrams/layout1.xml" ContentType="application/vnd.openxmlformats-officedocument.drawingml.diagramLayout+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4" r:id="rId2"/>
    <p:sldMasterId id="2147483676" r:id="rId3"/>
  </p:sldMasterIdLst>
  <p:notesMasterIdLst>
    <p:notesMasterId r:id="rId34"/>
  </p:notesMasterIdLst>
  <p:sldIdLst>
    <p:sldId id="256" r:id="rId4"/>
    <p:sldId id="257" r:id="rId5"/>
    <p:sldId id="258" r:id="rId6"/>
    <p:sldId id="259" r:id="rId7"/>
    <p:sldId id="262" r:id="rId8"/>
    <p:sldId id="263" r:id="rId9"/>
    <p:sldId id="264" r:id="rId10"/>
    <p:sldId id="260" r:id="rId11"/>
    <p:sldId id="261" r:id="rId12"/>
    <p:sldId id="265" r:id="rId13"/>
    <p:sldId id="266" r:id="rId14"/>
    <p:sldId id="267" r:id="rId15"/>
    <p:sldId id="268" r:id="rId16"/>
    <p:sldId id="269" r:id="rId17"/>
    <p:sldId id="270" r:id="rId18"/>
    <p:sldId id="271" r:id="rId19"/>
    <p:sldId id="272" r:id="rId20"/>
    <p:sldId id="273" r:id="rId21"/>
    <p:sldId id="274" r:id="rId22"/>
    <p:sldId id="276" r:id="rId23"/>
    <p:sldId id="277" r:id="rId24"/>
    <p:sldId id="278" r:id="rId25"/>
    <p:sldId id="279" r:id="rId26"/>
    <p:sldId id="309" r:id="rId27"/>
    <p:sldId id="310" r:id="rId28"/>
    <p:sldId id="311" r:id="rId29"/>
    <p:sldId id="312" r:id="rId30"/>
    <p:sldId id="313" r:id="rId31"/>
    <p:sldId id="315" r:id="rId32"/>
    <p:sldId id="314" r:id="rId33"/>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66" autoAdjust="0"/>
    <p:restoredTop sz="94660"/>
  </p:normalViewPr>
  <p:slideViewPr>
    <p:cSldViewPr snapToGrid="0">
      <p:cViewPr varScale="1">
        <p:scale>
          <a:sx n="53" d="100"/>
          <a:sy n="53" d="100"/>
        </p:scale>
        <p:origin x="2430"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customXml" Target="../customXml/item1.xml"/><Relationship Id="rId21" Type="http://schemas.openxmlformats.org/officeDocument/2006/relationships/slide" Target="slides/slide18.xml"/><Relationship Id="rId34" Type="http://schemas.openxmlformats.org/officeDocument/2006/relationships/notesMaster" Target="notesMasters/notesMaster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heme" Target="theme/theme1.xml"/><Relationship Id="rId40" Type="http://schemas.openxmlformats.org/officeDocument/2006/relationships/customXml" Target="../customXml/item2.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presProps" Target="presProp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0206C35-39A5-4502-ACCB-E511ECE982AD}" type="doc">
      <dgm:prSet loTypeId="urn:microsoft.com/office/officeart/2008/layout/LinedList" loCatId="list" qsTypeId="urn:microsoft.com/office/officeart/2005/8/quickstyle/simple1" qsCatId="simple" csTypeId="urn:microsoft.com/office/officeart/2005/8/colors/accent6_1" csCatId="accent6" phldr="1"/>
      <dgm:spPr/>
      <dgm:t>
        <a:bodyPr/>
        <a:lstStyle/>
        <a:p>
          <a:endParaRPr lang="en-US"/>
        </a:p>
      </dgm:t>
    </dgm:pt>
    <dgm:pt modelId="{9C20F8CD-F895-4C35-B9A3-897DB2D81E80}">
      <dgm:prSet custT="1"/>
      <dgm:spPr/>
      <dgm:t>
        <a:bodyPr/>
        <a:lstStyle/>
        <a:p>
          <a:r>
            <a:rPr lang="pt-BR" sz="3000" dirty="0">
              <a:latin typeface="Fira Sans Regular" panose="020B0503050000020004" pitchFamily="34" charset="0"/>
            </a:rPr>
            <a:t>USD 6.000.000,00 x 5,6672 = R$ 34.003.200,00</a:t>
          </a:r>
          <a:endParaRPr lang="en-US" sz="3000" dirty="0">
            <a:latin typeface="Fira Sans Regular" panose="020B0503050000020004" pitchFamily="34" charset="0"/>
          </a:endParaRPr>
        </a:p>
      </dgm:t>
    </dgm:pt>
    <dgm:pt modelId="{7F074E2F-A71C-4933-81F2-4A965845C41B}" type="parTrans" cxnId="{B6E42338-A637-4AFB-A8E8-1331B98265E5}">
      <dgm:prSet/>
      <dgm:spPr/>
      <dgm:t>
        <a:bodyPr/>
        <a:lstStyle/>
        <a:p>
          <a:endParaRPr lang="en-US" sz="1600">
            <a:latin typeface="Helvetica 85 Heavy"/>
          </a:endParaRPr>
        </a:p>
      </dgm:t>
    </dgm:pt>
    <dgm:pt modelId="{57F206FB-3B8A-47A0-A96C-AF469816D1A6}" type="sibTrans" cxnId="{B6E42338-A637-4AFB-A8E8-1331B98265E5}">
      <dgm:prSet/>
      <dgm:spPr/>
      <dgm:t>
        <a:bodyPr/>
        <a:lstStyle/>
        <a:p>
          <a:endParaRPr lang="en-US" sz="1600">
            <a:latin typeface="Helvetica 85 Heavy"/>
          </a:endParaRPr>
        </a:p>
      </dgm:t>
    </dgm:pt>
    <dgm:pt modelId="{FD3C66FB-DC67-4087-833A-77564A74B9A9}">
      <dgm:prSet custT="1"/>
      <dgm:spPr/>
      <dgm:t>
        <a:bodyPr/>
        <a:lstStyle/>
        <a:p>
          <a:r>
            <a:rPr lang="pt-BR" sz="3000" dirty="0">
              <a:latin typeface="Fira Sans Regular" panose="020B0503050000020004" pitchFamily="34" charset="0"/>
            </a:rPr>
            <a:t>R$ 34.003.200,00 x 40% = R$ 13.601.280,00</a:t>
          </a:r>
          <a:endParaRPr lang="en-US" sz="3000" dirty="0">
            <a:latin typeface="Fira Sans Regular" panose="020B0503050000020004" pitchFamily="34" charset="0"/>
          </a:endParaRPr>
        </a:p>
      </dgm:t>
    </dgm:pt>
    <dgm:pt modelId="{C3CEC08F-62EA-486F-9D35-50F28F413419}" type="parTrans" cxnId="{8343F11A-A136-4A4C-8595-BC587D906971}">
      <dgm:prSet/>
      <dgm:spPr/>
      <dgm:t>
        <a:bodyPr/>
        <a:lstStyle/>
        <a:p>
          <a:endParaRPr lang="en-US" sz="1600">
            <a:latin typeface="Helvetica 85 Heavy"/>
          </a:endParaRPr>
        </a:p>
      </dgm:t>
    </dgm:pt>
    <dgm:pt modelId="{E7EC1A3C-F677-4DC5-B65A-94C167CAF9B6}" type="sibTrans" cxnId="{8343F11A-A136-4A4C-8595-BC587D906971}">
      <dgm:prSet/>
      <dgm:spPr/>
      <dgm:t>
        <a:bodyPr/>
        <a:lstStyle/>
        <a:p>
          <a:endParaRPr lang="en-US" sz="1600">
            <a:latin typeface="Helvetica 85 Heavy"/>
          </a:endParaRPr>
        </a:p>
      </dgm:t>
    </dgm:pt>
    <dgm:pt modelId="{16393CCC-84B8-4E04-95C1-2F5F37EC1EF0}">
      <dgm:prSet custT="1"/>
      <dgm:spPr/>
      <dgm:t>
        <a:bodyPr/>
        <a:lstStyle/>
        <a:p>
          <a:r>
            <a:rPr lang="pt-BR" sz="3000" dirty="0">
              <a:latin typeface="Fira Sans Regular" panose="020B0503050000020004" pitchFamily="34" charset="0"/>
            </a:rPr>
            <a:t>IPI – 3,25% - </a:t>
          </a:r>
          <a:r>
            <a:rPr lang="pt-BR" sz="3000" b="1" dirty="0">
              <a:latin typeface="Fira Sans Regular" panose="020B0503050000020004" pitchFamily="34" charset="0"/>
            </a:rPr>
            <a:t>R$ 552.552,00</a:t>
          </a:r>
          <a:endParaRPr lang="en-US" sz="3000" b="1" dirty="0">
            <a:latin typeface="Fira Sans Regular" panose="020B0503050000020004" pitchFamily="34" charset="0"/>
          </a:endParaRPr>
        </a:p>
      </dgm:t>
    </dgm:pt>
    <dgm:pt modelId="{ACEF026B-1F33-4FC8-87FF-FB843D9A5929}" type="parTrans" cxnId="{D183C533-20A0-45C8-8B98-45CF6748041C}">
      <dgm:prSet/>
      <dgm:spPr/>
      <dgm:t>
        <a:bodyPr/>
        <a:lstStyle/>
        <a:p>
          <a:endParaRPr lang="en-US" sz="1600">
            <a:latin typeface="Helvetica 85 Heavy"/>
          </a:endParaRPr>
        </a:p>
      </dgm:t>
    </dgm:pt>
    <dgm:pt modelId="{715EB05F-6CDE-49A8-9CB1-F927199DD920}" type="sibTrans" cxnId="{D183C533-20A0-45C8-8B98-45CF6748041C}">
      <dgm:prSet/>
      <dgm:spPr/>
      <dgm:t>
        <a:bodyPr/>
        <a:lstStyle/>
        <a:p>
          <a:endParaRPr lang="en-US" sz="1600">
            <a:latin typeface="Helvetica 85 Heavy"/>
          </a:endParaRPr>
        </a:p>
      </dgm:t>
    </dgm:pt>
    <dgm:pt modelId="{7A3F34B0-58ED-4A67-A4BD-55D7EC5ECBE2}">
      <dgm:prSet custT="1"/>
      <dgm:spPr/>
      <dgm:t>
        <a:bodyPr/>
        <a:lstStyle/>
        <a:p>
          <a:r>
            <a:rPr lang="pt-BR" sz="3000" dirty="0">
              <a:latin typeface="Fira Sans Regular" panose="020B0503050000020004" pitchFamily="34" charset="0"/>
            </a:rPr>
            <a:t>PIS – 2,10% - </a:t>
          </a:r>
          <a:r>
            <a:rPr lang="pt-BR" sz="3000" b="1" dirty="0">
              <a:latin typeface="Fira Sans Regular" panose="020B0503050000020004" pitchFamily="34" charset="0"/>
            </a:rPr>
            <a:t>R$ 285.626,88</a:t>
          </a:r>
          <a:endParaRPr lang="en-US" sz="3000" b="1" dirty="0">
            <a:latin typeface="Fira Sans Regular" panose="020B0503050000020004" pitchFamily="34" charset="0"/>
          </a:endParaRPr>
        </a:p>
      </dgm:t>
    </dgm:pt>
    <dgm:pt modelId="{61EB563E-3272-4ED4-8F38-255AEF1EAB7F}" type="parTrans" cxnId="{C47B41C1-8065-4987-8470-D7504FDA6079}">
      <dgm:prSet/>
      <dgm:spPr/>
      <dgm:t>
        <a:bodyPr/>
        <a:lstStyle/>
        <a:p>
          <a:endParaRPr lang="en-US" sz="1600">
            <a:latin typeface="Helvetica 85 Heavy"/>
          </a:endParaRPr>
        </a:p>
      </dgm:t>
    </dgm:pt>
    <dgm:pt modelId="{0701ABDE-E2EE-4226-BE4D-52E207A32602}" type="sibTrans" cxnId="{C47B41C1-8065-4987-8470-D7504FDA6079}">
      <dgm:prSet/>
      <dgm:spPr/>
      <dgm:t>
        <a:bodyPr/>
        <a:lstStyle/>
        <a:p>
          <a:endParaRPr lang="en-US" sz="1600">
            <a:latin typeface="Helvetica 85 Heavy"/>
          </a:endParaRPr>
        </a:p>
      </dgm:t>
    </dgm:pt>
    <dgm:pt modelId="{A71F1894-856B-4520-963D-E04F75AA6AC1}">
      <dgm:prSet custT="1"/>
      <dgm:spPr/>
      <dgm:t>
        <a:bodyPr/>
        <a:lstStyle/>
        <a:p>
          <a:r>
            <a:rPr lang="pt-BR" sz="3000" dirty="0">
              <a:latin typeface="Fira Sans Regular" panose="020B0503050000020004" pitchFamily="34" charset="0"/>
            </a:rPr>
            <a:t>COFINS – 9,65% - </a:t>
          </a:r>
          <a:r>
            <a:rPr lang="pt-BR" sz="3000" b="1" dirty="0">
              <a:latin typeface="Fira Sans Regular" panose="020B0503050000020004" pitchFamily="34" charset="0"/>
            </a:rPr>
            <a:t>R$ 1.312.523,52</a:t>
          </a:r>
          <a:endParaRPr lang="en-US" sz="3000" b="1" dirty="0">
            <a:latin typeface="Fira Sans Regular" panose="020B0503050000020004" pitchFamily="34" charset="0"/>
          </a:endParaRPr>
        </a:p>
      </dgm:t>
    </dgm:pt>
    <dgm:pt modelId="{BA698522-318E-4AD7-A080-89B60383AC5D}" type="parTrans" cxnId="{D98918CA-4764-4417-8C6D-7477244AF33B}">
      <dgm:prSet/>
      <dgm:spPr/>
      <dgm:t>
        <a:bodyPr/>
        <a:lstStyle/>
        <a:p>
          <a:endParaRPr lang="en-US" sz="1600">
            <a:latin typeface="Helvetica 85 Heavy"/>
          </a:endParaRPr>
        </a:p>
      </dgm:t>
    </dgm:pt>
    <dgm:pt modelId="{9AEC3AA7-05D4-4B00-B715-32AF84AF753E}" type="sibTrans" cxnId="{D98918CA-4764-4417-8C6D-7477244AF33B}">
      <dgm:prSet/>
      <dgm:spPr/>
      <dgm:t>
        <a:bodyPr/>
        <a:lstStyle/>
        <a:p>
          <a:endParaRPr lang="en-US" sz="1600">
            <a:latin typeface="Helvetica 85 Heavy"/>
          </a:endParaRPr>
        </a:p>
      </dgm:t>
    </dgm:pt>
    <dgm:pt modelId="{5C26DB84-9C7F-4D9B-8824-D9F13420B0F4}">
      <dgm:prSet custT="1"/>
      <dgm:spPr/>
      <dgm:t>
        <a:bodyPr/>
        <a:lstStyle/>
        <a:p>
          <a:r>
            <a:rPr lang="en-US" sz="3000" dirty="0">
              <a:latin typeface="Fira Sans Regular" panose="020B0503050000020004" pitchFamily="34" charset="0"/>
            </a:rPr>
            <a:t>II – 25,00% - </a:t>
          </a:r>
          <a:r>
            <a:rPr lang="en-US" sz="3000" b="1" dirty="0">
              <a:latin typeface="Fira Sans Regular" panose="020B0503050000020004" pitchFamily="34" charset="0"/>
            </a:rPr>
            <a:t>R$ 3.400.320,00</a:t>
          </a:r>
        </a:p>
      </dgm:t>
    </dgm:pt>
    <dgm:pt modelId="{2C73B025-1243-4016-8BCF-EB254330F21D}" type="parTrans" cxnId="{4922AFB3-98A5-43C2-AFEC-EA9B9582B8B7}">
      <dgm:prSet/>
      <dgm:spPr/>
      <dgm:t>
        <a:bodyPr/>
        <a:lstStyle/>
        <a:p>
          <a:endParaRPr lang="pt-BR"/>
        </a:p>
      </dgm:t>
    </dgm:pt>
    <dgm:pt modelId="{9B02EC1F-244B-4865-8D04-0307F7657C5A}" type="sibTrans" cxnId="{4922AFB3-98A5-43C2-AFEC-EA9B9582B8B7}">
      <dgm:prSet/>
      <dgm:spPr/>
      <dgm:t>
        <a:bodyPr/>
        <a:lstStyle/>
        <a:p>
          <a:endParaRPr lang="pt-BR"/>
        </a:p>
      </dgm:t>
    </dgm:pt>
    <dgm:pt modelId="{252527F4-C22D-4F9C-A13E-6B8D6083E7A0}">
      <dgm:prSet custT="1"/>
      <dgm:spPr/>
      <dgm:t>
        <a:bodyPr/>
        <a:lstStyle/>
        <a:p>
          <a:r>
            <a:rPr lang="en-US" sz="3000" b="0" dirty="0">
              <a:latin typeface="Fira Sans Regular" panose="020B0503050000020004" pitchFamily="34" charset="0"/>
            </a:rPr>
            <a:t>ECONOMIA DIRETA: </a:t>
          </a:r>
          <a:r>
            <a:rPr lang="en-US" sz="3000" b="1" dirty="0">
              <a:latin typeface="Fira Sans Regular" panose="020B0503050000020004" pitchFamily="34" charset="0"/>
            </a:rPr>
            <a:t>R$ 3.400.320,00</a:t>
          </a:r>
        </a:p>
      </dgm:t>
    </dgm:pt>
    <dgm:pt modelId="{B967F8E3-8699-4F96-A0A2-B6BBF728FE5A}" type="parTrans" cxnId="{34232974-0056-46B0-988F-FB28BCFB2522}">
      <dgm:prSet/>
      <dgm:spPr/>
      <dgm:t>
        <a:bodyPr/>
        <a:lstStyle/>
        <a:p>
          <a:endParaRPr lang="pt-BR"/>
        </a:p>
      </dgm:t>
    </dgm:pt>
    <dgm:pt modelId="{E1D73356-7CD0-4CDA-91BE-19080E522D85}" type="sibTrans" cxnId="{34232974-0056-46B0-988F-FB28BCFB2522}">
      <dgm:prSet/>
      <dgm:spPr/>
      <dgm:t>
        <a:bodyPr/>
        <a:lstStyle/>
        <a:p>
          <a:endParaRPr lang="pt-BR"/>
        </a:p>
      </dgm:t>
    </dgm:pt>
    <dgm:pt modelId="{9F1F15C9-F78E-4C49-980C-0012A722345D}">
      <dgm:prSet custT="1"/>
      <dgm:spPr/>
      <dgm:t>
        <a:bodyPr/>
        <a:lstStyle/>
        <a:p>
          <a:r>
            <a:rPr lang="en-US" sz="3000" b="0" dirty="0">
              <a:latin typeface="Fira Sans Regular" panose="020B0503050000020004" pitchFamily="34" charset="0"/>
            </a:rPr>
            <a:t>ECONOMIA DE FLUXO DE CAIXA: </a:t>
          </a:r>
          <a:r>
            <a:rPr lang="en-US" sz="3000" b="1" dirty="0">
              <a:latin typeface="Fira Sans Regular" panose="020B0503050000020004" pitchFamily="34" charset="0"/>
            </a:rPr>
            <a:t>R$ 2.150.702,40</a:t>
          </a:r>
        </a:p>
      </dgm:t>
    </dgm:pt>
    <dgm:pt modelId="{AB227DC9-80DD-497D-9FE9-2C4DB536F61E}" type="parTrans" cxnId="{0A55D57B-AA44-47D5-9C52-B80A8C53586F}">
      <dgm:prSet/>
      <dgm:spPr/>
      <dgm:t>
        <a:bodyPr/>
        <a:lstStyle/>
        <a:p>
          <a:endParaRPr lang="pt-BR"/>
        </a:p>
      </dgm:t>
    </dgm:pt>
    <dgm:pt modelId="{124F9141-D9F0-40A4-8461-68E5C2B31C6C}" type="sibTrans" cxnId="{0A55D57B-AA44-47D5-9C52-B80A8C53586F}">
      <dgm:prSet/>
      <dgm:spPr/>
      <dgm:t>
        <a:bodyPr/>
        <a:lstStyle/>
        <a:p>
          <a:endParaRPr lang="pt-BR"/>
        </a:p>
      </dgm:t>
    </dgm:pt>
    <dgm:pt modelId="{167EAB47-04A9-4612-9C28-E5BEB165720C}">
      <dgm:prSet custT="1"/>
      <dgm:spPr/>
      <dgm:t>
        <a:bodyPr/>
        <a:lstStyle/>
        <a:p>
          <a:r>
            <a:rPr lang="en-US" sz="3000" b="1" dirty="0">
              <a:solidFill>
                <a:srgbClr val="00B050"/>
              </a:solidFill>
              <a:latin typeface="Fira Sans Regular" panose="020B0503050000020004" pitchFamily="34" charset="0"/>
            </a:rPr>
            <a:t>ECONOMIA TOTAL: R$ 5.551.022,40</a:t>
          </a:r>
        </a:p>
      </dgm:t>
    </dgm:pt>
    <dgm:pt modelId="{59867678-88A4-4721-B25A-CA4461E60AE3}" type="parTrans" cxnId="{55A3D934-8DD6-49E6-BD5F-7EA6A0857FC7}">
      <dgm:prSet/>
      <dgm:spPr/>
      <dgm:t>
        <a:bodyPr/>
        <a:lstStyle/>
        <a:p>
          <a:endParaRPr lang="pt-BR"/>
        </a:p>
      </dgm:t>
    </dgm:pt>
    <dgm:pt modelId="{B1435D4E-9299-43D6-83E3-0DEC7173C6F8}" type="sibTrans" cxnId="{55A3D934-8DD6-49E6-BD5F-7EA6A0857FC7}">
      <dgm:prSet/>
      <dgm:spPr/>
      <dgm:t>
        <a:bodyPr/>
        <a:lstStyle/>
        <a:p>
          <a:endParaRPr lang="pt-BR"/>
        </a:p>
      </dgm:t>
    </dgm:pt>
    <dgm:pt modelId="{ABA373E5-2816-489C-8D3C-3E1A8303AA62}" type="pres">
      <dgm:prSet presAssocID="{30206C35-39A5-4502-ACCB-E511ECE982AD}" presName="vert0" presStyleCnt="0">
        <dgm:presLayoutVars>
          <dgm:dir/>
          <dgm:animOne val="branch"/>
          <dgm:animLvl val="lvl"/>
        </dgm:presLayoutVars>
      </dgm:prSet>
      <dgm:spPr/>
    </dgm:pt>
    <dgm:pt modelId="{8760E3A9-EBA7-4308-9776-7FACE7C9787E}" type="pres">
      <dgm:prSet presAssocID="{9C20F8CD-F895-4C35-B9A3-897DB2D81E80}" presName="thickLine" presStyleLbl="alignNode1" presStyleIdx="0" presStyleCnt="9"/>
      <dgm:spPr/>
    </dgm:pt>
    <dgm:pt modelId="{4FDBBA47-F6AB-4173-9DF8-05C3A3110FAA}" type="pres">
      <dgm:prSet presAssocID="{9C20F8CD-F895-4C35-B9A3-897DB2D81E80}" presName="horz1" presStyleCnt="0"/>
      <dgm:spPr/>
    </dgm:pt>
    <dgm:pt modelId="{6D5684B7-37B4-4EBB-8CD7-E015FCCB7384}" type="pres">
      <dgm:prSet presAssocID="{9C20F8CD-F895-4C35-B9A3-897DB2D81E80}" presName="tx1" presStyleLbl="revTx" presStyleIdx="0" presStyleCnt="9"/>
      <dgm:spPr/>
    </dgm:pt>
    <dgm:pt modelId="{3CB64635-BFE5-4E16-9307-4ADE8B843C40}" type="pres">
      <dgm:prSet presAssocID="{9C20F8CD-F895-4C35-B9A3-897DB2D81E80}" presName="vert1" presStyleCnt="0"/>
      <dgm:spPr/>
    </dgm:pt>
    <dgm:pt modelId="{50ABFD53-F061-4B9C-A368-0669E200F75E}" type="pres">
      <dgm:prSet presAssocID="{FD3C66FB-DC67-4087-833A-77564A74B9A9}" presName="thickLine" presStyleLbl="alignNode1" presStyleIdx="1" presStyleCnt="9"/>
      <dgm:spPr/>
    </dgm:pt>
    <dgm:pt modelId="{809CAF6A-79B6-4A51-B572-C671620CF769}" type="pres">
      <dgm:prSet presAssocID="{FD3C66FB-DC67-4087-833A-77564A74B9A9}" presName="horz1" presStyleCnt="0"/>
      <dgm:spPr/>
    </dgm:pt>
    <dgm:pt modelId="{6590F856-E08B-4E9A-80A0-0248E60067A0}" type="pres">
      <dgm:prSet presAssocID="{FD3C66FB-DC67-4087-833A-77564A74B9A9}" presName="tx1" presStyleLbl="revTx" presStyleIdx="1" presStyleCnt="9"/>
      <dgm:spPr/>
    </dgm:pt>
    <dgm:pt modelId="{827494EC-311F-4CC6-B904-FF4EC34ACE7E}" type="pres">
      <dgm:prSet presAssocID="{FD3C66FB-DC67-4087-833A-77564A74B9A9}" presName="vert1" presStyleCnt="0"/>
      <dgm:spPr/>
    </dgm:pt>
    <dgm:pt modelId="{2035E1B8-7380-4027-B674-7FE2B072A069}" type="pres">
      <dgm:prSet presAssocID="{5C26DB84-9C7F-4D9B-8824-D9F13420B0F4}" presName="thickLine" presStyleLbl="alignNode1" presStyleIdx="2" presStyleCnt="9"/>
      <dgm:spPr/>
    </dgm:pt>
    <dgm:pt modelId="{90A8A8A7-04D3-4ED2-A1C9-B85C4C5401E4}" type="pres">
      <dgm:prSet presAssocID="{5C26DB84-9C7F-4D9B-8824-D9F13420B0F4}" presName="horz1" presStyleCnt="0"/>
      <dgm:spPr/>
    </dgm:pt>
    <dgm:pt modelId="{A5985FA3-CA70-4F20-AF71-8AD614E319D6}" type="pres">
      <dgm:prSet presAssocID="{5C26DB84-9C7F-4D9B-8824-D9F13420B0F4}" presName="tx1" presStyleLbl="revTx" presStyleIdx="2" presStyleCnt="9"/>
      <dgm:spPr/>
    </dgm:pt>
    <dgm:pt modelId="{48ECCC97-4208-4E8B-89B3-63C35CFDC97F}" type="pres">
      <dgm:prSet presAssocID="{5C26DB84-9C7F-4D9B-8824-D9F13420B0F4}" presName="vert1" presStyleCnt="0"/>
      <dgm:spPr/>
    </dgm:pt>
    <dgm:pt modelId="{561DBD0D-3537-497E-8ADE-823C020D6F5F}" type="pres">
      <dgm:prSet presAssocID="{16393CCC-84B8-4E04-95C1-2F5F37EC1EF0}" presName="thickLine" presStyleLbl="alignNode1" presStyleIdx="3" presStyleCnt="9"/>
      <dgm:spPr/>
    </dgm:pt>
    <dgm:pt modelId="{0E7DDD58-47C3-4CA1-BD4B-FAC6874343BD}" type="pres">
      <dgm:prSet presAssocID="{16393CCC-84B8-4E04-95C1-2F5F37EC1EF0}" presName="horz1" presStyleCnt="0"/>
      <dgm:spPr/>
    </dgm:pt>
    <dgm:pt modelId="{2D8C71E2-E15A-4A5F-AB5E-AD9A57C7522C}" type="pres">
      <dgm:prSet presAssocID="{16393CCC-84B8-4E04-95C1-2F5F37EC1EF0}" presName="tx1" presStyleLbl="revTx" presStyleIdx="3" presStyleCnt="9"/>
      <dgm:spPr/>
    </dgm:pt>
    <dgm:pt modelId="{3813EFF4-0562-45EC-A9B7-B10EA6B45D0F}" type="pres">
      <dgm:prSet presAssocID="{16393CCC-84B8-4E04-95C1-2F5F37EC1EF0}" presName="vert1" presStyleCnt="0"/>
      <dgm:spPr/>
    </dgm:pt>
    <dgm:pt modelId="{B533608D-009E-47B7-812B-C5ACF10349C0}" type="pres">
      <dgm:prSet presAssocID="{7A3F34B0-58ED-4A67-A4BD-55D7EC5ECBE2}" presName="thickLine" presStyleLbl="alignNode1" presStyleIdx="4" presStyleCnt="9"/>
      <dgm:spPr/>
    </dgm:pt>
    <dgm:pt modelId="{0C23ECFC-37B1-4F82-8F06-53E91E66ECBB}" type="pres">
      <dgm:prSet presAssocID="{7A3F34B0-58ED-4A67-A4BD-55D7EC5ECBE2}" presName="horz1" presStyleCnt="0"/>
      <dgm:spPr/>
    </dgm:pt>
    <dgm:pt modelId="{E431491A-9DE5-463E-A42D-21ADE7F7D623}" type="pres">
      <dgm:prSet presAssocID="{7A3F34B0-58ED-4A67-A4BD-55D7EC5ECBE2}" presName="tx1" presStyleLbl="revTx" presStyleIdx="4" presStyleCnt="9"/>
      <dgm:spPr/>
    </dgm:pt>
    <dgm:pt modelId="{F8CAC20F-7611-4CD6-851D-F1E7A0B6677C}" type="pres">
      <dgm:prSet presAssocID="{7A3F34B0-58ED-4A67-A4BD-55D7EC5ECBE2}" presName="vert1" presStyleCnt="0"/>
      <dgm:spPr/>
    </dgm:pt>
    <dgm:pt modelId="{2474B8A6-32A2-4CC0-937C-9B4C4B6145A6}" type="pres">
      <dgm:prSet presAssocID="{A71F1894-856B-4520-963D-E04F75AA6AC1}" presName="thickLine" presStyleLbl="alignNode1" presStyleIdx="5" presStyleCnt="9"/>
      <dgm:spPr/>
    </dgm:pt>
    <dgm:pt modelId="{0BE131BA-04B2-4F7C-8294-244E73E0F2C8}" type="pres">
      <dgm:prSet presAssocID="{A71F1894-856B-4520-963D-E04F75AA6AC1}" presName="horz1" presStyleCnt="0"/>
      <dgm:spPr/>
    </dgm:pt>
    <dgm:pt modelId="{0A3E5AC7-581C-41A6-AA80-0649D3F5F006}" type="pres">
      <dgm:prSet presAssocID="{A71F1894-856B-4520-963D-E04F75AA6AC1}" presName="tx1" presStyleLbl="revTx" presStyleIdx="5" presStyleCnt="9"/>
      <dgm:spPr/>
    </dgm:pt>
    <dgm:pt modelId="{7D7E18C0-85D0-452E-A850-DC9B088189D9}" type="pres">
      <dgm:prSet presAssocID="{A71F1894-856B-4520-963D-E04F75AA6AC1}" presName="vert1" presStyleCnt="0"/>
      <dgm:spPr/>
    </dgm:pt>
    <dgm:pt modelId="{1F34BB03-8295-4A52-BE53-35B502E45BC2}" type="pres">
      <dgm:prSet presAssocID="{252527F4-C22D-4F9C-A13E-6B8D6083E7A0}" presName="thickLine" presStyleLbl="alignNode1" presStyleIdx="6" presStyleCnt="9"/>
      <dgm:spPr/>
    </dgm:pt>
    <dgm:pt modelId="{D076B551-AD23-455F-9D85-460A4452813C}" type="pres">
      <dgm:prSet presAssocID="{252527F4-C22D-4F9C-A13E-6B8D6083E7A0}" presName="horz1" presStyleCnt="0"/>
      <dgm:spPr/>
    </dgm:pt>
    <dgm:pt modelId="{D67CC79A-B6CC-40EF-B124-2D4097F61312}" type="pres">
      <dgm:prSet presAssocID="{252527F4-C22D-4F9C-A13E-6B8D6083E7A0}" presName="tx1" presStyleLbl="revTx" presStyleIdx="6" presStyleCnt="9"/>
      <dgm:spPr/>
    </dgm:pt>
    <dgm:pt modelId="{3FC73F4F-5B46-4BCE-A47A-B6443E230C55}" type="pres">
      <dgm:prSet presAssocID="{252527F4-C22D-4F9C-A13E-6B8D6083E7A0}" presName="vert1" presStyleCnt="0"/>
      <dgm:spPr/>
    </dgm:pt>
    <dgm:pt modelId="{EB3C1CC8-3619-4BF3-B10C-E7EFD928DF29}" type="pres">
      <dgm:prSet presAssocID="{9F1F15C9-F78E-4C49-980C-0012A722345D}" presName="thickLine" presStyleLbl="alignNode1" presStyleIdx="7" presStyleCnt="9"/>
      <dgm:spPr/>
    </dgm:pt>
    <dgm:pt modelId="{1C216656-9E0B-4FA7-93BA-8FD9CC01A95D}" type="pres">
      <dgm:prSet presAssocID="{9F1F15C9-F78E-4C49-980C-0012A722345D}" presName="horz1" presStyleCnt="0"/>
      <dgm:spPr/>
    </dgm:pt>
    <dgm:pt modelId="{7BC0A2C8-50B0-469D-8D62-11DF10AA86C9}" type="pres">
      <dgm:prSet presAssocID="{9F1F15C9-F78E-4C49-980C-0012A722345D}" presName="tx1" presStyleLbl="revTx" presStyleIdx="7" presStyleCnt="9"/>
      <dgm:spPr/>
    </dgm:pt>
    <dgm:pt modelId="{6073BF99-EDFA-42CD-A0ED-0569B912AE53}" type="pres">
      <dgm:prSet presAssocID="{9F1F15C9-F78E-4C49-980C-0012A722345D}" presName="vert1" presStyleCnt="0"/>
      <dgm:spPr/>
    </dgm:pt>
    <dgm:pt modelId="{BD85A86A-4159-4657-8EE2-2AD7AA1437AF}" type="pres">
      <dgm:prSet presAssocID="{167EAB47-04A9-4612-9C28-E5BEB165720C}" presName="thickLine" presStyleLbl="alignNode1" presStyleIdx="8" presStyleCnt="9"/>
      <dgm:spPr/>
    </dgm:pt>
    <dgm:pt modelId="{AEFA6A2B-DFD2-4C18-AE6D-20C47BF50E4E}" type="pres">
      <dgm:prSet presAssocID="{167EAB47-04A9-4612-9C28-E5BEB165720C}" presName="horz1" presStyleCnt="0"/>
      <dgm:spPr/>
    </dgm:pt>
    <dgm:pt modelId="{165566F0-CBFB-4905-B8BE-C7FF620DE33A}" type="pres">
      <dgm:prSet presAssocID="{167EAB47-04A9-4612-9C28-E5BEB165720C}" presName="tx1" presStyleLbl="revTx" presStyleIdx="8" presStyleCnt="9"/>
      <dgm:spPr/>
    </dgm:pt>
    <dgm:pt modelId="{9BFA2D5E-596A-40B0-B553-46E374AF449D}" type="pres">
      <dgm:prSet presAssocID="{167EAB47-04A9-4612-9C28-E5BEB165720C}" presName="vert1" presStyleCnt="0"/>
      <dgm:spPr/>
    </dgm:pt>
  </dgm:ptLst>
  <dgm:cxnLst>
    <dgm:cxn modelId="{FC526700-765D-40D3-96A9-7AD516995F78}" type="presOf" srcId="{167EAB47-04A9-4612-9C28-E5BEB165720C}" destId="{165566F0-CBFB-4905-B8BE-C7FF620DE33A}" srcOrd="0" destOrd="0" presId="urn:microsoft.com/office/officeart/2008/layout/LinedList"/>
    <dgm:cxn modelId="{A85CC80E-B393-40CA-BA97-5C91A98A1499}" type="presOf" srcId="{30206C35-39A5-4502-ACCB-E511ECE982AD}" destId="{ABA373E5-2816-489C-8D3C-3E1A8303AA62}" srcOrd="0" destOrd="0" presId="urn:microsoft.com/office/officeart/2008/layout/LinedList"/>
    <dgm:cxn modelId="{777CEC11-B086-4336-9D69-2D46C3E8C651}" type="presOf" srcId="{9C20F8CD-F895-4C35-B9A3-897DB2D81E80}" destId="{6D5684B7-37B4-4EBB-8CD7-E015FCCB7384}" srcOrd="0" destOrd="0" presId="urn:microsoft.com/office/officeart/2008/layout/LinedList"/>
    <dgm:cxn modelId="{8343F11A-A136-4A4C-8595-BC587D906971}" srcId="{30206C35-39A5-4502-ACCB-E511ECE982AD}" destId="{FD3C66FB-DC67-4087-833A-77564A74B9A9}" srcOrd="1" destOrd="0" parTransId="{C3CEC08F-62EA-486F-9D35-50F28F413419}" sibTransId="{E7EC1A3C-F677-4DC5-B65A-94C167CAF9B6}"/>
    <dgm:cxn modelId="{D183C533-20A0-45C8-8B98-45CF6748041C}" srcId="{30206C35-39A5-4502-ACCB-E511ECE982AD}" destId="{16393CCC-84B8-4E04-95C1-2F5F37EC1EF0}" srcOrd="3" destOrd="0" parTransId="{ACEF026B-1F33-4FC8-87FF-FB843D9A5929}" sibTransId="{715EB05F-6CDE-49A8-9CB1-F927199DD920}"/>
    <dgm:cxn modelId="{55A3D934-8DD6-49E6-BD5F-7EA6A0857FC7}" srcId="{30206C35-39A5-4502-ACCB-E511ECE982AD}" destId="{167EAB47-04A9-4612-9C28-E5BEB165720C}" srcOrd="8" destOrd="0" parTransId="{59867678-88A4-4721-B25A-CA4461E60AE3}" sibTransId="{B1435D4E-9299-43D6-83E3-0DEC7173C6F8}"/>
    <dgm:cxn modelId="{B6E42338-A637-4AFB-A8E8-1331B98265E5}" srcId="{30206C35-39A5-4502-ACCB-E511ECE982AD}" destId="{9C20F8CD-F895-4C35-B9A3-897DB2D81E80}" srcOrd="0" destOrd="0" parTransId="{7F074E2F-A71C-4933-81F2-4A965845C41B}" sibTransId="{57F206FB-3B8A-47A0-A96C-AF469816D1A6}"/>
    <dgm:cxn modelId="{6E8F533E-5EC5-402D-95D9-516A0E84F9DE}" type="presOf" srcId="{252527F4-C22D-4F9C-A13E-6B8D6083E7A0}" destId="{D67CC79A-B6CC-40EF-B124-2D4097F61312}" srcOrd="0" destOrd="0" presId="urn:microsoft.com/office/officeart/2008/layout/LinedList"/>
    <dgm:cxn modelId="{4CE29466-D172-441A-BE0A-C97E1C0B1627}" type="presOf" srcId="{16393CCC-84B8-4E04-95C1-2F5F37EC1EF0}" destId="{2D8C71E2-E15A-4A5F-AB5E-AD9A57C7522C}" srcOrd="0" destOrd="0" presId="urn:microsoft.com/office/officeart/2008/layout/LinedList"/>
    <dgm:cxn modelId="{8443416A-52F2-453A-8657-95BACB28F138}" type="presOf" srcId="{9F1F15C9-F78E-4C49-980C-0012A722345D}" destId="{7BC0A2C8-50B0-469D-8D62-11DF10AA86C9}" srcOrd="0" destOrd="0" presId="urn:microsoft.com/office/officeart/2008/layout/LinedList"/>
    <dgm:cxn modelId="{34232974-0056-46B0-988F-FB28BCFB2522}" srcId="{30206C35-39A5-4502-ACCB-E511ECE982AD}" destId="{252527F4-C22D-4F9C-A13E-6B8D6083E7A0}" srcOrd="6" destOrd="0" parTransId="{B967F8E3-8699-4F96-A0A2-B6BBF728FE5A}" sibTransId="{E1D73356-7CD0-4CDA-91BE-19080E522D85}"/>
    <dgm:cxn modelId="{0A55D57B-AA44-47D5-9C52-B80A8C53586F}" srcId="{30206C35-39A5-4502-ACCB-E511ECE982AD}" destId="{9F1F15C9-F78E-4C49-980C-0012A722345D}" srcOrd="7" destOrd="0" parTransId="{AB227DC9-80DD-497D-9FE9-2C4DB536F61E}" sibTransId="{124F9141-D9F0-40A4-8461-68E5C2B31C6C}"/>
    <dgm:cxn modelId="{FADD7789-9E03-4499-BDCB-C5F80E7D0CEA}" type="presOf" srcId="{A71F1894-856B-4520-963D-E04F75AA6AC1}" destId="{0A3E5AC7-581C-41A6-AA80-0649D3F5F006}" srcOrd="0" destOrd="0" presId="urn:microsoft.com/office/officeart/2008/layout/LinedList"/>
    <dgm:cxn modelId="{6294F38F-A1EC-4CBB-AFAB-71E964888731}" type="presOf" srcId="{5C26DB84-9C7F-4D9B-8824-D9F13420B0F4}" destId="{A5985FA3-CA70-4F20-AF71-8AD614E319D6}" srcOrd="0" destOrd="0" presId="urn:microsoft.com/office/officeart/2008/layout/LinedList"/>
    <dgm:cxn modelId="{AB8B4391-567A-451B-B9DF-7FBF5B9FF854}" type="presOf" srcId="{FD3C66FB-DC67-4087-833A-77564A74B9A9}" destId="{6590F856-E08B-4E9A-80A0-0248E60067A0}" srcOrd="0" destOrd="0" presId="urn:microsoft.com/office/officeart/2008/layout/LinedList"/>
    <dgm:cxn modelId="{015716A2-329E-4B3C-9BC0-396F97C65F63}" type="presOf" srcId="{7A3F34B0-58ED-4A67-A4BD-55D7EC5ECBE2}" destId="{E431491A-9DE5-463E-A42D-21ADE7F7D623}" srcOrd="0" destOrd="0" presId="urn:microsoft.com/office/officeart/2008/layout/LinedList"/>
    <dgm:cxn modelId="{4922AFB3-98A5-43C2-AFEC-EA9B9582B8B7}" srcId="{30206C35-39A5-4502-ACCB-E511ECE982AD}" destId="{5C26DB84-9C7F-4D9B-8824-D9F13420B0F4}" srcOrd="2" destOrd="0" parTransId="{2C73B025-1243-4016-8BCF-EB254330F21D}" sibTransId="{9B02EC1F-244B-4865-8D04-0307F7657C5A}"/>
    <dgm:cxn modelId="{C47B41C1-8065-4987-8470-D7504FDA6079}" srcId="{30206C35-39A5-4502-ACCB-E511ECE982AD}" destId="{7A3F34B0-58ED-4A67-A4BD-55D7EC5ECBE2}" srcOrd="4" destOrd="0" parTransId="{61EB563E-3272-4ED4-8F38-255AEF1EAB7F}" sibTransId="{0701ABDE-E2EE-4226-BE4D-52E207A32602}"/>
    <dgm:cxn modelId="{D98918CA-4764-4417-8C6D-7477244AF33B}" srcId="{30206C35-39A5-4502-ACCB-E511ECE982AD}" destId="{A71F1894-856B-4520-963D-E04F75AA6AC1}" srcOrd="5" destOrd="0" parTransId="{BA698522-318E-4AD7-A080-89B60383AC5D}" sibTransId="{9AEC3AA7-05D4-4B00-B715-32AF84AF753E}"/>
    <dgm:cxn modelId="{35128ADF-BF75-483A-90CD-2CB0AD73D286}" type="presParOf" srcId="{ABA373E5-2816-489C-8D3C-3E1A8303AA62}" destId="{8760E3A9-EBA7-4308-9776-7FACE7C9787E}" srcOrd="0" destOrd="0" presId="urn:microsoft.com/office/officeart/2008/layout/LinedList"/>
    <dgm:cxn modelId="{9B8B578A-9ED4-49D5-9B7E-987CB03E471D}" type="presParOf" srcId="{ABA373E5-2816-489C-8D3C-3E1A8303AA62}" destId="{4FDBBA47-F6AB-4173-9DF8-05C3A3110FAA}" srcOrd="1" destOrd="0" presId="urn:microsoft.com/office/officeart/2008/layout/LinedList"/>
    <dgm:cxn modelId="{B492DC25-8BD6-4AF7-978D-361DCBF86A1B}" type="presParOf" srcId="{4FDBBA47-F6AB-4173-9DF8-05C3A3110FAA}" destId="{6D5684B7-37B4-4EBB-8CD7-E015FCCB7384}" srcOrd="0" destOrd="0" presId="urn:microsoft.com/office/officeart/2008/layout/LinedList"/>
    <dgm:cxn modelId="{E1A0E815-4D70-4799-8014-CBDD4EAEF6B9}" type="presParOf" srcId="{4FDBBA47-F6AB-4173-9DF8-05C3A3110FAA}" destId="{3CB64635-BFE5-4E16-9307-4ADE8B843C40}" srcOrd="1" destOrd="0" presId="urn:microsoft.com/office/officeart/2008/layout/LinedList"/>
    <dgm:cxn modelId="{6820909E-1573-4A0F-8585-6C3BA7C23F96}" type="presParOf" srcId="{ABA373E5-2816-489C-8D3C-3E1A8303AA62}" destId="{50ABFD53-F061-4B9C-A368-0669E200F75E}" srcOrd="2" destOrd="0" presId="urn:microsoft.com/office/officeart/2008/layout/LinedList"/>
    <dgm:cxn modelId="{CC38282D-76F1-44DE-9580-B55B924DA67B}" type="presParOf" srcId="{ABA373E5-2816-489C-8D3C-3E1A8303AA62}" destId="{809CAF6A-79B6-4A51-B572-C671620CF769}" srcOrd="3" destOrd="0" presId="urn:microsoft.com/office/officeart/2008/layout/LinedList"/>
    <dgm:cxn modelId="{9C33D9D4-D9B3-4F5D-9CF3-ABEAFD270530}" type="presParOf" srcId="{809CAF6A-79B6-4A51-B572-C671620CF769}" destId="{6590F856-E08B-4E9A-80A0-0248E60067A0}" srcOrd="0" destOrd="0" presId="urn:microsoft.com/office/officeart/2008/layout/LinedList"/>
    <dgm:cxn modelId="{895709A9-351C-4A15-ACCD-DC161CF78FEF}" type="presParOf" srcId="{809CAF6A-79B6-4A51-B572-C671620CF769}" destId="{827494EC-311F-4CC6-B904-FF4EC34ACE7E}" srcOrd="1" destOrd="0" presId="urn:microsoft.com/office/officeart/2008/layout/LinedList"/>
    <dgm:cxn modelId="{D3A6AF72-D9D0-4893-A2C7-F616754E8803}" type="presParOf" srcId="{ABA373E5-2816-489C-8D3C-3E1A8303AA62}" destId="{2035E1B8-7380-4027-B674-7FE2B072A069}" srcOrd="4" destOrd="0" presId="urn:microsoft.com/office/officeart/2008/layout/LinedList"/>
    <dgm:cxn modelId="{7AEA8C04-A34B-4321-B22E-C1D084AFA440}" type="presParOf" srcId="{ABA373E5-2816-489C-8D3C-3E1A8303AA62}" destId="{90A8A8A7-04D3-4ED2-A1C9-B85C4C5401E4}" srcOrd="5" destOrd="0" presId="urn:microsoft.com/office/officeart/2008/layout/LinedList"/>
    <dgm:cxn modelId="{A7B95E5E-3FC1-4888-896C-9E1B898CDAD5}" type="presParOf" srcId="{90A8A8A7-04D3-4ED2-A1C9-B85C4C5401E4}" destId="{A5985FA3-CA70-4F20-AF71-8AD614E319D6}" srcOrd="0" destOrd="0" presId="urn:microsoft.com/office/officeart/2008/layout/LinedList"/>
    <dgm:cxn modelId="{087746ED-D0B6-41B4-8B47-6FE531CD8B92}" type="presParOf" srcId="{90A8A8A7-04D3-4ED2-A1C9-B85C4C5401E4}" destId="{48ECCC97-4208-4E8B-89B3-63C35CFDC97F}" srcOrd="1" destOrd="0" presId="urn:microsoft.com/office/officeart/2008/layout/LinedList"/>
    <dgm:cxn modelId="{8C66E9DC-54E0-4F57-8411-85B78900DD00}" type="presParOf" srcId="{ABA373E5-2816-489C-8D3C-3E1A8303AA62}" destId="{561DBD0D-3537-497E-8ADE-823C020D6F5F}" srcOrd="6" destOrd="0" presId="urn:microsoft.com/office/officeart/2008/layout/LinedList"/>
    <dgm:cxn modelId="{064353BC-2256-40A7-A9C6-04DF9C193D0B}" type="presParOf" srcId="{ABA373E5-2816-489C-8D3C-3E1A8303AA62}" destId="{0E7DDD58-47C3-4CA1-BD4B-FAC6874343BD}" srcOrd="7" destOrd="0" presId="urn:microsoft.com/office/officeart/2008/layout/LinedList"/>
    <dgm:cxn modelId="{CE8A30AD-887E-4C5B-8EFE-3A0B19364AA4}" type="presParOf" srcId="{0E7DDD58-47C3-4CA1-BD4B-FAC6874343BD}" destId="{2D8C71E2-E15A-4A5F-AB5E-AD9A57C7522C}" srcOrd="0" destOrd="0" presId="urn:microsoft.com/office/officeart/2008/layout/LinedList"/>
    <dgm:cxn modelId="{F8168DEB-DB20-48CB-BD08-2A54770EC83A}" type="presParOf" srcId="{0E7DDD58-47C3-4CA1-BD4B-FAC6874343BD}" destId="{3813EFF4-0562-45EC-A9B7-B10EA6B45D0F}" srcOrd="1" destOrd="0" presId="urn:microsoft.com/office/officeart/2008/layout/LinedList"/>
    <dgm:cxn modelId="{D88E0995-1339-44CD-A918-26BFA2A64DF6}" type="presParOf" srcId="{ABA373E5-2816-489C-8D3C-3E1A8303AA62}" destId="{B533608D-009E-47B7-812B-C5ACF10349C0}" srcOrd="8" destOrd="0" presId="urn:microsoft.com/office/officeart/2008/layout/LinedList"/>
    <dgm:cxn modelId="{A4E601A8-7305-44DD-8782-CD98AC6F7599}" type="presParOf" srcId="{ABA373E5-2816-489C-8D3C-3E1A8303AA62}" destId="{0C23ECFC-37B1-4F82-8F06-53E91E66ECBB}" srcOrd="9" destOrd="0" presId="urn:microsoft.com/office/officeart/2008/layout/LinedList"/>
    <dgm:cxn modelId="{22C77696-F810-4B59-BA5E-8D31EEF08F19}" type="presParOf" srcId="{0C23ECFC-37B1-4F82-8F06-53E91E66ECBB}" destId="{E431491A-9DE5-463E-A42D-21ADE7F7D623}" srcOrd="0" destOrd="0" presId="urn:microsoft.com/office/officeart/2008/layout/LinedList"/>
    <dgm:cxn modelId="{628A0D7E-AF4F-41F7-B978-703C2A5BE01D}" type="presParOf" srcId="{0C23ECFC-37B1-4F82-8F06-53E91E66ECBB}" destId="{F8CAC20F-7611-4CD6-851D-F1E7A0B6677C}" srcOrd="1" destOrd="0" presId="urn:microsoft.com/office/officeart/2008/layout/LinedList"/>
    <dgm:cxn modelId="{569F5833-14EA-47EE-B39C-B06CD4D690B8}" type="presParOf" srcId="{ABA373E5-2816-489C-8D3C-3E1A8303AA62}" destId="{2474B8A6-32A2-4CC0-937C-9B4C4B6145A6}" srcOrd="10" destOrd="0" presId="urn:microsoft.com/office/officeart/2008/layout/LinedList"/>
    <dgm:cxn modelId="{1206118A-DBF3-4224-9B6C-FEAA26679E9A}" type="presParOf" srcId="{ABA373E5-2816-489C-8D3C-3E1A8303AA62}" destId="{0BE131BA-04B2-4F7C-8294-244E73E0F2C8}" srcOrd="11" destOrd="0" presId="urn:microsoft.com/office/officeart/2008/layout/LinedList"/>
    <dgm:cxn modelId="{D9B7D26A-7239-4A7E-9B41-19E3BBD72E71}" type="presParOf" srcId="{0BE131BA-04B2-4F7C-8294-244E73E0F2C8}" destId="{0A3E5AC7-581C-41A6-AA80-0649D3F5F006}" srcOrd="0" destOrd="0" presId="urn:microsoft.com/office/officeart/2008/layout/LinedList"/>
    <dgm:cxn modelId="{0B30466A-4D16-4C69-94D8-917EDD58DDFA}" type="presParOf" srcId="{0BE131BA-04B2-4F7C-8294-244E73E0F2C8}" destId="{7D7E18C0-85D0-452E-A850-DC9B088189D9}" srcOrd="1" destOrd="0" presId="urn:microsoft.com/office/officeart/2008/layout/LinedList"/>
    <dgm:cxn modelId="{88D28D0D-0839-4937-9B1A-8532A29A4596}" type="presParOf" srcId="{ABA373E5-2816-489C-8D3C-3E1A8303AA62}" destId="{1F34BB03-8295-4A52-BE53-35B502E45BC2}" srcOrd="12" destOrd="0" presId="urn:microsoft.com/office/officeart/2008/layout/LinedList"/>
    <dgm:cxn modelId="{DF7C7F97-AA45-4FBD-8E38-6F0C809D5F1D}" type="presParOf" srcId="{ABA373E5-2816-489C-8D3C-3E1A8303AA62}" destId="{D076B551-AD23-455F-9D85-460A4452813C}" srcOrd="13" destOrd="0" presId="urn:microsoft.com/office/officeart/2008/layout/LinedList"/>
    <dgm:cxn modelId="{73D97AD9-4928-4257-AC1F-D11E4217781A}" type="presParOf" srcId="{D076B551-AD23-455F-9D85-460A4452813C}" destId="{D67CC79A-B6CC-40EF-B124-2D4097F61312}" srcOrd="0" destOrd="0" presId="urn:microsoft.com/office/officeart/2008/layout/LinedList"/>
    <dgm:cxn modelId="{5C7C4899-A758-4D0E-A22C-0D0ECD716289}" type="presParOf" srcId="{D076B551-AD23-455F-9D85-460A4452813C}" destId="{3FC73F4F-5B46-4BCE-A47A-B6443E230C55}" srcOrd="1" destOrd="0" presId="urn:microsoft.com/office/officeart/2008/layout/LinedList"/>
    <dgm:cxn modelId="{92773499-91A2-4380-AB6A-A6FFEA364F04}" type="presParOf" srcId="{ABA373E5-2816-489C-8D3C-3E1A8303AA62}" destId="{EB3C1CC8-3619-4BF3-B10C-E7EFD928DF29}" srcOrd="14" destOrd="0" presId="urn:microsoft.com/office/officeart/2008/layout/LinedList"/>
    <dgm:cxn modelId="{64AEB6E2-8AD8-4C6A-83BB-1E5BBC198F6C}" type="presParOf" srcId="{ABA373E5-2816-489C-8D3C-3E1A8303AA62}" destId="{1C216656-9E0B-4FA7-93BA-8FD9CC01A95D}" srcOrd="15" destOrd="0" presId="urn:microsoft.com/office/officeart/2008/layout/LinedList"/>
    <dgm:cxn modelId="{D01E9861-7811-430C-A9AB-BACCFBA7D508}" type="presParOf" srcId="{1C216656-9E0B-4FA7-93BA-8FD9CC01A95D}" destId="{7BC0A2C8-50B0-469D-8D62-11DF10AA86C9}" srcOrd="0" destOrd="0" presId="urn:microsoft.com/office/officeart/2008/layout/LinedList"/>
    <dgm:cxn modelId="{FBDA13A7-A96B-41D8-8548-C68A21B83EF6}" type="presParOf" srcId="{1C216656-9E0B-4FA7-93BA-8FD9CC01A95D}" destId="{6073BF99-EDFA-42CD-A0ED-0569B912AE53}" srcOrd="1" destOrd="0" presId="urn:microsoft.com/office/officeart/2008/layout/LinedList"/>
    <dgm:cxn modelId="{27A328F2-84D5-4DDF-947A-CF080641A43B}" type="presParOf" srcId="{ABA373E5-2816-489C-8D3C-3E1A8303AA62}" destId="{BD85A86A-4159-4657-8EE2-2AD7AA1437AF}" srcOrd="16" destOrd="0" presId="urn:microsoft.com/office/officeart/2008/layout/LinedList"/>
    <dgm:cxn modelId="{D6309742-2BDC-4934-A776-4D975E50B554}" type="presParOf" srcId="{ABA373E5-2816-489C-8D3C-3E1A8303AA62}" destId="{AEFA6A2B-DFD2-4C18-AE6D-20C47BF50E4E}" srcOrd="17" destOrd="0" presId="urn:microsoft.com/office/officeart/2008/layout/LinedList"/>
    <dgm:cxn modelId="{85857746-2AF5-4359-B260-B42FC582D393}" type="presParOf" srcId="{AEFA6A2B-DFD2-4C18-AE6D-20C47BF50E4E}" destId="{165566F0-CBFB-4905-B8BE-C7FF620DE33A}" srcOrd="0" destOrd="0" presId="urn:microsoft.com/office/officeart/2008/layout/LinedList"/>
    <dgm:cxn modelId="{7E134626-5562-4ABF-9CDB-2F3AA966C475}" type="presParOf" srcId="{AEFA6A2B-DFD2-4C18-AE6D-20C47BF50E4E}" destId="{9BFA2D5E-596A-40B0-B553-46E374AF449D}"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60E3A9-EBA7-4308-9776-7FACE7C9787E}">
      <dsp:nvSpPr>
        <dsp:cNvPr id="0" name=""/>
        <dsp:cNvSpPr/>
      </dsp:nvSpPr>
      <dsp:spPr>
        <a:xfrm>
          <a:off x="0" y="966"/>
          <a:ext cx="8410082" cy="0"/>
        </a:xfrm>
        <a:prstGeom prst="line">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D5684B7-37B4-4EBB-8CD7-E015FCCB7384}">
      <dsp:nvSpPr>
        <dsp:cNvPr id="0" name=""/>
        <dsp:cNvSpPr/>
      </dsp:nvSpPr>
      <dsp:spPr>
        <a:xfrm>
          <a:off x="0" y="966"/>
          <a:ext cx="8410082" cy="8798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pt-BR" sz="3000" kern="1200" dirty="0">
              <a:latin typeface="Fira Sans Regular" panose="020B0503050000020004" pitchFamily="34" charset="0"/>
            </a:rPr>
            <a:t>USD 6.000.000,00 x 5,6672 = R$ 34.003.200,00</a:t>
          </a:r>
          <a:endParaRPr lang="en-US" sz="3000" kern="1200" dirty="0">
            <a:latin typeface="Fira Sans Regular" panose="020B0503050000020004" pitchFamily="34" charset="0"/>
          </a:endParaRPr>
        </a:p>
      </dsp:txBody>
      <dsp:txXfrm>
        <a:off x="0" y="966"/>
        <a:ext cx="8410082" cy="879828"/>
      </dsp:txXfrm>
    </dsp:sp>
    <dsp:sp modelId="{50ABFD53-F061-4B9C-A368-0669E200F75E}">
      <dsp:nvSpPr>
        <dsp:cNvPr id="0" name=""/>
        <dsp:cNvSpPr/>
      </dsp:nvSpPr>
      <dsp:spPr>
        <a:xfrm>
          <a:off x="0" y="880795"/>
          <a:ext cx="8410082" cy="0"/>
        </a:xfrm>
        <a:prstGeom prst="line">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90F856-E08B-4E9A-80A0-0248E60067A0}">
      <dsp:nvSpPr>
        <dsp:cNvPr id="0" name=""/>
        <dsp:cNvSpPr/>
      </dsp:nvSpPr>
      <dsp:spPr>
        <a:xfrm>
          <a:off x="0" y="880795"/>
          <a:ext cx="8410082" cy="8798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pt-BR" sz="3000" kern="1200" dirty="0">
              <a:latin typeface="Fira Sans Regular" panose="020B0503050000020004" pitchFamily="34" charset="0"/>
            </a:rPr>
            <a:t>R$ 34.003.200,00 x 40% = R$ 13.601.280,00</a:t>
          </a:r>
          <a:endParaRPr lang="en-US" sz="3000" kern="1200" dirty="0">
            <a:latin typeface="Fira Sans Regular" panose="020B0503050000020004" pitchFamily="34" charset="0"/>
          </a:endParaRPr>
        </a:p>
      </dsp:txBody>
      <dsp:txXfrm>
        <a:off x="0" y="880795"/>
        <a:ext cx="8410082" cy="879828"/>
      </dsp:txXfrm>
    </dsp:sp>
    <dsp:sp modelId="{2035E1B8-7380-4027-B674-7FE2B072A069}">
      <dsp:nvSpPr>
        <dsp:cNvPr id="0" name=""/>
        <dsp:cNvSpPr/>
      </dsp:nvSpPr>
      <dsp:spPr>
        <a:xfrm>
          <a:off x="0" y="1760623"/>
          <a:ext cx="8410082" cy="0"/>
        </a:xfrm>
        <a:prstGeom prst="line">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985FA3-CA70-4F20-AF71-8AD614E319D6}">
      <dsp:nvSpPr>
        <dsp:cNvPr id="0" name=""/>
        <dsp:cNvSpPr/>
      </dsp:nvSpPr>
      <dsp:spPr>
        <a:xfrm>
          <a:off x="0" y="1760623"/>
          <a:ext cx="8410082" cy="8798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dirty="0">
              <a:latin typeface="Fira Sans Regular" panose="020B0503050000020004" pitchFamily="34" charset="0"/>
            </a:rPr>
            <a:t>II – 25,00% - </a:t>
          </a:r>
          <a:r>
            <a:rPr lang="en-US" sz="3000" b="1" kern="1200" dirty="0">
              <a:latin typeface="Fira Sans Regular" panose="020B0503050000020004" pitchFamily="34" charset="0"/>
            </a:rPr>
            <a:t>R$ 3.400.320,00</a:t>
          </a:r>
        </a:p>
      </dsp:txBody>
      <dsp:txXfrm>
        <a:off x="0" y="1760623"/>
        <a:ext cx="8410082" cy="879828"/>
      </dsp:txXfrm>
    </dsp:sp>
    <dsp:sp modelId="{561DBD0D-3537-497E-8ADE-823C020D6F5F}">
      <dsp:nvSpPr>
        <dsp:cNvPr id="0" name=""/>
        <dsp:cNvSpPr/>
      </dsp:nvSpPr>
      <dsp:spPr>
        <a:xfrm>
          <a:off x="0" y="2640451"/>
          <a:ext cx="8410082" cy="0"/>
        </a:xfrm>
        <a:prstGeom prst="line">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D8C71E2-E15A-4A5F-AB5E-AD9A57C7522C}">
      <dsp:nvSpPr>
        <dsp:cNvPr id="0" name=""/>
        <dsp:cNvSpPr/>
      </dsp:nvSpPr>
      <dsp:spPr>
        <a:xfrm>
          <a:off x="0" y="2640451"/>
          <a:ext cx="8410082" cy="8798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pt-BR" sz="3000" kern="1200" dirty="0">
              <a:latin typeface="Fira Sans Regular" panose="020B0503050000020004" pitchFamily="34" charset="0"/>
            </a:rPr>
            <a:t>IPI – 3,25% - </a:t>
          </a:r>
          <a:r>
            <a:rPr lang="pt-BR" sz="3000" b="1" kern="1200" dirty="0">
              <a:latin typeface="Fira Sans Regular" panose="020B0503050000020004" pitchFamily="34" charset="0"/>
            </a:rPr>
            <a:t>R$ 552.552,00</a:t>
          </a:r>
          <a:endParaRPr lang="en-US" sz="3000" b="1" kern="1200" dirty="0">
            <a:latin typeface="Fira Sans Regular" panose="020B0503050000020004" pitchFamily="34" charset="0"/>
          </a:endParaRPr>
        </a:p>
      </dsp:txBody>
      <dsp:txXfrm>
        <a:off x="0" y="2640451"/>
        <a:ext cx="8410082" cy="879828"/>
      </dsp:txXfrm>
    </dsp:sp>
    <dsp:sp modelId="{B533608D-009E-47B7-812B-C5ACF10349C0}">
      <dsp:nvSpPr>
        <dsp:cNvPr id="0" name=""/>
        <dsp:cNvSpPr/>
      </dsp:nvSpPr>
      <dsp:spPr>
        <a:xfrm>
          <a:off x="0" y="3520280"/>
          <a:ext cx="8410082" cy="0"/>
        </a:xfrm>
        <a:prstGeom prst="line">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431491A-9DE5-463E-A42D-21ADE7F7D623}">
      <dsp:nvSpPr>
        <dsp:cNvPr id="0" name=""/>
        <dsp:cNvSpPr/>
      </dsp:nvSpPr>
      <dsp:spPr>
        <a:xfrm>
          <a:off x="0" y="3520280"/>
          <a:ext cx="8410082" cy="8798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pt-BR" sz="3000" kern="1200" dirty="0">
              <a:latin typeface="Fira Sans Regular" panose="020B0503050000020004" pitchFamily="34" charset="0"/>
            </a:rPr>
            <a:t>PIS – 2,10% - </a:t>
          </a:r>
          <a:r>
            <a:rPr lang="pt-BR" sz="3000" b="1" kern="1200" dirty="0">
              <a:latin typeface="Fira Sans Regular" panose="020B0503050000020004" pitchFamily="34" charset="0"/>
            </a:rPr>
            <a:t>R$ 285.626,88</a:t>
          </a:r>
          <a:endParaRPr lang="en-US" sz="3000" b="1" kern="1200" dirty="0">
            <a:latin typeface="Fira Sans Regular" panose="020B0503050000020004" pitchFamily="34" charset="0"/>
          </a:endParaRPr>
        </a:p>
      </dsp:txBody>
      <dsp:txXfrm>
        <a:off x="0" y="3520280"/>
        <a:ext cx="8410082" cy="879828"/>
      </dsp:txXfrm>
    </dsp:sp>
    <dsp:sp modelId="{2474B8A6-32A2-4CC0-937C-9B4C4B6145A6}">
      <dsp:nvSpPr>
        <dsp:cNvPr id="0" name=""/>
        <dsp:cNvSpPr/>
      </dsp:nvSpPr>
      <dsp:spPr>
        <a:xfrm>
          <a:off x="0" y="4400108"/>
          <a:ext cx="8410082" cy="0"/>
        </a:xfrm>
        <a:prstGeom prst="line">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A3E5AC7-581C-41A6-AA80-0649D3F5F006}">
      <dsp:nvSpPr>
        <dsp:cNvPr id="0" name=""/>
        <dsp:cNvSpPr/>
      </dsp:nvSpPr>
      <dsp:spPr>
        <a:xfrm>
          <a:off x="0" y="4400108"/>
          <a:ext cx="8410082" cy="8798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pt-BR" sz="3000" kern="1200" dirty="0">
              <a:latin typeface="Fira Sans Regular" panose="020B0503050000020004" pitchFamily="34" charset="0"/>
            </a:rPr>
            <a:t>COFINS – 9,65% - </a:t>
          </a:r>
          <a:r>
            <a:rPr lang="pt-BR" sz="3000" b="1" kern="1200" dirty="0">
              <a:latin typeface="Fira Sans Regular" panose="020B0503050000020004" pitchFamily="34" charset="0"/>
            </a:rPr>
            <a:t>R$ 1.312.523,52</a:t>
          </a:r>
          <a:endParaRPr lang="en-US" sz="3000" b="1" kern="1200" dirty="0">
            <a:latin typeface="Fira Sans Regular" panose="020B0503050000020004" pitchFamily="34" charset="0"/>
          </a:endParaRPr>
        </a:p>
      </dsp:txBody>
      <dsp:txXfrm>
        <a:off x="0" y="4400108"/>
        <a:ext cx="8410082" cy="879828"/>
      </dsp:txXfrm>
    </dsp:sp>
    <dsp:sp modelId="{1F34BB03-8295-4A52-BE53-35B502E45BC2}">
      <dsp:nvSpPr>
        <dsp:cNvPr id="0" name=""/>
        <dsp:cNvSpPr/>
      </dsp:nvSpPr>
      <dsp:spPr>
        <a:xfrm>
          <a:off x="0" y="5279937"/>
          <a:ext cx="8410082" cy="0"/>
        </a:xfrm>
        <a:prstGeom prst="line">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67CC79A-B6CC-40EF-B124-2D4097F61312}">
      <dsp:nvSpPr>
        <dsp:cNvPr id="0" name=""/>
        <dsp:cNvSpPr/>
      </dsp:nvSpPr>
      <dsp:spPr>
        <a:xfrm>
          <a:off x="0" y="5279937"/>
          <a:ext cx="8410082" cy="8798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b="0" kern="1200" dirty="0">
              <a:latin typeface="Fira Sans Regular" panose="020B0503050000020004" pitchFamily="34" charset="0"/>
            </a:rPr>
            <a:t>ECONOMIA DIRETA: </a:t>
          </a:r>
          <a:r>
            <a:rPr lang="en-US" sz="3000" b="1" kern="1200" dirty="0">
              <a:latin typeface="Fira Sans Regular" panose="020B0503050000020004" pitchFamily="34" charset="0"/>
            </a:rPr>
            <a:t>R$ 3.400.320,00</a:t>
          </a:r>
        </a:p>
      </dsp:txBody>
      <dsp:txXfrm>
        <a:off x="0" y="5279937"/>
        <a:ext cx="8410082" cy="879828"/>
      </dsp:txXfrm>
    </dsp:sp>
    <dsp:sp modelId="{EB3C1CC8-3619-4BF3-B10C-E7EFD928DF29}">
      <dsp:nvSpPr>
        <dsp:cNvPr id="0" name=""/>
        <dsp:cNvSpPr/>
      </dsp:nvSpPr>
      <dsp:spPr>
        <a:xfrm>
          <a:off x="0" y="6159765"/>
          <a:ext cx="8410082" cy="0"/>
        </a:xfrm>
        <a:prstGeom prst="line">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BC0A2C8-50B0-469D-8D62-11DF10AA86C9}">
      <dsp:nvSpPr>
        <dsp:cNvPr id="0" name=""/>
        <dsp:cNvSpPr/>
      </dsp:nvSpPr>
      <dsp:spPr>
        <a:xfrm>
          <a:off x="0" y="6159765"/>
          <a:ext cx="8410082" cy="8798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b="0" kern="1200" dirty="0">
              <a:latin typeface="Fira Sans Regular" panose="020B0503050000020004" pitchFamily="34" charset="0"/>
            </a:rPr>
            <a:t>ECONOMIA DE FLUXO DE CAIXA: </a:t>
          </a:r>
          <a:r>
            <a:rPr lang="en-US" sz="3000" b="1" kern="1200" dirty="0">
              <a:latin typeface="Fira Sans Regular" panose="020B0503050000020004" pitchFamily="34" charset="0"/>
            </a:rPr>
            <a:t>R$ 2.150.702,40</a:t>
          </a:r>
        </a:p>
      </dsp:txBody>
      <dsp:txXfrm>
        <a:off x="0" y="6159765"/>
        <a:ext cx="8410082" cy="879828"/>
      </dsp:txXfrm>
    </dsp:sp>
    <dsp:sp modelId="{BD85A86A-4159-4657-8EE2-2AD7AA1437AF}">
      <dsp:nvSpPr>
        <dsp:cNvPr id="0" name=""/>
        <dsp:cNvSpPr/>
      </dsp:nvSpPr>
      <dsp:spPr>
        <a:xfrm>
          <a:off x="0" y="7039593"/>
          <a:ext cx="8410082" cy="0"/>
        </a:xfrm>
        <a:prstGeom prst="line">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5566F0-CBFB-4905-B8BE-C7FF620DE33A}">
      <dsp:nvSpPr>
        <dsp:cNvPr id="0" name=""/>
        <dsp:cNvSpPr/>
      </dsp:nvSpPr>
      <dsp:spPr>
        <a:xfrm>
          <a:off x="0" y="7039593"/>
          <a:ext cx="8410082" cy="8798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b="1" kern="1200" dirty="0">
              <a:solidFill>
                <a:srgbClr val="00B050"/>
              </a:solidFill>
              <a:latin typeface="Fira Sans Regular" panose="020B0503050000020004" pitchFamily="34" charset="0"/>
            </a:rPr>
            <a:t>ECONOMIA TOTAL: R$ 5.551.022,40</a:t>
          </a:r>
        </a:p>
      </dsp:txBody>
      <dsp:txXfrm>
        <a:off x="0" y="7039593"/>
        <a:ext cx="8410082" cy="879828"/>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8" name="Shape 148"/>
          <p:cNvSpPr>
            <a:spLocks noGrp="1" noRot="1" noChangeAspect="1"/>
          </p:cNvSpPr>
          <p:nvPr>
            <p:ph type="sldImg"/>
          </p:nvPr>
        </p:nvSpPr>
        <p:spPr>
          <a:xfrm>
            <a:off x="1143000" y="685800"/>
            <a:ext cx="4572000" cy="3429000"/>
          </a:xfrm>
          <a:prstGeom prst="rect">
            <a:avLst/>
          </a:prstGeom>
        </p:spPr>
        <p:txBody>
          <a:bodyPr/>
          <a:lstStyle/>
          <a:p>
            <a:endParaRPr/>
          </a:p>
        </p:txBody>
      </p:sp>
      <p:sp>
        <p:nvSpPr>
          <p:cNvPr id="149" name="Shape 14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ítulo">
    <p:spTree>
      <p:nvGrpSpPr>
        <p:cNvPr id="1" name=""/>
        <p:cNvGrpSpPr/>
        <p:nvPr/>
      </p:nvGrpSpPr>
      <p:grpSpPr>
        <a:xfrm>
          <a:off x="0" y="0"/>
          <a:ext cx="0" cy="0"/>
          <a:chOff x="0" y="0"/>
          <a:chExt cx="0" cy="0"/>
        </a:xfrm>
      </p:grpSpPr>
      <p:sp>
        <p:nvSpPr>
          <p:cNvPr id="11" name="Autoria e Data"/>
          <p:cNvSpPr txBox="1">
            <a:spLocks noGrp="1"/>
          </p:cNvSpPr>
          <p:nvPr>
            <p:ph type="body" sz="quarter" idx="21" hasCustomPrompt="1"/>
          </p:nvPr>
        </p:nvSpPr>
        <p:spPr>
          <a:xfrm>
            <a:off x="1201340" y="11859862"/>
            <a:ext cx="21971003"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Autoria e Data</a:t>
            </a:r>
          </a:p>
        </p:txBody>
      </p:sp>
      <p:sp>
        <p:nvSpPr>
          <p:cNvPr id="12" name="Título da Apresentação"/>
          <p:cNvSpPr txBox="1">
            <a:spLocks noGrp="1"/>
          </p:cNvSpPr>
          <p:nvPr>
            <p:ph type="title" hasCustomPrompt="1"/>
          </p:nvPr>
        </p:nvSpPr>
        <p:spPr>
          <a:xfrm>
            <a:off x="1206496" y="2574991"/>
            <a:ext cx="21971004" cy="4648201"/>
          </a:xfrm>
          <a:prstGeom prst="rect">
            <a:avLst/>
          </a:prstGeom>
        </p:spPr>
        <p:txBody>
          <a:bodyPr anchor="b"/>
          <a:lstStyle>
            <a:lvl1pPr>
              <a:defRPr sz="11600" spc="-232"/>
            </a:lvl1pPr>
          </a:lstStyle>
          <a:p>
            <a:r>
              <a:t>Título da Apresentação</a:t>
            </a:r>
          </a:p>
        </p:txBody>
      </p:sp>
      <p:sp>
        <p:nvSpPr>
          <p:cNvPr id="13" name="Nível de Corpo Um…"/>
          <p:cNvSpPr txBox="1">
            <a:spLocks noGrp="1"/>
          </p:cNvSpPr>
          <p:nvPr>
            <p:ph type="body" sz="quarter" idx="1" hasCustomPrompt="1"/>
          </p:nvPr>
        </p:nvSpPr>
        <p:spPr>
          <a:xfrm>
            <a:off x="1201342" y="7223190"/>
            <a:ext cx="21971001" cy="1905001"/>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Subtítulo da Apresentação</a:t>
            </a:r>
          </a:p>
          <a:p>
            <a:pPr lvl="1"/>
            <a:endParaRPr/>
          </a:p>
          <a:p>
            <a:pPr lvl="2"/>
            <a:endParaRPr/>
          </a:p>
          <a:p>
            <a:pPr lvl="3"/>
            <a:endParaRPr/>
          </a:p>
          <a:p>
            <a:pPr lvl="4"/>
            <a:endParaRPr/>
          </a:p>
        </p:txBody>
      </p:sp>
      <p:sp>
        <p:nvSpPr>
          <p:cNvPr id="14"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ítulo e Foto">
    <p:bg>
      <p:bgPr>
        <a:solidFill>
          <a:srgbClr val="FFFFFF"/>
        </a:solidFill>
        <a:effectLst/>
      </p:bgPr>
    </p:bg>
    <p:spTree>
      <p:nvGrpSpPr>
        <p:cNvPr id="1" name=""/>
        <p:cNvGrpSpPr/>
        <p:nvPr/>
      </p:nvGrpSpPr>
      <p:grpSpPr>
        <a:xfrm>
          <a:off x="0" y="0"/>
          <a:ext cx="0" cy="0"/>
          <a:chOff x="0" y="0"/>
          <a:chExt cx="0" cy="0"/>
        </a:xfrm>
      </p:grpSpPr>
      <p:sp>
        <p:nvSpPr>
          <p:cNvPr id="21" name="Vista de dentro de uma estrutura de pedra, olhando para fora em direção a escadas e um céu azul e límpido"/>
          <p:cNvSpPr>
            <a:spLocks noGrp="1"/>
          </p:cNvSpPr>
          <p:nvPr>
            <p:ph type="pic" idx="21"/>
          </p:nvPr>
        </p:nvSpPr>
        <p:spPr>
          <a:xfrm>
            <a:off x="0" y="-1270000"/>
            <a:ext cx="24384000" cy="16272934"/>
          </a:xfrm>
          <a:prstGeom prst="rect">
            <a:avLst/>
          </a:prstGeom>
        </p:spPr>
        <p:txBody>
          <a:bodyPr lIns="91439" tIns="45719" rIns="91439" bIns="45719">
            <a:noAutofit/>
          </a:bodyPr>
          <a:lstStyle/>
          <a:p>
            <a:endParaRPr/>
          </a:p>
        </p:txBody>
      </p:sp>
      <p:sp>
        <p:nvSpPr>
          <p:cNvPr id="22" name="Título da Apresentação"/>
          <p:cNvSpPr txBox="1">
            <a:spLocks noGrp="1"/>
          </p:cNvSpPr>
          <p:nvPr>
            <p:ph type="title" hasCustomPrompt="1"/>
          </p:nvPr>
        </p:nvSpPr>
        <p:spPr>
          <a:xfrm>
            <a:off x="1206500" y="7124700"/>
            <a:ext cx="21971000" cy="4648200"/>
          </a:xfrm>
          <a:prstGeom prst="rect">
            <a:avLst/>
          </a:prstGeom>
        </p:spPr>
        <p:txBody>
          <a:bodyPr anchor="b"/>
          <a:lstStyle>
            <a:lvl1pPr>
              <a:defRPr sz="11600" spc="-232"/>
            </a:lvl1pPr>
          </a:lstStyle>
          <a:p>
            <a:r>
              <a:t>Título da Apresentação</a:t>
            </a:r>
          </a:p>
        </p:txBody>
      </p:sp>
      <p:sp>
        <p:nvSpPr>
          <p:cNvPr id="23" name="Autoria e Data"/>
          <p:cNvSpPr txBox="1">
            <a:spLocks noGrp="1"/>
          </p:cNvSpPr>
          <p:nvPr>
            <p:ph type="body" sz="quarter" idx="22"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Autoria e Data</a:t>
            </a:r>
          </a:p>
        </p:txBody>
      </p:sp>
      <p:sp>
        <p:nvSpPr>
          <p:cNvPr id="24" name="Nível de Corpo Um…"/>
          <p:cNvSpPr txBox="1">
            <a:spLocks noGrp="1"/>
          </p:cNvSpPr>
          <p:nvPr>
            <p:ph type="body" sz="quarter" idx="1" hasCustomPrompt="1"/>
          </p:nvPr>
        </p:nvSpPr>
        <p:spPr>
          <a:xfrm>
            <a:off x="1206500" y="11609910"/>
            <a:ext cx="21971000" cy="1116952"/>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Subtítulo da Apresentação</a:t>
            </a:r>
          </a:p>
          <a:p>
            <a:pPr lvl="1"/>
            <a:endParaRPr/>
          </a:p>
          <a:p>
            <a:pPr lvl="2"/>
            <a:endParaRPr/>
          </a:p>
          <a:p>
            <a:pPr lvl="3"/>
            <a:endParaRPr/>
          </a:p>
          <a:p>
            <a:pPr lvl="4"/>
            <a:endParaRPr/>
          </a:p>
        </p:txBody>
      </p:sp>
      <p:sp>
        <p:nvSpPr>
          <p:cNvPr id="25"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ítulo e Foto Alternativa">
    <p:spTree>
      <p:nvGrpSpPr>
        <p:cNvPr id="1" name=""/>
        <p:cNvGrpSpPr/>
        <p:nvPr/>
      </p:nvGrpSpPr>
      <p:grpSpPr>
        <a:xfrm>
          <a:off x="0" y="0"/>
          <a:ext cx="0" cy="0"/>
          <a:chOff x="0" y="0"/>
          <a:chExt cx="0" cy="0"/>
        </a:xfrm>
      </p:grpSpPr>
      <p:sp>
        <p:nvSpPr>
          <p:cNvPr id="32" name="Um edifício branco moderno com painéis de vidro sobre um céu azul e límpido"/>
          <p:cNvSpPr>
            <a:spLocks noGrp="1"/>
          </p:cNvSpPr>
          <p:nvPr>
            <p:ph type="pic" idx="21"/>
          </p:nvPr>
        </p:nvSpPr>
        <p:spPr>
          <a:xfrm>
            <a:off x="9271000" y="1270000"/>
            <a:ext cx="16764000" cy="11176000"/>
          </a:xfrm>
          <a:prstGeom prst="rect">
            <a:avLst/>
          </a:prstGeom>
        </p:spPr>
        <p:txBody>
          <a:bodyPr lIns="91439" tIns="45719" rIns="91439" bIns="45719">
            <a:noAutofit/>
          </a:bodyPr>
          <a:lstStyle/>
          <a:p>
            <a:endParaRPr/>
          </a:p>
        </p:txBody>
      </p:sp>
      <p:sp>
        <p:nvSpPr>
          <p:cNvPr id="33" name="Título do Slide"/>
          <p:cNvSpPr txBox="1">
            <a:spLocks noGrp="1"/>
          </p:cNvSpPr>
          <p:nvPr>
            <p:ph type="title" hasCustomPrompt="1"/>
          </p:nvPr>
        </p:nvSpPr>
        <p:spPr>
          <a:xfrm>
            <a:off x="1206500" y="1270000"/>
            <a:ext cx="9779000" cy="5882273"/>
          </a:xfrm>
          <a:prstGeom prst="rect">
            <a:avLst/>
          </a:prstGeom>
        </p:spPr>
        <p:txBody>
          <a:bodyPr anchor="b"/>
          <a:lstStyle/>
          <a:p>
            <a:r>
              <a:t>Título do Slide</a:t>
            </a:r>
          </a:p>
        </p:txBody>
      </p:sp>
      <p:sp>
        <p:nvSpPr>
          <p:cNvPr id="34" name="Nível de Corpo Um…"/>
          <p:cNvSpPr txBox="1">
            <a:spLocks noGrp="1"/>
          </p:cNvSpPr>
          <p:nvPr>
            <p:ph type="body" sz="quarter" idx="1" hasCustomPrompt="1"/>
          </p:nvPr>
        </p:nvSpPr>
        <p:spPr>
          <a:xfrm>
            <a:off x="1206500" y="7060576"/>
            <a:ext cx="9779000" cy="5385424"/>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Subtítulo do Slide</a:t>
            </a:r>
          </a:p>
          <a:p>
            <a:pPr lvl="1"/>
            <a:endParaRPr/>
          </a:p>
          <a:p>
            <a:pPr lvl="2"/>
            <a:endParaRPr/>
          </a:p>
          <a:p>
            <a:pPr lvl="3"/>
            <a:endParaRPr/>
          </a:p>
          <a:p>
            <a:pPr lvl="4"/>
            <a:endParaRPr/>
          </a:p>
        </p:txBody>
      </p:sp>
      <p:sp>
        <p:nvSpPr>
          <p:cNvPr id="35" name="Número do Slide"/>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ítulo e Marcadores">
    <p:spTree>
      <p:nvGrpSpPr>
        <p:cNvPr id="1" name=""/>
        <p:cNvGrpSpPr/>
        <p:nvPr/>
      </p:nvGrpSpPr>
      <p:grpSpPr>
        <a:xfrm>
          <a:off x="0" y="0"/>
          <a:ext cx="0" cy="0"/>
          <a:chOff x="0" y="0"/>
          <a:chExt cx="0" cy="0"/>
        </a:xfrm>
      </p:grpSpPr>
      <p:sp>
        <p:nvSpPr>
          <p:cNvPr id="42" name="Título do Slide"/>
          <p:cNvSpPr txBox="1">
            <a:spLocks noGrp="1"/>
          </p:cNvSpPr>
          <p:nvPr>
            <p:ph type="title" hasCustomPrompt="1"/>
          </p:nvPr>
        </p:nvSpPr>
        <p:spPr>
          <a:prstGeom prst="rect">
            <a:avLst/>
          </a:prstGeom>
        </p:spPr>
        <p:txBody>
          <a:bodyPr/>
          <a:lstStyle/>
          <a:p>
            <a:r>
              <a:t>Título do Slide</a:t>
            </a:r>
          </a:p>
        </p:txBody>
      </p:sp>
      <p:sp>
        <p:nvSpPr>
          <p:cNvPr id="43" name="Subtítulo do Slid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Subtítulo do Slide</a:t>
            </a:r>
          </a:p>
        </p:txBody>
      </p:sp>
      <p:sp>
        <p:nvSpPr>
          <p:cNvPr id="44" name="Nível de Corpo Um…"/>
          <p:cNvSpPr txBox="1">
            <a:spLocks noGrp="1"/>
          </p:cNvSpPr>
          <p:nvPr>
            <p:ph type="body" idx="1" hasCustomPrompt="1"/>
          </p:nvPr>
        </p:nvSpPr>
        <p:spPr>
          <a:prstGeom prst="rect">
            <a:avLst/>
          </a:prstGeom>
        </p:spPr>
        <p:txBody>
          <a:bodyPr/>
          <a:lstStyle/>
          <a:p>
            <a:r>
              <a:t>Texto com marcadores do slide</a:t>
            </a:r>
          </a:p>
          <a:p>
            <a:pPr lvl="1"/>
            <a:endParaRPr/>
          </a:p>
          <a:p>
            <a:pPr lvl="2"/>
            <a:endParaRPr/>
          </a:p>
          <a:p>
            <a:pPr lvl="3"/>
            <a:endParaRPr/>
          </a:p>
          <a:p>
            <a:pPr lvl="4"/>
            <a:endParaRPr/>
          </a:p>
        </p:txBody>
      </p:sp>
      <p:sp>
        <p:nvSpPr>
          <p:cNvPr id="45"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Marcadores">
    <p:spTree>
      <p:nvGrpSpPr>
        <p:cNvPr id="1" name=""/>
        <p:cNvGrpSpPr/>
        <p:nvPr/>
      </p:nvGrpSpPr>
      <p:grpSpPr>
        <a:xfrm>
          <a:off x="0" y="0"/>
          <a:ext cx="0" cy="0"/>
          <a:chOff x="0" y="0"/>
          <a:chExt cx="0" cy="0"/>
        </a:xfrm>
      </p:grpSpPr>
      <p:sp>
        <p:nvSpPr>
          <p:cNvPr id="52" name="Nível de Corpo Um…"/>
          <p:cNvSpPr txBox="1">
            <a:spLocks noGrp="1"/>
          </p:cNvSpPr>
          <p:nvPr>
            <p:ph type="body" idx="1" hasCustomPrompt="1"/>
          </p:nvPr>
        </p:nvSpPr>
        <p:spPr>
          <a:prstGeom prst="rect">
            <a:avLst/>
          </a:prstGeom>
        </p:spPr>
        <p:txBody>
          <a:bodyPr numCol="2" spcCol="1098550"/>
          <a:lstStyle/>
          <a:p>
            <a:r>
              <a:t>Texto com marcadores do slide</a:t>
            </a:r>
          </a:p>
          <a:p>
            <a:pPr lvl="1"/>
            <a:endParaRPr/>
          </a:p>
          <a:p>
            <a:pPr lvl="2"/>
            <a:endParaRPr/>
          </a:p>
          <a:p>
            <a:pPr lvl="3"/>
            <a:endParaRPr/>
          </a:p>
          <a:p>
            <a:pPr lvl="4"/>
            <a:endParaRPr/>
          </a:p>
        </p:txBody>
      </p:sp>
      <p:sp>
        <p:nvSpPr>
          <p:cNvPr id="53"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ítulo, Marcadores e Foto">
    <p:spTree>
      <p:nvGrpSpPr>
        <p:cNvPr id="1" name=""/>
        <p:cNvGrpSpPr/>
        <p:nvPr/>
      </p:nvGrpSpPr>
      <p:grpSpPr>
        <a:xfrm>
          <a:off x="0" y="0"/>
          <a:ext cx="0" cy="0"/>
          <a:chOff x="0" y="0"/>
          <a:chExt cx="0" cy="0"/>
        </a:xfrm>
      </p:grpSpPr>
      <p:sp>
        <p:nvSpPr>
          <p:cNvPr id="60" name="Subtítulo do Slide"/>
          <p:cNvSpPr txBox="1">
            <a:spLocks noGrp="1"/>
          </p:cNvSpPr>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Subtítulo do Slide</a:t>
            </a:r>
          </a:p>
        </p:txBody>
      </p:sp>
      <p:sp>
        <p:nvSpPr>
          <p:cNvPr id="61" name="Nível de Corpo Um…"/>
          <p:cNvSpPr txBox="1">
            <a:spLocks noGrp="1"/>
          </p:cNvSpPr>
          <p:nvPr>
            <p:ph type="body" sz="half" idx="1" hasCustomPrompt="1"/>
          </p:nvPr>
        </p:nvSpPr>
        <p:spPr>
          <a:xfrm>
            <a:off x="1206500" y="4248504"/>
            <a:ext cx="9779000" cy="8256630"/>
          </a:xfrm>
          <a:prstGeom prst="rect">
            <a:avLst/>
          </a:prstGeom>
        </p:spPr>
        <p:txBody>
          <a:bodyPr/>
          <a:lstStyle/>
          <a:p>
            <a:r>
              <a:t>Texto com marcadores do slide</a:t>
            </a:r>
          </a:p>
          <a:p>
            <a:pPr lvl="1"/>
            <a:endParaRPr/>
          </a:p>
          <a:p>
            <a:pPr lvl="2"/>
            <a:endParaRPr/>
          </a:p>
          <a:p>
            <a:pPr lvl="3"/>
            <a:endParaRPr/>
          </a:p>
          <a:p>
            <a:pPr lvl="4"/>
            <a:endParaRPr/>
          </a:p>
        </p:txBody>
      </p:sp>
      <p:sp>
        <p:nvSpPr>
          <p:cNvPr id="62" name="Pequena seção de uma ponte moderna em Qingdao, Shandong, na China, com um céu parcialmente nublado acima"/>
          <p:cNvSpPr>
            <a:spLocks noGrp="1"/>
          </p:cNvSpPr>
          <p:nvPr>
            <p:ph type="pic" idx="22"/>
          </p:nvPr>
        </p:nvSpPr>
        <p:spPr>
          <a:xfrm>
            <a:off x="9271000" y="1263848"/>
            <a:ext cx="16773843" cy="11188205"/>
          </a:xfrm>
          <a:prstGeom prst="rect">
            <a:avLst/>
          </a:prstGeom>
        </p:spPr>
        <p:txBody>
          <a:bodyPr lIns="91439" tIns="45719" rIns="91439" bIns="45719">
            <a:noAutofit/>
          </a:bodyPr>
          <a:lstStyle/>
          <a:p>
            <a:endParaRPr/>
          </a:p>
        </p:txBody>
      </p:sp>
      <p:sp>
        <p:nvSpPr>
          <p:cNvPr id="63" name="Título do Slide"/>
          <p:cNvSpPr txBox="1">
            <a:spLocks noGrp="1"/>
          </p:cNvSpPr>
          <p:nvPr>
            <p:ph type="title" hasCustomPrompt="1"/>
          </p:nvPr>
        </p:nvSpPr>
        <p:spPr>
          <a:xfrm>
            <a:off x="1206500" y="1079500"/>
            <a:ext cx="9779000" cy="1435100"/>
          </a:xfrm>
          <a:prstGeom prst="rect">
            <a:avLst/>
          </a:prstGeom>
        </p:spPr>
        <p:txBody>
          <a:bodyPr/>
          <a:lstStyle/>
          <a:p>
            <a:r>
              <a:t>Título do Slide</a:t>
            </a:r>
          </a:p>
        </p:txBody>
      </p:sp>
      <p:sp>
        <p:nvSpPr>
          <p:cNvPr id="64"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Seção">
    <p:spTree>
      <p:nvGrpSpPr>
        <p:cNvPr id="1" name=""/>
        <p:cNvGrpSpPr/>
        <p:nvPr/>
      </p:nvGrpSpPr>
      <p:grpSpPr>
        <a:xfrm>
          <a:off x="0" y="0"/>
          <a:ext cx="0" cy="0"/>
          <a:chOff x="0" y="0"/>
          <a:chExt cx="0" cy="0"/>
        </a:xfrm>
      </p:grpSpPr>
      <p:sp>
        <p:nvSpPr>
          <p:cNvPr id="71" name="Título da Seção"/>
          <p:cNvSpPr txBox="1">
            <a:spLocks noGrp="1"/>
          </p:cNvSpPr>
          <p:nvPr>
            <p:ph type="title" hasCustomPrompt="1"/>
          </p:nvPr>
        </p:nvSpPr>
        <p:spPr>
          <a:xfrm>
            <a:off x="1206496" y="4533900"/>
            <a:ext cx="21971004"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t>Título da Seção</a:t>
            </a:r>
          </a:p>
        </p:txBody>
      </p:sp>
      <p:sp>
        <p:nvSpPr>
          <p:cNvPr id="72" name="Número do Slide"/>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Apenas Título">
    <p:spTree>
      <p:nvGrpSpPr>
        <p:cNvPr id="1" name=""/>
        <p:cNvGrpSpPr/>
        <p:nvPr/>
      </p:nvGrpSpPr>
      <p:grpSpPr>
        <a:xfrm>
          <a:off x="0" y="0"/>
          <a:ext cx="0" cy="0"/>
          <a:chOff x="0" y="0"/>
          <a:chExt cx="0" cy="0"/>
        </a:xfrm>
      </p:grpSpPr>
      <p:sp>
        <p:nvSpPr>
          <p:cNvPr id="79" name="Título do Slide"/>
          <p:cNvSpPr txBox="1">
            <a:spLocks noGrp="1"/>
          </p:cNvSpPr>
          <p:nvPr>
            <p:ph type="title" hasCustomPrompt="1"/>
          </p:nvPr>
        </p:nvSpPr>
        <p:spPr>
          <a:xfrm>
            <a:off x="1206500" y="1079500"/>
            <a:ext cx="21971000" cy="1434949"/>
          </a:xfrm>
          <a:prstGeom prst="rect">
            <a:avLst/>
          </a:prstGeom>
        </p:spPr>
        <p:txBody>
          <a:bodyPr/>
          <a:lstStyle/>
          <a:p>
            <a:r>
              <a:t>Título do Slide</a:t>
            </a:r>
          </a:p>
        </p:txBody>
      </p:sp>
      <p:sp>
        <p:nvSpPr>
          <p:cNvPr id="80" name="Subtítulo do Slid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Subtítulo do Slide</a:t>
            </a:r>
          </a:p>
        </p:txBody>
      </p:sp>
      <p:sp>
        <p:nvSpPr>
          <p:cNvPr id="81"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88" name="Título da Agenda"/>
          <p:cNvSpPr txBox="1">
            <a:spLocks noGrp="1"/>
          </p:cNvSpPr>
          <p:nvPr>
            <p:ph type="title" hasCustomPrompt="1"/>
          </p:nvPr>
        </p:nvSpPr>
        <p:spPr>
          <a:xfrm>
            <a:off x="1206500" y="1079500"/>
            <a:ext cx="21971000" cy="1435100"/>
          </a:xfrm>
          <a:prstGeom prst="rect">
            <a:avLst/>
          </a:prstGeom>
        </p:spPr>
        <p:txBody>
          <a:bodyPr/>
          <a:lstStyle/>
          <a:p>
            <a:r>
              <a:t>Título da Agenda</a:t>
            </a:r>
          </a:p>
        </p:txBody>
      </p:sp>
      <p:sp>
        <p:nvSpPr>
          <p:cNvPr id="89" name="Subtítulo de Agenda"/>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Subtítulo de Agenda</a:t>
            </a:r>
          </a:p>
        </p:txBody>
      </p:sp>
      <p:sp>
        <p:nvSpPr>
          <p:cNvPr id="90" name="Nível de Corpo Um…"/>
          <p:cNvSpPr txBox="1">
            <a:spLocks noGrp="1"/>
          </p:cNvSpPr>
          <p:nvPr>
            <p:ph type="body" idx="1" hasCustomPrompt="1"/>
          </p:nvPr>
        </p:nvSpPr>
        <p:spPr>
          <a:prstGeom prst="rect">
            <a:avLst/>
          </a:prstGeom>
        </p:spPr>
        <p:txBody>
          <a:bodyPr/>
          <a:lstStyle>
            <a:lvl1pPr marL="0" indent="0" defTabSz="825500">
              <a:lnSpc>
                <a:spcPct val="100000"/>
              </a:lnSpc>
              <a:spcBef>
                <a:spcPts val="1800"/>
              </a:spcBef>
              <a:buSzTx/>
              <a:buNone/>
              <a:defRPr sz="5500" spc="-55"/>
            </a:lvl1pPr>
            <a:lvl2pPr marL="0" indent="457200" defTabSz="825500">
              <a:lnSpc>
                <a:spcPct val="100000"/>
              </a:lnSpc>
              <a:spcBef>
                <a:spcPts val="1800"/>
              </a:spcBef>
              <a:buSzTx/>
              <a:buNone/>
              <a:defRPr sz="5500" spc="-55"/>
            </a:lvl2pPr>
            <a:lvl3pPr marL="0" indent="914400" defTabSz="825500">
              <a:lnSpc>
                <a:spcPct val="100000"/>
              </a:lnSpc>
              <a:spcBef>
                <a:spcPts val="1800"/>
              </a:spcBef>
              <a:buSzTx/>
              <a:buNone/>
              <a:defRPr sz="5500" spc="-55"/>
            </a:lvl3pPr>
            <a:lvl4pPr marL="0" indent="1371600" defTabSz="825500">
              <a:lnSpc>
                <a:spcPct val="100000"/>
              </a:lnSpc>
              <a:spcBef>
                <a:spcPts val="1800"/>
              </a:spcBef>
              <a:buSzTx/>
              <a:buNone/>
              <a:defRPr sz="5500" spc="-55"/>
            </a:lvl4pPr>
            <a:lvl5pPr marL="0" indent="1828800" defTabSz="825500">
              <a:lnSpc>
                <a:spcPct val="100000"/>
              </a:lnSpc>
              <a:spcBef>
                <a:spcPts val="1800"/>
              </a:spcBef>
              <a:buSzTx/>
              <a:buNone/>
              <a:defRPr sz="5500" spc="-55"/>
            </a:lvl5pPr>
          </a:lstStyle>
          <a:p>
            <a:r>
              <a:t>Tópicos da Agenda</a:t>
            </a:r>
          </a:p>
          <a:p>
            <a:pPr lvl="1"/>
            <a:endParaRPr/>
          </a:p>
          <a:p>
            <a:pPr lvl="2"/>
            <a:endParaRPr/>
          </a:p>
          <a:p>
            <a:pPr lvl="3"/>
            <a:endParaRPr/>
          </a:p>
          <a:p>
            <a:pPr lvl="4"/>
            <a:endParaRPr/>
          </a:p>
        </p:txBody>
      </p:sp>
      <p:sp>
        <p:nvSpPr>
          <p:cNvPr id="91"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Declaração">
    <p:spTree>
      <p:nvGrpSpPr>
        <p:cNvPr id="1" name=""/>
        <p:cNvGrpSpPr/>
        <p:nvPr/>
      </p:nvGrpSpPr>
      <p:grpSpPr>
        <a:xfrm>
          <a:off x="0" y="0"/>
          <a:ext cx="0" cy="0"/>
          <a:chOff x="0" y="0"/>
          <a:chExt cx="0" cy="0"/>
        </a:xfrm>
      </p:grpSpPr>
      <p:sp>
        <p:nvSpPr>
          <p:cNvPr id="98" name="Nível de Corpo Um…"/>
          <p:cNvSpPr txBox="1">
            <a:spLocks noGrp="1"/>
          </p:cNvSpPr>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45720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91440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Declaração</a:t>
            </a:r>
          </a:p>
          <a:p>
            <a:pPr lvl="1"/>
            <a:endParaRPr/>
          </a:p>
          <a:p>
            <a:pPr lvl="2"/>
            <a:endParaRPr/>
          </a:p>
          <a:p>
            <a:pPr lvl="3"/>
            <a:endParaRPr/>
          </a:p>
          <a:p>
            <a:pPr lvl="4"/>
            <a:endParaRPr/>
          </a:p>
        </p:txBody>
      </p:sp>
      <p:sp>
        <p:nvSpPr>
          <p:cNvPr id="99"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Fato Principal">
    <p:spTree>
      <p:nvGrpSpPr>
        <p:cNvPr id="1" name=""/>
        <p:cNvGrpSpPr/>
        <p:nvPr/>
      </p:nvGrpSpPr>
      <p:grpSpPr>
        <a:xfrm>
          <a:off x="0" y="0"/>
          <a:ext cx="0" cy="0"/>
          <a:chOff x="0" y="0"/>
          <a:chExt cx="0" cy="0"/>
        </a:xfrm>
      </p:grpSpPr>
      <p:sp>
        <p:nvSpPr>
          <p:cNvPr id="106" name="Nível de Corpo Um…"/>
          <p:cNvSpPr txBox="1">
            <a:spLocks noGrp="1"/>
          </p:cNvSpPr>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sz="25000" b="1" spc="-250"/>
            </a:lvl1pPr>
            <a:lvl2pPr marL="0" indent="457200" algn="ctr">
              <a:lnSpc>
                <a:spcPct val="80000"/>
              </a:lnSpc>
              <a:spcBef>
                <a:spcPts val="0"/>
              </a:spcBef>
              <a:buSzTx/>
              <a:buNone/>
              <a:defRPr sz="25000" b="1" spc="-250"/>
            </a:lvl2pPr>
            <a:lvl3pPr marL="0" indent="914400" algn="ctr">
              <a:lnSpc>
                <a:spcPct val="80000"/>
              </a:lnSpc>
              <a:spcBef>
                <a:spcPts val="0"/>
              </a:spcBef>
              <a:buSzTx/>
              <a:buNone/>
              <a:defRPr sz="25000" b="1" spc="-250"/>
            </a:lvl3pPr>
            <a:lvl4pPr marL="0" indent="1371600" algn="ctr">
              <a:lnSpc>
                <a:spcPct val="80000"/>
              </a:lnSpc>
              <a:spcBef>
                <a:spcPts val="0"/>
              </a:spcBef>
              <a:buSzTx/>
              <a:buNone/>
              <a:defRPr sz="25000" b="1" spc="-250"/>
            </a:lvl4pPr>
            <a:lvl5pPr marL="0" indent="1828800" algn="ctr">
              <a:lnSpc>
                <a:spcPct val="80000"/>
              </a:lnSpc>
              <a:spcBef>
                <a:spcPts val="0"/>
              </a:spcBef>
              <a:buSzTx/>
              <a:buNone/>
              <a:defRPr sz="25000" b="1" spc="-250"/>
            </a:lvl5pPr>
          </a:lstStyle>
          <a:p>
            <a:r>
              <a:t>100%</a:t>
            </a:r>
          </a:p>
          <a:p>
            <a:pPr lvl="1"/>
            <a:endParaRPr/>
          </a:p>
          <a:p>
            <a:pPr lvl="2"/>
            <a:endParaRPr/>
          </a:p>
          <a:p>
            <a:pPr lvl="3"/>
            <a:endParaRPr/>
          </a:p>
          <a:p>
            <a:pPr lvl="4"/>
            <a:endParaRPr/>
          </a:p>
        </p:txBody>
      </p:sp>
      <p:sp>
        <p:nvSpPr>
          <p:cNvPr id="107" name="Informações do fato"/>
          <p:cNvSpPr txBox="1">
            <a:spLocks noGrp="1"/>
          </p:cNvSpPr>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sz="5500" b="1"/>
            </a:lvl1pPr>
          </a:lstStyle>
          <a:p>
            <a:r>
              <a:t>Informações do fato</a:t>
            </a:r>
          </a:p>
        </p:txBody>
      </p:sp>
      <p:sp>
        <p:nvSpPr>
          <p:cNvPr id="108"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Citação">
    <p:spTree>
      <p:nvGrpSpPr>
        <p:cNvPr id="1" name=""/>
        <p:cNvGrpSpPr/>
        <p:nvPr/>
      </p:nvGrpSpPr>
      <p:grpSpPr>
        <a:xfrm>
          <a:off x="0" y="0"/>
          <a:ext cx="0" cy="0"/>
          <a:chOff x="0" y="0"/>
          <a:chExt cx="0" cy="0"/>
        </a:xfrm>
      </p:grpSpPr>
      <p:sp>
        <p:nvSpPr>
          <p:cNvPr id="115" name="Atribuição"/>
          <p:cNvSpPr txBox="1">
            <a:spLocks noGrp="1"/>
          </p:cNvSpPr>
          <p:nvPr>
            <p:ph type="body" sz="quarter" idx="21" hasCustomPrompt="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Atribuição</a:t>
            </a:r>
          </a:p>
        </p:txBody>
      </p:sp>
      <p:sp>
        <p:nvSpPr>
          <p:cNvPr id="116" name="Nível de Corpo Um…"/>
          <p:cNvSpPr txBox="1">
            <a:spLocks noGrp="1"/>
          </p:cNvSpPr>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z="8500" spc="-170">
                <a:latin typeface="Helvetica Neue Medium"/>
                <a:ea typeface="Helvetica Neue Medium"/>
                <a:cs typeface="Helvetica Neue Medium"/>
                <a:sym typeface="Helvetica Neue Medium"/>
              </a:defRPr>
            </a:lvl1pPr>
            <a:lvl2pPr marL="638923" indent="-12700">
              <a:spcBef>
                <a:spcPts val="0"/>
              </a:spcBef>
              <a:buSzTx/>
              <a:buNone/>
              <a:defRPr sz="8500" spc="-170">
                <a:latin typeface="Helvetica Neue Medium"/>
                <a:ea typeface="Helvetica Neue Medium"/>
                <a:cs typeface="Helvetica Neue Medium"/>
                <a:sym typeface="Helvetica Neue Medium"/>
              </a:defRPr>
            </a:lvl2pPr>
            <a:lvl3pPr marL="638923" indent="444500">
              <a:spcBef>
                <a:spcPts val="0"/>
              </a:spcBef>
              <a:buSzTx/>
              <a:buNone/>
              <a:defRPr sz="8500" spc="-170">
                <a:latin typeface="Helvetica Neue Medium"/>
                <a:ea typeface="Helvetica Neue Medium"/>
                <a:cs typeface="Helvetica Neue Medium"/>
                <a:sym typeface="Helvetica Neue Medium"/>
              </a:defRPr>
            </a:lvl3pPr>
            <a:lvl4pPr marL="638923" indent="901700">
              <a:spcBef>
                <a:spcPts val="0"/>
              </a:spcBef>
              <a:buSzTx/>
              <a:buNone/>
              <a:defRPr sz="8500" spc="-170">
                <a:latin typeface="Helvetica Neue Medium"/>
                <a:ea typeface="Helvetica Neue Medium"/>
                <a:cs typeface="Helvetica Neue Medium"/>
                <a:sym typeface="Helvetica Neue Medium"/>
              </a:defRPr>
            </a:lvl4pPr>
            <a:lvl5pPr marL="638923" indent="1358900">
              <a:spcBef>
                <a:spcPts val="0"/>
              </a:spcBef>
              <a:buSzTx/>
              <a:buNone/>
              <a:defRPr sz="8500" spc="-170">
                <a:latin typeface="Helvetica Neue Medium"/>
                <a:ea typeface="Helvetica Neue Medium"/>
                <a:cs typeface="Helvetica Neue Medium"/>
                <a:sym typeface="Helvetica Neue Medium"/>
              </a:defRPr>
            </a:lvl5pPr>
          </a:lstStyle>
          <a:p>
            <a:r>
              <a:t>“Citação Notável”</a:t>
            </a:r>
          </a:p>
          <a:p>
            <a:pPr lvl="1"/>
            <a:endParaRPr/>
          </a:p>
          <a:p>
            <a:pPr lvl="2"/>
            <a:endParaRPr/>
          </a:p>
          <a:p>
            <a:pPr lvl="3"/>
            <a:endParaRPr/>
          </a:p>
          <a:p>
            <a:pPr lvl="4"/>
            <a:endParaRPr/>
          </a:p>
        </p:txBody>
      </p:sp>
      <p:sp>
        <p:nvSpPr>
          <p:cNvPr id="117"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rês Fotos">
    <p:spTree>
      <p:nvGrpSpPr>
        <p:cNvPr id="1" name=""/>
        <p:cNvGrpSpPr/>
        <p:nvPr/>
      </p:nvGrpSpPr>
      <p:grpSpPr>
        <a:xfrm>
          <a:off x="0" y="0"/>
          <a:ext cx="0" cy="0"/>
          <a:chOff x="0" y="0"/>
          <a:chExt cx="0" cy="0"/>
        </a:xfrm>
      </p:grpSpPr>
      <p:sp>
        <p:nvSpPr>
          <p:cNvPr id="124" name="Vista externa de ângulo baixo de uma fachada de edifício moderno, coberta com discos de alumínio sob um céu azul e límpido"/>
          <p:cNvSpPr>
            <a:spLocks noGrp="1"/>
          </p:cNvSpPr>
          <p:nvPr>
            <p:ph type="pic" sz="quarter" idx="21"/>
          </p:nvPr>
        </p:nvSpPr>
        <p:spPr>
          <a:xfrm>
            <a:off x="15417800" y="1270000"/>
            <a:ext cx="8144934" cy="5410200"/>
          </a:xfrm>
          <a:prstGeom prst="rect">
            <a:avLst/>
          </a:prstGeom>
        </p:spPr>
        <p:txBody>
          <a:bodyPr lIns="91439" tIns="45719" rIns="91439" bIns="45719">
            <a:noAutofit/>
          </a:bodyPr>
          <a:lstStyle/>
          <a:p>
            <a:endParaRPr/>
          </a:p>
        </p:txBody>
      </p:sp>
      <p:sp>
        <p:nvSpPr>
          <p:cNvPr id="125" name="Vista de ângulo baixo de um edifício moderno e curvado sob um céu nublado"/>
          <p:cNvSpPr>
            <a:spLocks noGrp="1"/>
          </p:cNvSpPr>
          <p:nvPr>
            <p:ph type="pic" sz="quarter" idx="22"/>
          </p:nvPr>
        </p:nvSpPr>
        <p:spPr>
          <a:xfrm>
            <a:off x="15443200" y="7086600"/>
            <a:ext cx="8138580" cy="5422900"/>
          </a:xfrm>
          <a:prstGeom prst="rect">
            <a:avLst/>
          </a:prstGeom>
        </p:spPr>
        <p:txBody>
          <a:bodyPr lIns="91439" tIns="45719" rIns="91439" bIns="45719">
            <a:noAutofit/>
          </a:bodyPr>
          <a:lstStyle/>
          <a:p>
            <a:endParaRPr/>
          </a:p>
        </p:txBody>
      </p:sp>
      <p:sp>
        <p:nvSpPr>
          <p:cNvPr id="126" name="Vista de dentro de um edifício branco moderno com painéis de vidro, olhando para cima para um céu claro e parcialmente nublado"/>
          <p:cNvSpPr>
            <a:spLocks noGrp="1"/>
          </p:cNvSpPr>
          <p:nvPr>
            <p:ph type="pic" idx="23"/>
          </p:nvPr>
        </p:nvSpPr>
        <p:spPr>
          <a:xfrm>
            <a:off x="-124635" y="1270000"/>
            <a:ext cx="16840169" cy="11243712"/>
          </a:xfrm>
          <a:prstGeom prst="rect">
            <a:avLst/>
          </a:prstGeom>
        </p:spPr>
        <p:txBody>
          <a:bodyPr lIns="91439" tIns="45719" rIns="91439" bIns="45719">
            <a:noAutofit/>
          </a:bodyPr>
          <a:lstStyle/>
          <a:p>
            <a:endParaRPr/>
          </a:p>
        </p:txBody>
      </p:sp>
      <p:sp>
        <p:nvSpPr>
          <p:cNvPr id="127"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Foto">
    <p:bg>
      <p:bgPr>
        <a:solidFill>
          <a:srgbClr val="FFFFFF"/>
        </a:solidFill>
        <a:effectLst/>
      </p:bgPr>
    </p:bg>
    <p:spTree>
      <p:nvGrpSpPr>
        <p:cNvPr id="1" name=""/>
        <p:cNvGrpSpPr/>
        <p:nvPr/>
      </p:nvGrpSpPr>
      <p:grpSpPr>
        <a:xfrm>
          <a:off x="0" y="0"/>
          <a:ext cx="0" cy="0"/>
          <a:chOff x="0" y="0"/>
          <a:chExt cx="0" cy="0"/>
        </a:xfrm>
      </p:grpSpPr>
      <p:sp>
        <p:nvSpPr>
          <p:cNvPr id="134" name="Vista de ângulo baixo da Torre Azadi em Teerã, no Irã, sobre um céu claro e límpido"/>
          <p:cNvSpPr>
            <a:spLocks noGrp="1"/>
          </p:cNvSpPr>
          <p:nvPr>
            <p:ph type="pic" idx="21"/>
          </p:nvPr>
        </p:nvSpPr>
        <p:spPr>
          <a:xfrm>
            <a:off x="0" y="-1282700"/>
            <a:ext cx="24384000" cy="16281400"/>
          </a:xfrm>
          <a:prstGeom prst="rect">
            <a:avLst/>
          </a:prstGeom>
        </p:spPr>
        <p:txBody>
          <a:bodyPr lIns="91439" tIns="45719" rIns="91439" bIns="45719">
            <a:noAutofit/>
          </a:bodyPr>
          <a:lstStyle/>
          <a:p>
            <a:endParaRPr/>
          </a:p>
        </p:txBody>
      </p:sp>
      <p:sp>
        <p:nvSpPr>
          <p:cNvPr id="135" name="Número do Slide"/>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‹nº›</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Em Branco">
    <p:spTree>
      <p:nvGrpSpPr>
        <p:cNvPr id="1" name=""/>
        <p:cNvGrpSpPr/>
        <p:nvPr/>
      </p:nvGrpSpPr>
      <p:grpSpPr>
        <a:xfrm>
          <a:off x="0" y="0"/>
          <a:ext cx="0" cy="0"/>
          <a:chOff x="0" y="0"/>
          <a:chExt cx="0" cy="0"/>
        </a:xfrm>
      </p:grpSpPr>
      <p:sp>
        <p:nvSpPr>
          <p:cNvPr id="142"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3048000" y="2244726"/>
            <a:ext cx="18288000" cy="4775200"/>
          </a:xfrm>
        </p:spPr>
        <p:txBody>
          <a:bodyPr anchor="b"/>
          <a:lstStyle>
            <a:lvl1pPr algn="ctr">
              <a:defRPr sz="12000"/>
            </a:lvl1pPr>
          </a:lstStyle>
          <a:p>
            <a:r>
              <a:rPr lang="pt-BR"/>
              <a:t>Clique para editar o título Mestre</a:t>
            </a:r>
          </a:p>
        </p:txBody>
      </p:sp>
      <p:sp>
        <p:nvSpPr>
          <p:cNvPr id="3" name="Subtítulo 2"/>
          <p:cNvSpPr>
            <a:spLocks noGrp="1"/>
          </p:cNvSpPr>
          <p:nvPr>
            <p:ph type="subTitle" idx="1"/>
          </p:nvPr>
        </p:nvSpPr>
        <p:spPr>
          <a:xfrm>
            <a:off x="3048000" y="7204076"/>
            <a:ext cx="18288000"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0D87CE49-2BD2-8649-A40F-9B240384FF1C}" type="datetimeFigureOut">
              <a:rPr lang="pt-BR" smtClean="0"/>
              <a:t>21/10/2024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97BB4E77-76CC-2248-B157-D41EB9B77BA8}" type="slidenum">
              <a:rPr lang="pt-BR" smtClean="0"/>
              <a:t>‹nº›</a:t>
            </a:fld>
            <a:endParaRPr lang="pt-BR"/>
          </a:p>
        </p:txBody>
      </p:sp>
    </p:spTree>
    <p:extLst>
      <p:ext uri="{BB962C8B-B14F-4D97-AF65-F5344CB8AC3E}">
        <p14:creationId xmlns:p14="http://schemas.microsoft.com/office/powerpoint/2010/main" val="14457132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0D87CE49-2BD2-8649-A40F-9B240384FF1C}" type="datetimeFigureOut">
              <a:rPr lang="pt-BR" smtClean="0"/>
              <a:t>21/10/2024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97BB4E77-76CC-2248-B157-D41EB9B77BA8}" type="slidenum">
              <a:rPr lang="pt-BR" smtClean="0"/>
              <a:t>‹nº›</a:t>
            </a:fld>
            <a:endParaRPr lang="pt-BR"/>
          </a:p>
        </p:txBody>
      </p:sp>
    </p:spTree>
    <p:extLst>
      <p:ext uri="{BB962C8B-B14F-4D97-AF65-F5344CB8AC3E}">
        <p14:creationId xmlns:p14="http://schemas.microsoft.com/office/powerpoint/2010/main" val="13460517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1663700" y="3419477"/>
            <a:ext cx="21031200" cy="5705474"/>
          </a:xfrm>
        </p:spPr>
        <p:txBody>
          <a:bodyPr anchor="b"/>
          <a:lstStyle>
            <a:lvl1pPr>
              <a:defRPr sz="12000"/>
            </a:lvl1pPr>
          </a:lstStyle>
          <a:p>
            <a:r>
              <a:rPr lang="pt-BR"/>
              <a:t>Clique para editar o título Mestre</a:t>
            </a:r>
          </a:p>
        </p:txBody>
      </p:sp>
      <p:sp>
        <p:nvSpPr>
          <p:cNvPr id="3" name="Espaço Reservado para Texto 2"/>
          <p:cNvSpPr>
            <a:spLocks noGrp="1"/>
          </p:cNvSpPr>
          <p:nvPr>
            <p:ph type="body" idx="1"/>
          </p:nvPr>
        </p:nvSpPr>
        <p:spPr>
          <a:xfrm>
            <a:off x="1663700" y="9178927"/>
            <a:ext cx="21031200" cy="3000374"/>
          </a:xfrm>
        </p:spPr>
        <p:txBody>
          <a:bodyPr/>
          <a:lstStyle>
            <a:lvl1pPr marL="0" indent="0">
              <a:buNone/>
              <a:defRPr sz="4800">
                <a:solidFill>
                  <a:schemeClr val="tx1">
                    <a:tint val="75000"/>
                  </a:schemeClr>
                </a:solidFill>
              </a:defRPr>
            </a:lvl1pPr>
            <a:lvl2pPr marL="914400" indent="0">
              <a:buNone/>
              <a:defRPr sz="4000">
                <a:solidFill>
                  <a:schemeClr val="tx1">
                    <a:tint val="75000"/>
                  </a:schemeClr>
                </a:solidFill>
              </a:defRPr>
            </a:lvl2pPr>
            <a:lvl3pPr marL="1828800" indent="0">
              <a:buNone/>
              <a:defRPr sz="3600">
                <a:solidFill>
                  <a:schemeClr val="tx1">
                    <a:tint val="75000"/>
                  </a:schemeClr>
                </a:solidFill>
              </a:defRPr>
            </a:lvl3pPr>
            <a:lvl4pPr marL="2743200" indent="0">
              <a:buNone/>
              <a:defRPr sz="3200">
                <a:solidFill>
                  <a:schemeClr val="tx1">
                    <a:tint val="75000"/>
                  </a:schemeClr>
                </a:solidFill>
              </a:defRPr>
            </a:lvl4pPr>
            <a:lvl5pPr marL="3657600" indent="0">
              <a:buNone/>
              <a:defRPr sz="3200">
                <a:solidFill>
                  <a:schemeClr val="tx1">
                    <a:tint val="75000"/>
                  </a:schemeClr>
                </a:solidFill>
              </a:defRPr>
            </a:lvl5pPr>
            <a:lvl6pPr marL="4572000" indent="0">
              <a:buNone/>
              <a:defRPr sz="3200">
                <a:solidFill>
                  <a:schemeClr val="tx1">
                    <a:tint val="75000"/>
                  </a:schemeClr>
                </a:solidFill>
              </a:defRPr>
            </a:lvl6pPr>
            <a:lvl7pPr marL="5486400" indent="0">
              <a:buNone/>
              <a:defRPr sz="3200">
                <a:solidFill>
                  <a:schemeClr val="tx1">
                    <a:tint val="75000"/>
                  </a:schemeClr>
                </a:solidFill>
              </a:defRPr>
            </a:lvl7pPr>
            <a:lvl8pPr marL="6400800" indent="0">
              <a:buNone/>
              <a:defRPr sz="3200">
                <a:solidFill>
                  <a:schemeClr val="tx1">
                    <a:tint val="75000"/>
                  </a:schemeClr>
                </a:solidFill>
              </a:defRPr>
            </a:lvl8pPr>
            <a:lvl9pPr marL="7315200" indent="0">
              <a:buNone/>
              <a:defRPr sz="3200">
                <a:solidFill>
                  <a:schemeClr val="tx1">
                    <a:tint val="75000"/>
                  </a:schemeClr>
                </a:solidFill>
              </a:defRPr>
            </a:lvl9pPr>
          </a:lstStyle>
          <a:p>
            <a:pPr lvl="0"/>
            <a:r>
              <a:rPr lang="pt-BR"/>
              <a:t>Editar estilos de texto Mestre</a:t>
            </a:r>
          </a:p>
        </p:txBody>
      </p:sp>
      <p:sp>
        <p:nvSpPr>
          <p:cNvPr id="4" name="Espaço Reservado para Data 3"/>
          <p:cNvSpPr>
            <a:spLocks noGrp="1"/>
          </p:cNvSpPr>
          <p:nvPr>
            <p:ph type="dt" sz="half" idx="10"/>
          </p:nvPr>
        </p:nvSpPr>
        <p:spPr/>
        <p:txBody>
          <a:bodyPr/>
          <a:lstStyle/>
          <a:p>
            <a:fld id="{0D87CE49-2BD2-8649-A40F-9B240384FF1C}" type="datetimeFigureOut">
              <a:rPr lang="pt-BR" smtClean="0"/>
              <a:t>21/10/2024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97BB4E77-76CC-2248-B157-D41EB9B77BA8}" type="slidenum">
              <a:rPr lang="pt-BR" smtClean="0"/>
              <a:t>‹nº›</a:t>
            </a:fld>
            <a:endParaRPr lang="pt-BR"/>
          </a:p>
        </p:txBody>
      </p:sp>
    </p:spTree>
    <p:extLst>
      <p:ext uri="{BB962C8B-B14F-4D97-AF65-F5344CB8AC3E}">
        <p14:creationId xmlns:p14="http://schemas.microsoft.com/office/powerpoint/2010/main" val="30898978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1676400" y="3651250"/>
            <a:ext cx="10363200" cy="8702676"/>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12344400" y="3651250"/>
            <a:ext cx="10363200" cy="8702676"/>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0D87CE49-2BD2-8649-A40F-9B240384FF1C}" type="datetimeFigureOut">
              <a:rPr lang="pt-BR" smtClean="0"/>
              <a:t>21/10/2024</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97BB4E77-76CC-2248-B157-D41EB9B77BA8}" type="slidenum">
              <a:rPr lang="pt-BR" smtClean="0"/>
              <a:t>‹nº›</a:t>
            </a:fld>
            <a:endParaRPr lang="pt-BR"/>
          </a:p>
        </p:txBody>
      </p:sp>
    </p:spTree>
    <p:extLst>
      <p:ext uri="{BB962C8B-B14F-4D97-AF65-F5344CB8AC3E}">
        <p14:creationId xmlns:p14="http://schemas.microsoft.com/office/powerpoint/2010/main" val="16221964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1679576" y="730251"/>
            <a:ext cx="21031200" cy="2651126"/>
          </a:xfrm>
        </p:spPr>
        <p:txBody>
          <a:bodyPr/>
          <a:lstStyle/>
          <a:p>
            <a:r>
              <a:rPr lang="pt-BR"/>
              <a:t>Clique para editar o título Mestre</a:t>
            </a:r>
          </a:p>
        </p:txBody>
      </p:sp>
      <p:sp>
        <p:nvSpPr>
          <p:cNvPr id="3" name="Espaço Reservado para Texto 2"/>
          <p:cNvSpPr>
            <a:spLocks noGrp="1"/>
          </p:cNvSpPr>
          <p:nvPr>
            <p:ph type="body" idx="1"/>
          </p:nvPr>
        </p:nvSpPr>
        <p:spPr>
          <a:xfrm>
            <a:off x="1679577" y="3362326"/>
            <a:ext cx="10315574"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pt-BR"/>
              <a:t>Editar estilos de texto Mestre</a:t>
            </a:r>
          </a:p>
        </p:txBody>
      </p:sp>
      <p:sp>
        <p:nvSpPr>
          <p:cNvPr id="4" name="Espaço Reservado para Conteúdo 3"/>
          <p:cNvSpPr>
            <a:spLocks noGrp="1"/>
          </p:cNvSpPr>
          <p:nvPr>
            <p:ph sz="half" idx="2"/>
          </p:nvPr>
        </p:nvSpPr>
        <p:spPr>
          <a:xfrm>
            <a:off x="1679577" y="5010150"/>
            <a:ext cx="10315574" cy="7369176"/>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12344400" y="3362326"/>
            <a:ext cx="10366376"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pt-BR"/>
              <a:t>Editar estilos de texto Mestre</a:t>
            </a:r>
          </a:p>
        </p:txBody>
      </p:sp>
      <p:sp>
        <p:nvSpPr>
          <p:cNvPr id="6" name="Espaço Reservado para Conteúdo 5"/>
          <p:cNvSpPr>
            <a:spLocks noGrp="1"/>
          </p:cNvSpPr>
          <p:nvPr>
            <p:ph sz="quarter" idx="4"/>
          </p:nvPr>
        </p:nvSpPr>
        <p:spPr>
          <a:xfrm>
            <a:off x="12344400" y="5010150"/>
            <a:ext cx="10366376" cy="7369176"/>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0D87CE49-2BD2-8649-A40F-9B240384FF1C}" type="datetimeFigureOut">
              <a:rPr lang="pt-BR" smtClean="0"/>
              <a:t>21/10/2024</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97BB4E77-76CC-2248-B157-D41EB9B77BA8}" type="slidenum">
              <a:rPr lang="pt-BR" smtClean="0"/>
              <a:t>‹nº›</a:t>
            </a:fld>
            <a:endParaRPr lang="pt-BR"/>
          </a:p>
        </p:txBody>
      </p:sp>
    </p:spTree>
    <p:extLst>
      <p:ext uri="{BB962C8B-B14F-4D97-AF65-F5344CB8AC3E}">
        <p14:creationId xmlns:p14="http://schemas.microsoft.com/office/powerpoint/2010/main" val="30448712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2"/>
          <p:cNvSpPr>
            <a:spLocks noGrp="1"/>
          </p:cNvSpPr>
          <p:nvPr>
            <p:ph type="dt" sz="half" idx="10"/>
          </p:nvPr>
        </p:nvSpPr>
        <p:spPr/>
        <p:txBody>
          <a:bodyPr/>
          <a:lstStyle/>
          <a:p>
            <a:fld id="{0D87CE49-2BD2-8649-A40F-9B240384FF1C}" type="datetimeFigureOut">
              <a:rPr lang="pt-BR" smtClean="0"/>
              <a:t>21/10/2024</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97BB4E77-76CC-2248-B157-D41EB9B77BA8}" type="slidenum">
              <a:rPr lang="pt-BR" smtClean="0"/>
              <a:t>‹nº›</a:t>
            </a:fld>
            <a:endParaRPr lang="pt-BR"/>
          </a:p>
        </p:txBody>
      </p:sp>
    </p:spTree>
    <p:extLst>
      <p:ext uri="{BB962C8B-B14F-4D97-AF65-F5344CB8AC3E}">
        <p14:creationId xmlns:p14="http://schemas.microsoft.com/office/powerpoint/2010/main" val="18368160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0D87CE49-2BD2-8649-A40F-9B240384FF1C}" type="datetimeFigureOut">
              <a:rPr lang="pt-BR" smtClean="0"/>
              <a:t>21/10/2024</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97BB4E77-76CC-2248-B157-D41EB9B77BA8}" type="slidenum">
              <a:rPr lang="pt-BR" smtClean="0"/>
              <a:t>‹nº›</a:t>
            </a:fld>
            <a:endParaRPr lang="pt-BR"/>
          </a:p>
        </p:txBody>
      </p:sp>
    </p:spTree>
    <p:extLst>
      <p:ext uri="{BB962C8B-B14F-4D97-AF65-F5344CB8AC3E}">
        <p14:creationId xmlns:p14="http://schemas.microsoft.com/office/powerpoint/2010/main" val="35147151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679577" y="914400"/>
            <a:ext cx="7864474" cy="3200400"/>
          </a:xfrm>
        </p:spPr>
        <p:txBody>
          <a:bodyPr anchor="b"/>
          <a:lstStyle>
            <a:lvl1pPr>
              <a:defRPr sz="6400"/>
            </a:lvl1pPr>
          </a:lstStyle>
          <a:p>
            <a:r>
              <a:rPr lang="pt-BR"/>
              <a:t>Clique para editar o título Mestre</a:t>
            </a:r>
          </a:p>
        </p:txBody>
      </p:sp>
      <p:sp>
        <p:nvSpPr>
          <p:cNvPr id="3" name="Espaço Reservado para Conteúdo 2"/>
          <p:cNvSpPr>
            <a:spLocks noGrp="1"/>
          </p:cNvSpPr>
          <p:nvPr>
            <p:ph idx="1"/>
          </p:nvPr>
        </p:nvSpPr>
        <p:spPr>
          <a:xfrm>
            <a:off x="10366376" y="1974851"/>
            <a:ext cx="12344400"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pt-BR"/>
              <a:t>Editar estilos de texto Mestre</a:t>
            </a:r>
          </a:p>
        </p:txBody>
      </p:sp>
      <p:sp>
        <p:nvSpPr>
          <p:cNvPr id="5" name="Espaço Reservado para Data 4"/>
          <p:cNvSpPr>
            <a:spLocks noGrp="1"/>
          </p:cNvSpPr>
          <p:nvPr>
            <p:ph type="dt" sz="half" idx="10"/>
          </p:nvPr>
        </p:nvSpPr>
        <p:spPr/>
        <p:txBody>
          <a:bodyPr/>
          <a:lstStyle/>
          <a:p>
            <a:fld id="{0D87CE49-2BD2-8649-A40F-9B240384FF1C}" type="datetimeFigureOut">
              <a:rPr lang="pt-BR" smtClean="0"/>
              <a:t>21/10/2024</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97BB4E77-76CC-2248-B157-D41EB9B77BA8}" type="slidenum">
              <a:rPr lang="pt-BR" smtClean="0"/>
              <a:t>‹nº›</a:t>
            </a:fld>
            <a:endParaRPr lang="pt-BR"/>
          </a:p>
        </p:txBody>
      </p:sp>
    </p:spTree>
    <p:extLst>
      <p:ext uri="{BB962C8B-B14F-4D97-AF65-F5344CB8AC3E}">
        <p14:creationId xmlns:p14="http://schemas.microsoft.com/office/powerpoint/2010/main" val="35324829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679577" y="914400"/>
            <a:ext cx="7864474" cy="3200400"/>
          </a:xfrm>
        </p:spPr>
        <p:txBody>
          <a:bodyPr anchor="b"/>
          <a:lstStyle>
            <a:lvl1pPr>
              <a:defRPr sz="6400"/>
            </a:lvl1pPr>
          </a:lstStyle>
          <a:p>
            <a:r>
              <a:rPr lang="pt-BR"/>
              <a:t>Clique para editar o título Mestre</a:t>
            </a:r>
          </a:p>
        </p:txBody>
      </p:sp>
      <p:sp>
        <p:nvSpPr>
          <p:cNvPr id="3" name="Espaço Reservado para Imagem 2"/>
          <p:cNvSpPr>
            <a:spLocks noGrp="1"/>
          </p:cNvSpPr>
          <p:nvPr>
            <p:ph type="pic" idx="1"/>
          </p:nvPr>
        </p:nvSpPr>
        <p:spPr>
          <a:xfrm>
            <a:off x="10366376" y="1974851"/>
            <a:ext cx="12344400" cy="974725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r>
              <a:rPr lang="pt-BR"/>
              <a:t>Clique no ícone para adicionar uma imagem</a:t>
            </a:r>
          </a:p>
        </p:txBody>
      </p:sp>
      <p:sp>
        <p:nvSpPr>
          <p:cNvPr id="4" name="Espaço Reservado para Texto 3"/>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pt-BR"/>
              <a:t>Editar estilos de texto Mestre</a:t>
            </a:r>
          </a:p>
        </p:txBody>
      </p:sp>
      <p:sp>
        <p:nvSpPr>
          <p:cNvPr id="5" name="Espaço Reservado para Data 4"/>
          <p:cNvSpPr>
            <a:spLocks noGrp="1"/>
          </p:cNvSpPr>
          <p:nvPr>
            <p:ph type="dt" sz="half" idx="10"/>
          </p:nvPr>
        </p:nvSpPr>
        <p:spPr/>
        <p:txBody>
          <a:bodyPr/>
          <a:lstStyle/>
          <a:p>
            <a:fld id="{0D87CE49-2BD2-8649-A40F-9B240384FF1C}" type="datetimeFigureOut">
              <a:rPr lang="pt-BR" smtClean="0"/>
              <a:t>21/10/2024</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97BB4E77-76CC-2248-B157-D41EB9B77BA8}" type="slidenum">
              <a:rPr lang="pt-BR" smtClean="0"/>
              <a:t>‹nº›</a:t>
            </a:fld>
            <a:endParaRPr lang="pt-BR"/>
          </a:p>
        </p:txBody>
      </p:sp>
    </p:spTree>
    <p:extLst>
      <p:ext uri="{BB962C8B-B14F-4D97-AF65-F5344CB8AC3E}">
        <p14:creationId xmlns:p14="http://schemas.microsoft.com/office/powerpoint/2010/main" val="22681042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0D87CE49-2BD2-8649-A40F-9B240384FF1C}" type="datetimeFigureOut">
              <a:rPr lang="pt-BR" smtClean="0"/>
              <a:t>21/10/2024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97BB4E77-76CC-2248-B157-D41EB9B77BA8}" type="slidenum">
              <a:rPr lang="pt-BR" smtClean="0"/>
              <a:t>‹nº›</a:t>
            </a:fld>
            <a:endParaRPr lang="pt-BR"/>
          </a:p>
        </p:txBody>
      </p:sp>
    </p:spTree>
    <p:extLst>
      <p:ext uri="{BB962C8B-B14F-4D97-AF65-F5344CB8AC3E}">
        <p14:creationId xmlns:p14="http://schemas.microsoft.com/office/powerpoint/2010/main" val="17669845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17449800" y="730250"/>
            <a:ext cx="5257800" cy="11623676"/>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1676400" y="730250"/>
            <a:ext cx="15468600" cy="11623676"/>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0D87CE49-2BD2-8649-A40F-9B240384FF1C}" type="datetimeFigureOut">
              <a:rPr lang="pt-BR" smtClean="0"/>
              <a:t>21/10/2024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97BB4E77-76CC-2248-B157-D41EB9B77BA8}" type="slidenum">
              <a:rPr lang="pt-BR" smtClean="0"/>
              <a:t>‹nº›</a:t>
            </a:fld>
            <a:endParaRPr lang="pt-BR"/>
          </a:p>
        </p:txBody>
      </p:sp>
    </p:spTree>
    <p:extLst>
      <p:ext uri="{BB962C8B-B14F-4D97-AF65-F5344CB8AC3E}">
        <p14:creationId xmlns:p14="http://schemas.microsoft.com/office/powerpoint/2010/main" val="41583636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8CF75F-2736-F3FE-43D4-C31B8D1191AF}"/>
              </a:ext>
            </a:extLst>
          </p:cNvPr>
          <p:cNvSpPr>
            <a:spLocks noGrp="1"/>
          </p:cNvSpPr>
          <p:nvPr>
            <p:ph type="ctrTitle"/>
          </p:nvPr>
        </p:nvSpPr>
        <p:spPr>
          <a:xfrm>
            <a:off x="3048000" y="2244726"/>
            <a:ext cx="18288000" cy="4775200"/>
          </a:xfrm>
        </p:spPr>
        <p:txBody>
          <a:bodyPr anchor="b"/>
          <a:lstStyle>
            <a:lvl1pPr algn="ctr">
              <a:defRPr sz="12000"/>
            </a:lvl1pPr>
          </a:lstStyle>
          <a:p>
            <a:r>
              <a:rPr lang="pt-BR"/>
              <a:t>Clique para editar o título Mestre</a:t>
            </a:r>
          </a:p>
        </p:txBody>
      </p:sp>
      <p:sp>
        <p:nvSpPr>
          <p:cNvPr id="3" name="Subtítulo 2">
            <a:extLst>
              <a:ext uri="{FF2B5EF4-FFF2-40B4-BE49-F238E27FC236}">
                <a16:creationId xmlns:a16="http://schemas.microsoft.com/office/drawing/2014/main" id="{E93401BD-9A20-5086-7BFA-54EF0CF4B2B8}"/>
              </a:ext>
            </a:extLst>
          </p:cNvPr>
          <p:cNvSpPr>
            <a:spLocks noGrp="1"/>
          </p:cNvSpPr>
          <p:nvPr>
            <p:ph type="subTitle" idx="1"/>
          </p:nvPr>
        </p:nvSpPr>
        <p:spPr>
          <a:xfrm>
            <a:off x="3048000" y="7204076"/>
            <a:ext cx="18288000"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BAF2D7EE-B4E2-9326-1BAA-B50F95174E76}"/>
              </a:ext>
            </a:extLst>
          </p:cNvPr>
          <p:cNvSpPr>
            <a:spLocks noGrp="1"/>
          </p:cNvSpPr>
          <p:nvPr>
            <p:ph type="dt" sz="half" idx="10"/>
          </p:nvPr>
        </p:nvSpPr>
        <p:spPr/>
        <p:txBody>
          <a:bodyPr/>
          <a:lstStyle/>
          <a:p>
            <a:fld id="{9E50B8DA-F84F-4F84-AEC8-F1287860467D}" type="datetimeFigureOut">
              <a:rPr lang="pt-BR" smtClean="0"/>
              <a:t>21/10/2024</a:t>
            </a:fld>
            <a:endParaRPr lang="pt-BR"/>
          </a:p>
        </p:txBody>
      </p:sp>
      <p:sp>
        <p:nvSpPr>
          <p:cNvPr id="5" name="Espaço Reservado para Rodapé 4">
            <a:extLst>
              <a:ext uri="{FF2B5EF4-FFF2-40B4-BE49-F238E27FC236}">
                <a16:creationId xmlns:a16="http://schemas.microsoft.com/office/drawing/2014/main" id="{29EF10CD-5847-A035-D76B-456FA1E19E4C}"/>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7CE06DEF-C57A-7CCF-B5DE-848DB13EC24A}"/>
              </a:ext>
            </a:extLst>
          </p:cNvPr>
          <p:cNvSpPr>
            <a:spLocks noGrp="1"/>
          </p:cNvSpPr>
          <p:nvPr>
            <p:ph type="sldNum" sz="quarter" idx="12"/>
          </p:nvPr>
        </p:nvSpPr>
        <p:spPr/>
        <p:txBody>
          <a:bodyPr/>
          <a:lstStyle/>
          <a:p>
            <a:fld id="{2BB23BB9-8F8C-4CB6-85E3-DC65ECF15147}" type="slidenum">
              <a:rPr lang="pt-BR" smtClean="0"/>
              <a:t>‹nº›</a:t>
            </a:fld>
            <a:endParaRPr lang="pt-BR"/>
          </a:p>
        </p:txBody>
      </p:sp>
    </p:spTree>
    <p:extLst>
      <p:ext uri="{BB962C8B-B14F-4D97-AF65-F5344CB8AC3E}">
        <p14:creationId xmlns:p14="http://schemas.microsoft.com/office/powerpoint/2010/main" val="22311957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7905C5-1BAB-4194-766E-C110DEC852FD}"/>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3CB12E9D-870F-0C3C-291F-4966A080E18A}"/>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B81411AB-E8DA-2D68-F594-53CCAFDA6D32}"/>
              </a:ext>
            </a:extLst>
          </p:cNvPr>
          <p:cNvSpPr>
            <a:spLocks noGrp="1"/>
          </p:cNvSpPr>
          <p:nvPr>
            <p:ph type="dt" sz="half" idx="10"/>
          </p:nvPr>
        </p:nvSpPr>
        <p:spPr/>
        <p:txBody>
          <a:bodyPr/>
          <a:lstStyle/>
          <a:p>
            <a:fld id="{9E50B8DA-F84F-4F84-AEC8-F1287860467D}" type="datetimeFigureOut">
              <a:rPr lang="pt-BR" smtClean="0"/>
              <a:t>21/10/2024</a:t>
            </a:fld>
            <a:endParaRPr lang="pt-BR"/>
          </a:p>
        </p:txBody>
      </p:sp>
      <p:sp>
        <p:nvSpPr>
          <p:cNvPr id="5" name="Espaço Reservado para Rodapé 4">
            <a:extLst>
              <a:ext uri="{FF2B5EF4-FFF2-40B4-BE49-F238E27FC236}">
                <a16:creationId xmlns:a16="http://schemas.microsoft.com/office/drawing/2014/main" id="{252E6E2F-987B-CBE1-5867-FCB1BB770E9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6CA5D33A-F52C-9F5A-D03F-0FCD6EE3CE0C}"/>
              </a:ext>
            </a:extLst>
          </p:cNvPr>
          <p:cNvSpPr>
            <a:spLocks noGrp="1"/>
          </p:cNvSpPr>
          <p:nvPr>
            <p:ph type="sldNum" sz="quarter" idx="12"/>
          </p:nvPr>
        </p:nvSpPr>
        <p:spPr/>
        <p:txBody>
          <a:bodyPr/>
          <a:lstStyle/>
          <a:p>
            <a:fld id="{2BB23BB9-8F8C-4CB6-85E3-DC65ECF15147}" type="slidenum">
              <a:rPr lang="pt-BR" smtClean="0"/>
              <a:t>‹nº›</a:t>
            </a:fld>
            <a:endParaRPr lang="pt-BR"/>
          </a:p>
        </p:txBody>
      </p:sp>
    </p:spTree>
    <p:extLst>
      <p:ext uri="{BB962C8B-B14F-4D97-AF65-F5344CB8AC3E}">
        <p14:creationId xmlns:p14="http://schemas.microsoft.com/office/powerpoint/2010/main" val="158275895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874B7A-E1C2-6AC1-0AE1-8337C6AAE34E}"/>
              </a:ext>
            </a:extLst>
          </p:cNvPr>
          <p:cNvSpPr>
            <a:spLocks noGrp="1"/>
          </p:cNvSpPr>
          <p:nvPr>
            <p:ph type="title"/>
          </p:nvPr>
        </p:nvSpPr>
        <p:spPr>
          <a:xfrm>
            <a:off x="1663700" y="3419477"/>
            <a:ext cx="21031200" cy="5705474"/>
          </a:xfrm>
        </p:spPr>
        <p:txBody>
          <a:bodyPr anchor="b"/>
          <a:lstStyle>
            <a:lvl1pPr>
              <a:defRPr sz="12000"/>
            </a:lvl1pPr>
          </a:lstStyle>
          <a:p>
            <a:r>
              <a:rPr lang="pt-BR"/>
              <a:t>Clique para editar o título Mestre</a:t>
            </a:r>
          </a:p>
        </p:txBody>
      </p:sp>
      <p:sp>
        <p:nvSpPr>
          <p:cNvPr id="3" name="Espaço Reservado para Texto 2">
            <a:extLst>
              <a:ext uri="{FF2B5EF4-FFF2-40B4-BE49-F238E27FC236}">
                <a16:creationId xmlns:a16="http://schemas.microsoft.com/office/drawing/2014/main" id="{6B468E18-076A-CF83-03FA-E6055872283D}"/>
              </a:ext>
            </a:extLst>
          </p:cNvPr>
          <p:cNvSpPr>
            <a:spLocks noGrp="1"/>
          </p:cNvSpPr>
          <p:nvPr>
            <p:ph type="body" idx="1"/>
          </p:nvPr>
        </p:nvSpPr>
        <p:spPr>
          <a:xfrm>
            <a:off x="1663700" y="9178927"/>
            <a:ext cx="21031200" cy="3000374"/>
          </a:xfrm>
        </p:spPr>
        <p:txBody>
          <a:bodyPr/>
          <a:lstStyle>
            <a:lvl1pPr marL="0" indent="0">
              <a:buNone/>
              <a:defRPr sz="4800">
                <a:solidFill>
                  <a:schemeClr val="tx1">
                    <a:tint val="75000"/>
                  </a:schemeClr>
                </a:solidFill>
              </a:defRPr>
            </a:lvl1pPr>
            <a:lvl2pPr marL="914400" indent="0">
              <a:buNone/>
              <a:defRPr sz="4000">
                <a:solidFill>
                  <a:schemeClr val="tx1">
                    <a:tint val="75000"/>
                  </a:schemeClr>
                </a:solidFill>
              </a:defRPr>
            </a:lvl2pPr>
            <a:lvl3pPr marL="1828800" indent="0">
              <a:buNone/>
              <a:defRPr sz="3600">
                <a:solidFill>
                  <a:schemeClr val="tx1">
                    <a:tint val="75000"/>
                  </a:schemeClr>
                </a:solidFill>
              </a:defRPr>
            </a:lvl3pPr>
            <a:lvl4pPr marL="2743200" indent="0">
              <a:buNone/>
              <a:defRPr sz="3200">
                <a:solidFill>
                  <a:schemeClr val="tx1">
                    <a:tint val="75000"/>
                  </a:schemeClr>
                </a:solidFill>
              </a:defRPr>
            </a:lvl4pPr>
            <a:lvl5pPr marL="3657600" indent="0">
              <a:buNone/>
              <a:defRPr sz="3200">
                <a:solidFill>
                  <a:schemeClr val="tx1">
                    <a:tint val="75000"/>
                  </a:schemeClr>
                </a:solidFill>
              </a:defRPr>
            </a:lvl5pPr>
            <a:lvl6pPr marL="4572000" indent="0">
              <a:buNone/>
              <a:defRPr sz="3200">
                <a:solidFill>
                  <a:schemeClr val="tx1">
                    <a:tint val="75000"/>
                  </a:schemeClr>
                </a:solidFill>
              </a:defRPr>
            </a:lvl6pPr>
            <a:lvl7pPr marL="5486400" indent="0">
              <a:buNone/>
              <a:defRPr sz="3200">
                <a:solidFill>
                  <a:schemeClr val="tx1">
                    <a:tint val="75000"/>
                  </a:schemeClr>
                </a:solidFill>
              </a:defRPr>
            </a:lvl7pPr>
            <a:lvl8pPr marL="6400800" indent="0">
              <a:buNone/>
              <a:defRPr sz="3200">
                <a:solidFill>
                  <a:schemeClr val="tx1">
                    <a:tint val="75000"/>
                  </a:schemeClr>
                </a:solidFill>
              </a:defRPr>
            </a:lvl8pPr>
            <a:lvl9pPr marL="7315200" indent="0">
              <a:buNone/>
              <a:defRPr sz="32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021EEEC-FF73-52CF-0507-1C85A57D4CC7}"/>
              </a:ext>
            </a:extLst>
          </p:cNvPr>
          <p:cNvSpPr>
            <a:spLocks noGrp="1"/>
          </p:cNvSpPr>
          <p:nvPr>
            <p:ph type="dt" sz="half" idx="10"/>
          </p:nvPr>
        </p:nvSpPr>
        <p:spPr/>
        <p:txBody>
          <a:bodyPr/>
          <a:lstStyle/>
          <a:p>
            <a:fld id="{9E50B8DA-F84F-4F84-AEC8-F1287860467D}" type="datetimeFigureOut">
              <a:rPr lang="pt-BR" smtClean="0"/>
              <a:t>21/10/2024</a:t>
            </a:fld>
            <a:endParaRPr lang="pt-BR"/>
          </a:p>
        </p:txBody>
      </p:sp>
      <p:sp>
        <p:nvSpPr>
          <p:cNvPr id="5" name="Espaço Reservado para Rodapé 4">
            <a:extLst>
              <a:ext uri="{FF2B5EF4-FFF2-40B4-BE49-F238E27FC236}">
                <a16:creationId xmlns:a16="http://schemas.microsoft.com/office/drawing/2014/main" id="{5DCE81E5-85F1-7C7E-B34B-F250F442E895}"/>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7DBD6310-CF0C-9E6C-2F5D-2867D1BD6FAF}"/>
              </a:ext>
            </a:extLst>
          </p:cNvPr>
          <p:cNvSpPr>
            <a:spLocks noGrp="1"/>
          </p:cNvSpPr>
          <p:nvPr>
            <p:ph type="sldNum" sz="quarter" idx="12"/>
          </p:nvPr>
        </p:nvSpPr>
        <p:spPr/>
        <p:txBody>
          <a:bodyPr/>
          <a:lstStyle/>
          <a:p>
            <a:fld id="{2BB23BB9-8F8C-4CB6-85E3-DC65ECF15147}" type="slidenum">
              <a:rPr lang="pt-BR" smtClean="0"/>
              <a:t>‹nº›</a:t>
            </a:fld>
            <a:endParaRPr lang="pt-BR"/>
          </a:p>
        </p:txBody>
      </p:sp>
    </p:spTree>
    <p:extLst>
      <p:ext uri="{BB962C8B-B14F-4D97-AF65-F5344CB8AC3E}">
        <p14:creationId xmlns:p14="http://schemas.microsoft.com/office/powerpoint/2010/main" val="249947282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7AB1E0-79BD-B6AC-A943-DD3766BA9721}"/>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19C354C7-73F8-7788-6DF0-7311DDE9FD75}"/>
              </a:ext>
            </a:extLst>
          </p:cNvPr>
          <p:cNvSpPr>
            <a:spLocks noGrp="1"/>
          </p:cNvSpPr>
          <p:nvPr>
            <p:ph sz="half" idx="1"/>
          </p:nvPr>
        </p:nvSpPr>
        <p:spPr>
          <a:xfrm>
            <a:off x="1676400" y="3651250"/>
            <a:ext cx="10363200" cy="8702676"/>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12CA74DF-C301-39B0-9931-6F2738A2132A}"/>
              </a:ext>
            </a:extLst>
          </p:cNvPr>
          <p:cNvSpPr>
            <a:spLocks noGrp="1"/>
          </p:cNvSpPr>
          <p:nvPr>
            <p:ph sz="half" idx="2"/>
          </p:nvPr>
        </p:nvSpPr>
        <p:spPr>
          <a:xfrm>
            <a:off x="12344400" y="3651250"/>
            <a:ext cx="10363200" cy="8702676"/>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F265E18D-A0E6-BEF3-972B-B6E30283BA56}"/>
              </a:ext>
            </a:extLst>
          </p:cNvPr>
          <p:cNvSpPr>
            <a:spLocks noGrp="1"/>
          </p:cNvSpPr>
          <p:nvPr>
            <p:ph type="dt" sz="half" idx="10"/>
          </p:nvPr>
        </p:nvSpPr>
        <p:spPr/>
        <p:txBody>
          <a:bodyPr/>
          <a:lstStyle/>
          <a:p>
            <a:fld id="{9E50B8DA-F84F-4F84-AEC8-F1287860467D}" type="datetimeFigureOut">
              <a:rPr lang="pt-BR" smtClean="0"/>
              <a:t>21/10/2024</a:t>
            </a:fld>
            <a:endParaRPr lang="pt-BR"/>
          </a:p>
        </p:txBody>
      </p:sp>
      <p:sp>
        <p:nvSpPr>
          <p:cNvPr id="6" name="Espaço Reservado para Rodapé 5">
            <a:extLst>
              <a:ext uri="{FF2B5EF4-FFF2-40B4-BE49-F238E27FC236}">
                <a16:creationId xmlns:a16="http://schemas.microsoft.com/office/drawing/2014/main" id="{EA67A967-AB33-0B0B-71ED-A952D62A711E}"/>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EA3675AF-405C-0618-E8C3-8902AF83CE96}"/>
              </a:ext>
            </a:extLst>
          </p:cNvPr>
          <p:cNvSpPr>
            <a:spLocks noGrp="1"/>
          </p:cNvSpPr>
          <p:nvPr>
            <p:ph type="sldNum" sz="quarter" idx="12"/>
          </p:nvPr>
        </p:nvSpPr>
        <p:spPr/>
        <p:txBody>
          <a:bodyPr/>
          <a:lstStyle/>
          <a:p>
            <a:fld id="{2BB23BB9-8F8C-4CB6-85E3-DC65ECF15147}" type="slidenum">
              <a:rPr lang="pt-BR" smtClean="0"/>
              <a:t>‹nº›</a:t>
            </a:fld>
            <a:endParaRPr lang="pt-BR"/>
          </a:p>
        </p:txBody>
      </p:sp>
    </p:spTree>
    <p:extLst>
      <p:ext uri="{BB962C8B-B14F-4D97-AF65-F5344CB8AC3E}">
        <p14:creationId xmlns:p14="http://schemas.microsoft.com/office/powerpoint/2010/main" val="37905039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A4FA0-E955-B696-74EC-32537DD0EC2C}"/>
              </a:ext>
            </a:extLst>
          </p:cNvPr>
          <p:cNvSpPr>
            <a:spLocks noGrp="1"/>
          </p:cNvSpPr>
          <p:nvPr>
            <p:ph type="title"/>
          </p:nvPr>
        </p:nvSpPr>
        <p:spPr>
          <a:xfrm>
            <a:off x="1679576" y="730251"/>
            <a:ext cx="21031200" cy="2651126"/>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69C584EB-C633-F4F5-32E8-D71B072783A5}"/>
              </a:ext>
            </a:extLst>
          </p:cNvPr>
          <p:cNvSpPr>
            <a:spLocks noGrp="1"/>
          </p:cNvSpPr>
          <p:nvPr>
            <p:ph type="body" idx="1"/>
          </p:nvPr>
        </p:nvSpPr>
        <p:spPr>
          <a:xfrm>
            <a:off x="1679577" y="3362326"/>
            <a:ext cx="10315574"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E4A6B847-C44D-4889-E8E9-C55035D5C862}"/>
              </a:ext>
            </a:extLst>
          </p:cNvPr>
          <p:cNvSpPr>
            <a:spLocks noGrp="1"/>
          </p:cNvSpPr>
          <p:nvPr>
            <p:ph sz="half" idx="2"/>
          </p:nvPr>
        </p:nvSpPr>
        <p:spPr>
          <a:xfrm>
            <a:off x="1679577" y="5010150"/>
            <a:ext cx="10315574" cy="7369176"/>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3EAA19C9-6AAC-F33C-F19B-C58322B21506}"/>
              </a:ext>
            </a:extLst>
          </p:cNvPr>
          <p:cNvSpPr>
            <a:spLocks noGrp="1"/>
          </p:cNvSpPr>
          <p:nvPr>
            <p:ph type="body" sz="quarter" idx="3"/>
          </p:nvPr>
        </p:nvSpPr>
        <p:spPr>
          <a:xfrm>
            <a:off x="12344400" y="3362326"/>
            <a:ext cx="10366376"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F38A10B2-44F7-5B30-626A-C9009322F160}"/>
              </a:ext>
            </a:extLst>
          </p:cNvPr>
          <p:cNvSpPr>
            <a:spLocks noGrp="1"/>
          </p:cNvSpPr>
          <p:nvPr>
            <p:ph sz="quarter" idx="4"/>
          </p:nvPr>
        </p:nvSpPr>
        <p:spPr>
          <a:xfrm>
            <a:off x="12344400" y="5010150"/>
            <a:ext cx="10366376" cy="7369176"/>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CBA9EACE-7417-DDE0-6D8F-C1B00FFD8C34}"/>
              </a:ext>
            </a:extLst>
          </p:cNvPr>
          <p:cNvSpPr>
            <a:spLocks noGrp="1"/>
          </p:cNvSpPr>
          <p:nvPr>
            <p:ph type="dt" sz="half" idx="10"/>
          </p:nvPr>
        </p:nvSpPr>
        <p:spPr/>
        <p:txBody>
          <a:bodyPr/>
          <a:lstStyle/>
          <a:p>
            <a:fld id="{9E50B8DA-F84F-4F84-AEC8-F1287860467D}" type="datetimeFigureOut">
              <a:rPr lang="pt-BR" smtClean="0"/>
              <a:t>21/10/2024</a:t>
            </a:fld>
            <a:endParaRPr lang="pt-BR"/>
          </a:p>
        </p:txBody>
      </p:sp>
      <p:sp>
        <p:nvSpPr>
          <p:cNvPr id="8" name="Espaço Reservado para Rodapé 7">
            <a:extLst>
              <a:ext uri="{FF2B5EF4-FFF2-40B4-BE49-F238E27FC236}">
                <a16:creationId xmlns:a16="http://schemas.microsoft.com/office/drawing/2014/main" id="{9814CABC-C7D8-C654-001E-D9CCD8CA22E8}"/>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3E3A6A16-EFF4-22C8-C87D-CEC68FE3AECA}"/>
              </a:ext>
            </a:extLst>
          </p:cNvPr>
          <p:cNvSpPr>
            <a:spLocks noGrp="1"/>
          </p:cNvSpPr>
          <p:nvPr>
            <p:ph type="sldNum" sz="quarter" idx="12"/>
          </p:nvPr>
        </p:nvSpPr>
        <p:spPr/>
        <p:txBody>
          <a:bodyPr/>
          <a:lstStyle/>
          <a:p>
            <a:fld id="{2BB23BB9-8F8C-4CB6-85E3-DC65ECF15147}" type="slidenum">
              <a:rPr lang="pt-BR" smtClean="0"/>
              <a:t>‹nº›</a:t>
            </a:fld>
            <a:endParaRPr lang="pt-BR"/>
          </a:p>
        </p:txBody>
      </p:sp>
    </p:spTree>
    <p:extLst>
      <p:ext uri="{BB962C8B-B14F-4D97-AF65-F5344CB8AC3E}">
        <p14:creationId xmlns:p14="http://schemas.microsoft.com/office/powerpoint/2010/main" val="2912780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4BC949-146A-FA66-BB1A-5DB864A8ED4A}"/>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F07DFA40-954A-5301-34A7-4684741E0B1B}"/>
              </a:ext>
            </a:extLst>
          </p:cNvPr>
          <p:cNvSpPr>
            <a:spLocks noGrp="1"/>
          </p:cNvSpPr>
          <p:nvPr>
            <p:ph type="dt" sz="half" idx="10"/>
          </p:nvPr>
        </p:nvSpPr>
        <p:spPr/>
        <p:txBody>
          <a:bodyPr/>
          <a:lstStyle/>
          <a:p>
            <a:fld id="{9E50B8DA-F84F-4F84-AEC8-F1287860467D}" type="datetimeFigureOut">
              <a:rPr lang="pt-BR" smtClean="0"/>
              <a:t>21/10/2024</a:t>
            </a:fld>
            <a:endParaRPr lang="pt-BR"/>
          </a:p>
        </p:txBody>
      </p:sp>
      <p:sp>
        <p:nvSpPr>
          <p:cNvPr id="4" name="Espaço Reservado para Rodapé 3">
            <a:extLst>
              <a:ext uri="{FF2B5EF4-FFF2-40B4-BE49-F238E27FC236}">
                <a16:creationId xmlns:a16="http://schemas.microsoft.com/office/drawing/2014/main" id="{23BB1547-CA3C-B4E2-7B46-045CCB68761D}"/>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314E0869-6D16-9700-6D5E-686EBCFDDF97}"/>
              </a:ext>
            </a:extLst>
          </p:cNvPr>
          <p:cNvSpPr>
            <a:spLocks noGrp="1"/>
          </p:cNvSpPr>
          <p:nvPr>
            <p:ph type="sldNum" sz="quarter" idx="12"/>
          </p:nvPr>
        </p:nvSpPr>
        <p:spPr/>
        <p:txBody>
          <a:bodyPr/>
          <a:lstStyle/>
          <a:p>
            <a:fld id="{2BB23BB9-8F8C-4CB6-85E3-DC65ECF15147}" type="slidenum">
              <a:rPr lang="pt-BR" smtClean="0"/>
              <a:t>‹nº›</a:t>
            </a:fld>
            <a:endParaRPr lang="pt-BR"/>
          </a:p>
        </p:txBody>
      </p:sp>
    </p:spTree>
    <p:extLst>
      <p:ext uri="{BB962C8B-B14F-4D97-AF65-F5344CB8AC3E}">
        <p14:creationId xmlns:p14="http://schemas.microsoft.com/office/powerpoint/2010/main" val="31254748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E746E325-074D-DB2F-0024-FC7094E5154F}"/>
              </a:ext>
            </a:extLst>
          </p:cNvPr>
          <p:cNvSpPr>
            <a:spLocks noGrp="1"/>
          </p:cNvSpPr>
          <p:nvPr>
            <p:ph type="dt" sz="half" idx="10"/>
          </p:nvPr>
        </p:nvSpPr>
        <p:spPr/>
        <p:txBody>
          <a:bodyPr/>
          <a:lstStyle/>
          <a:p>
            <a:fld id="{9E50B8DA-F84F-4F84-AEC8-F1287860467D}" type="datetimeFigureOut">
              <a:rPr lang="pt-BR" smtClean="0"/>
              <a:t>21/10/2024</a:t>
            </a:fld>
            <a:endParaRPr lang="pt-BR"/>
          </a:p>
        </p:txBody>
      </p:sp>
      <p:sp>
        <p:nvSpPr>
          <p:cNvPr id="3" name="Espaço Reservado para Rodapé 2">
            <a:extLst>
              <a:ext uri="{FF2B5EF4-FFF2-40B4-BE49-F238E27FC236}">
                <a16:creationId xmlns:a16="http://schemas.microsoft.com/office/drawing/2014/main" id="{223B113B-CD82-889F-38BD-298F0F2A8510}"/>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FC995732-EB51-69A1-474E-DCFAB068C03D}"/>
              </a:ext>
            </a:extLst>
          </p:cNvPr>
          <p:cNvSpPr>
            <a:spLocks noGrp="1"/>
          </p:cNvSpPr>
          <p:nvPr>
            <p:ph type="sldNum" sz="quarter" idx="12"/>
          </p:nvPr>
        </p:nvSpPr>
        <p:spPr/>
        <p:txBody>
          <a:bodyPr/>
          <a:lstStyle/>
          <a:p>
            <a:fld id="{2BB23BB9-8F8C-4CB6-85E3-DC65ECF15147}" type="slidenum">
              <a:rPr lang="pt-BR" smtClean="0"/>
              <a:t>‹nº›</a:t>
            </a:fld>
            <a:endParaRPr lang="pt-BR"/>
          </a:p>
        </p:txBody>
      </p:sp>
    </p:spTree>
    <p:extLst>
      <p:ext uri="{BB962C8B-B14F-4D97-AF65-F5344CB8AC3E}">
        <p14:creationId xmlns:p14="http://schemas.microsoft.com/office/powerpoint/2010/main" val="26771620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9B032F-4144-B5B6-7628-42C220F55B98}"/>
              </a:ext>
            </a:extLst>
          </p:cNvPr>
          <p:cNvSpPr>
            <a:spLocks noGrp="1"/>
          </p:cNvSpPr>
          <p:nvPr>
            <p:ph type="title"/>
          </p:nvPr>
        </p:nvSpPr>
        <p:spPr>
          <a:xfrm>
            <a:off x="1679577" y="914400"/>
            <a:ext cx="7864474" cy="3200400"/>
          </a:xfrm>
        </p:spPr>
        <p:txBody>
          <a:bodyPr anchor="b"/>
          <a:lstStyle>
            <a:lvl1pPr>
              <a:defRPr sz="64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BED74B59-6F8F-B2EB-9DCE-0B5239B9793F}"/>
              </a:ext>
            </a:extLst>
          </p:cNvPr>
          <p:cNvSpPr>
            <a:spLocks noGrp="1"/>
          </p:cNvSpPr>
          <p:nvPr>
            <p:ph idx="1"/>
          </p:nvPr>
        </p:nvSpPr>
        <p:spPr>
          <a:xfrm>
            <a:off x="10366376" y="1974851"/>
            <a:ext cx="12344400"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2E4F7D98-521D-F710-1F03-EC310C8B5FF0}"/>
              </a:ext>
            </a:extLst>
          </p:cNvPr>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7646EF25-0F6B-EE7D-CB00-AB3DE8687067}"/>
              </a:ext>
            </a:extLst>
          </p:cNvPr>
          <p:cNvSpPr>
            <a:spLocks noGrp="1"/>
          </p:cNvSpPr>
          <p:nvPr>
            <p:ph type="dt" sz="half" idx="10"/>
          </p:nvPr>
        </p:nvSpPr>
        <p:spPr/>
        <p:txBody>
          <a:bodyPr/>
          <a:lstStyle/>
          <a:p>
            <a:fld id="{9E50B8DA-F84F-4F84-AEC8-F1287860467D}" type="datetimeFigureOut">
              <a:rPr lang="pt-BR" smtClean="0"/>
              <a:t>21/10/2024</a:t>
            </a:fld>
            <a:endParaRPr lang="pt-BR"/>
          </a:p>
        </p:txBody>
      </p:sp>
      <p:sp>
        <p:nvSpPr>
          <p:cNvPr id="6" name="Espaço Reservado para Rodapé 5">
            <a:extLst>
              <a:ext uri="{FF2B5EF4-FFF2-40B4-BE49-F238E27FC236}">
                <a16:creationId xmlns:a16="http://schemas.microsoft.com/office/drawing/2014/main" id="{2C4C732A-A08F-E38F-5CA3-2D50D4CB18E5}"/>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313D37BB-7144-2946-0518-18B98206AA46}"/>
              </a:ext>
            </a:extLst>
          </p:cNvPr>
          <p:cNvSpPr>
            <a:spLocks noGrp="1"/>
          </p:cNvSpPr>
          <p:nvPr>
            <p:ph type="sldNum" sz="quarter" idx="12"/>
          </p:nvPr>
        </p:nvSpPr>
        <p:spPr/>
        <p:txBody>
          <a:bodyPr/>
          <a:lstStyle/>
          <a:p>
            <a:fld id="{2BB23BB9-8F8C-4CB6-85E3-DC65ECF15147}" type="slidenum">
              <a:rPr lang="pt-BR" smtClean="0"/>
              <a:t>‹nº›</a:t>
            </a:fld>
            <a:endParaRPr lang="pt-BR"/>
          </a:p>
        </p:txBody>
      </p:sp>
    </p:spTree>
    <p:extLst>
      <p:ext uri="{BB962C8B-B14F-4D97-AF65-F5344CB8AC3E}">
        <p14:creationId xmlns:p14="http://schemas.microsoft.com/office/powerpoint/2010/main" val="342014416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3785C2-5BD4-519D-C137-7590745744EB}"/>
              </a:ext>
            </a:extLst>
          </p:cNvPr>
          <p:cNvSpPr>
            <a:spLocks noGrp="1"/>
          </p:cNvSpPr>
          <p:nvPr>
            <p:ph type="title"/>
          </p:nvPr>
        </p:nvSpPr>
        <p:spPr>
          <a:xfrm>
            <a:off x="1679577" y="914400"/>
            <a:ext cx="7864474" cy="3200400"/>
          </a:xfrm>
        </p:spPr>
        <p:txBody>
          <a:bodyPr anchor="b"/>
          <a:lstStyle>
            <a:lvl1pPr>
              <a:defRPr sz="6400"/>
            </a:lvl1pPr>
          </a:lstStyle>
          <a:p>
            <a:r>
              <a:rPr lang="pt-BR"/>
              <a:t>Clique para editar o título Mestre</a:t>
            </a:r>
          </a:p>
        </p:txBody>
      </p:sp>
      <p:sp>
        <p:nvSpPr>
          <p:cNvPr id="3" name="Espaço Reservado para Imagem 2">
            <a:extLst>
              <a:ext uri="{FF2B5EF4-FFF2-40B4-BE49-F238E27FC236}">
                <a16:creationId xmlns:a16="http://schemas.microsoft.com/office/drawing/2014/main" id="{359B65D2-290F-9A04-E4DF-313538F14F5C}"/>
              </a:ext>
            </a:extLst>
          </p:cNvPr>
          <p:cNvSpPr>
            <a:spLocks noGrp="1"/>
          </p:cNvSpPr>
          <p:nvPr>
            <p:ph type="pic" idx="1"/>
          </p:nvPr>
        </p:nvSpPr>
        <p:spPr>
          <a:xfrm>
            <a:off x="10366376" y="1974851"/>
            <a:ext cx="12344400" cy="974725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endParaRPr lang="pt-BR"/>
          </a:p>
        </p:txBody>
      </p:sp>
      <p:sp>
        <p:nvSpPr>
          <p:cNvPr id="4" name="Espaço Reservado para Texto 3">
            <a:extLst>
              <a:ext uri="{FF2B5EF4-FFF2-40B4-BE49-F238E27FC236}">
                <a16:creationId xmlns:a16="http://schemas.microsoft.com/office/drawing/2014/main" id="{0A8C58B4-DC4D-7872-8E47-06C615ED694D}"/>
              </a:ext>
            </a:extLst>
          </p:cNvPr>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0FA55850-EECB-41EF-CA81-381666DDB471}"/>
              </a:ext>
            </a:extLst>
          </p:cNvPr>
          <p:cNvSpPr>
            <a:spLocks noGrp="1"/>
          </p:cNvSpPr>
          <p:nvPr>
            <p:ph type="dt" sz="half" idx="10"/>
          </p:nvPr>
        </p:nvSpPr>
        <p:spPr/>
        <p:txBody>
          <a:bodyPr/>
          <a:lstStyle/>
          <a:p>
            <a:fld id="{9E50B8DA-F84F-4F84-AEC8-F1287860467D}" type="datetimeFigureOut">
              <a:rPr lang="pt-BR" smtClean="0"/>
              <a:t>21/10/2024</a:t>
            </a:fld>
            <a:endParaRPr lang="pt-BR"/>
          </a:p>
        </p:txBody>
      </p:sp>
      <p:sp>
        <p:nvSpPr>
          <p:cNvPr id="6" name="Espaço Reservado para Rodapé 5">
            <a:extLst>
              <a:ext uri="{FF2B5EF4-FFF2-40B4-BE49-F238E27FC236}">
                <a16:creationId xmlns:a16="http://schemas.microsoft.com/office/drawing/2014/main" id="{9C639F1B-942F-E2A5-CDC7-6AC1AA424052}"/>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3FE955AB-D19E-2706-0ADB-29179D23B5C6}"/>
              </a:ext>
            </a:extLst>
          </p:cNvPr>
          <p:cNvSpPr>
            <a:spLocks noGrp="1"/>
          </p:cNvSpPr>
          <p:nvPr>
            <p:ph type="sldNum" sz="quarter" idx="12"/>
          </p:nvPr>
        </p:nvSpPr>
        <p:spPr/>
        <p:txBody>
          <a:bodyPr/>
          <a:lstStyle/>
          <a:p>
            <a:fld id="{2BB23BB9-8F8C-4CB6-85E3-DC65ECF15147}" type="slidenum">
              <a:rPr lang="pt-BR" smtClean="0"/>
              <a:t>‹nº›</a:t>
            </a:fld>
            <a:endParaRPr lang="pt-BR"/>
          </a:p>
        </p:txBody>
      </p:sp>
    </p:spTree>
    <p:extLst>
      <p:ext uri="{BB962C8B-B14F-4D97-AF65-F5344CB8AC3E}">
        <p14:creationId xmlns:p14="http://schemas.microsoft.com/office/powerpoint/2010/main" val="14844662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FB0E34-E4F8-E15B-B2B3-E878E47FD98B}"/>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FB3EB945-F6C0-C04D-C4D5-118326674419}"/>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54A86FFC-1D7C-7BFE-802D-B48A552C72AC}"/>
              </a:ext>
            </a:extLst>
          </p:cNvPr>
          <p:cNvSpPr>
            <a:spLocks noGrp="1"/>
          </p:cNvSpPr>
          <p:nvPr>
            <p:ph type="dt" sz="half" idx="10"/>
          </p:nvPr>
        </p:nvSpPr>
        <p:spPr/>
        <p:txBody>
          <a:bodyPr/>
          <a:lstStyle/>
          <a:p>
            <a:fld id="{9E50B8DA-F84F-4F84-AEC8-F1287860467D}" type="datetimeFigureOut">
              <a:rPr lang="pt-BR" smtClean="0"/>
              <a:t>21/10/2024</a:t>
            </a:fld>
            <a:endParaRPr lang="pt-BR"/>
          </a:p>
        </p:txBody>
      </p:sp>
      <p:sp>
        <p:nvSpPr>
          <p:cNvPr id="5" name="Espaço Reservado para Rodapé 4">
            <a:extLst>
              <a:ext uri="{FF2B5EF4-FFF2-40B4-BE49-F238E27FC236}">
                <a16:creationId xmlns:a16="http://schemas.microsoft.com/office/drawing/2014/main" id="{365C6E5C-4936-94C2-796D-6A6892B06224}"/>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F91076C1-85A6-CD63-9B35-A6A8F8786A95}"/>
              </a:ext>
            </a:extLst>
          </p:cNvPr>
          <p:cNvSpPr>
            <a:spLocks noGrp="1"/>
          </p:cNvSpPr>
          <p:nvPr>
            <p:ph type="sldNum" sz="quarter" idx="12"/>
          </p:nvPr>
        </p:nvSpPr>
        <p:spPr/>
        <p:txBody>
          <a:bodyPr/>
          <a:lstStyle/>
          <a:p>
            <a:fld id="{2BB23BB9-8F8C-4CB6-85E3-DC65ECF15147}" type="slidenum">
              <a:rPr lang="pt-BR" smtClean="0"/>
              <a:t>‹nº›</a:t>
            </a:fld>
            <a:endParaRPr lang="pt-BR"/>
          </a:p>
        </p:txBody>
      </p:sp>
    </p:spTree>
    <p:extLst>
      <p:ext uri="{BB962C8B-B14F-4D97-AF65-F5344CB8AC3E}">
        <p14:creationId xmlns:p14="http://schemas.microsoft.com/office/powerpoint/2010/main" val="361677305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DB15D0E-4859-E37A-A316-36A99770A5C0}"/>
              </a:ext>
            </a:extLst>
          </p:cNvPr>
          <p:cNvSpPr>
            <a:spLocks noGrp="1"/>
          </p:cNvSpPr>
          <p:nvPr>
            <p:ph type="title" orient="vert"/>
          </p:nvPr>
        </p:nvSpPr>
        <p:spPr>
          <a:xfrm>
            <a:off x="17449800" y="730250"/>
            <a:ext cx="5257800" cy="11623676"/>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58E5543-FDD9-4FD3-6739-CBF23A934208}"/>
              </a:ext>
            </a:extLst>
          </p:cNvPr>
          <p:cNvSpPr>
            <a:spLocks noGrp="1"/>
          </p:cNvSpPr>
          <p:nvPr>
            <p:ph type="body" orient="vert" idx="1"/>
          </p:nvPr>
        </p:nvSpPr>
        <p:spPr>
          <a:xfrm>
            <a:off x="1676400" y="730250"/>
            <a:ext cx="15468600" cy="11623676"/>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0557B6CC-B038-CB2D-4837-8492E883D2F1}"/>
              </a:ext>
            </a:extLst>
          </p:cNvPr>
          <p:cNvSpPr>
            <a:spLocks noGrp="1"/>
          </p:cNvSpPr>
          <p:nvPr>
            <p:ph type="dt" sz="half" idx="10"/>
          </p:nvPr>
        </p:nvSpPr>
        <p:spPr/>
        <p:txBody>
          <a:bodyPr/>
          <a:lstStyle/>
          <a:p>
            <a:fld id="{9E50B8DA-F84F-4F84-AEC8-F1287860467D}" type="datetimeFigureOut">
              <a:rPr lang="pt-BR" smtClean="0"/>
              <a:t>21/10/2024</a:t>
            </a:fld>
            <a:endParaRPr lang="pt-BR"/>
          </a:p>
        </p:txBody>
      </p:sp>
      <p:sp>
        <p:nvSpPr>
          <p:cNvPr id="5" name="Espaço Reservado para Rodapé 4">
            <a:extLst>
              <a:ext uri="{FF2B5EF4-FFF2-40B4-BE49-F238E27FC236}">
                <a16:creationId xmlns:a16="http://schemas.microsoft.com/office/drawing/2014/main" id="{47C15612-D04E-3778-B824-BC42E26405C4}"/>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244261B-452B-6094-9297-C169D71F6D89}"/>
              </a:ext>
            </a:extLst>
          </p:cNvPr>
          <p:cNvSpPr>
            <a:spLocks noGrp="1"/>
          </p:cNvSpPr>
          <p:nvPr>
            <p:ph type="sldNum" sz="quarter" idx="12"/>
          </p:nvPr>
        </p:nvSpPr>
        <p:spPr/>
        <p:txBody>
          <a:bodyPr/>
          <a:lstStyle/>
          <a:p>
            <a:fld id="{2BB23BB9-8F8C-4CB6-85E3-DC65ECF15147}" type="slidenum">
              <a:rPr lang="pt-BR" smtClean="0"/>
              <a:t>‹nº›</a:t>
            </a:fld>
            <a:endParaRPr lang="pt-BR"/>
          </a:p>
        </p:txBody>
      </p:sp>
    </p:spTree>
    <p:extLst>
      <p:ext uri="{BB962C8B-B14F-4D97-AF65-F5344CB8AC3E}">
        <p14:creationId xmlns:p14="http://schemas.microsoft.com/office/powerpoint/2010/main" val="23614723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
  <p:cSld name="Título e Foto">
    <p:bg>
      <p:bgPr>
        <a:solidFill>
          <a:srgbClr val="FFFFFF"/>
        </a:solidFill>
        <a:effectLst/>
      </p:bgPr>
    </p:bg>
    <p:spTree>
      <p:nvGrpSpPr>
        <p:cNvPr id="1" name=""/>
        <p:cNvGrpSpPr/>
        <p:nvPr/>
      </p:nvGrpSpPr>
      <p:grpSpPr>
        <a:xfrm>
          <a:off x="0" y="0"/>
          <a:ext cx="0" cy="0"/>
          <a:chOff x="0" y="0"/>
          <a:chExt cx="0" cy="0"/>
        </a:xfrm>
      </p:grpSpPr>
      <p:sp>
        <p:nvSpPr>
          <p:cNvPr id="21" name="Vista de dentro de uma estrutura de pedra, olhando para fora em direção a escadas e um céu azul e límpido"/>
          <p:cNvSpPr>
            <a:spLocks noGrp="1"/>
          </p:cNvSpPr>
          <p:nvPr>
            <p:ph type="pic" idx="21"/>
          </p:nvPr>
        </p:nvSpPr>
        <p:spPr>
          <a:xfrm>
            <a:off x="0" y="-1270000"/>
            <a:ext cx="24384000" cy="16272934"/>
          </a:xfrm>
          <a:prstGeom prst="rect">
            <a:avLst/>
          </a:prstGeom>
        </p:spPr>
        <p:txBody>
          <a:bodyPr lIns="91439" tIns="45719" rIns="91439" bIns="45719">
            <a:noAutofit/>
          </a:bodyPr>
          <a:lstStyle/>
          <a:p>
            <a:endParaRPr/>
          </a:p>
        </p:txBody>
      </p:sp>
      <p:sp>
        <p:nvSpPr>
          <p:cNvPr id="22" name="Título da Apresentação"/>
          <p:cNvSpPr txBox="1">
            <a:spLocks noGrp="1"/>
          </p:cNvSpPr>
          <p:nvPr>
            <p:ph type="title" hasCustomPrompt="1"/>
          </p:nvPr>
        </p:nvSpPr>
        <p:spPr>
          <a:xfrm>
            <a:off x="1206500" y="7124700"/>
            <a:ext cx="21971000" cy="4648200"/>
          </a:xfrm>
          <a:prstGeom prst="rect">
            <a:avLst/>
          </a:prstGeom>
        </p:spPr>
        <p:txBody>
          <a:bodyPr anchor="b"/>
          <a:lstStyle>
            <a:lvl1pPr>
              <a:defRPr sz="11600" spc="-232"/>
            </a:lvl1pPr>
          </a:lstStyle>
          <a:p>
            <a:r>
              <a:t>Título da Apresentação</a:t>
            </a:r>
          </a:p>
        </p:txBody>
      </p:sp>
      <p:sp>
        <p:nvSpPr>
          <p:cNvPr id="23" name="Autoria e Data"/>
          <p:cNvSpPr txBox="1">
            <a:spLocks noGrp="1"/>
          </p:cNvSpPr>
          <p:nvPr>
            <p:ph type="body" sz="quarter" idx="22"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Autoria e Data</a:t>
            </a:r>
          </a:p>
        </p:txBody>
      </p:sp>
      <p:sp>
        <p:nvSpPr>
          <p:cNvPr id="24" name="Nível de Corpo Um…"/>
          <p:cNvSpPr txBox="1">
            <a:spLocks noGrp="1"/>
          </p:cNvSpPr>
          <p:nvPr>
            <p:ph type="body" sz="quarter" idx="1" hasCustomPrompt="1"/>
          </p:nvPr>
        </p:nvSpPr>
        <p:spPr>
          <a:xfrm>
            <a:off x="1206500" y="11609910"/>
            <a:ext cx="21971000" cy="1116952"/>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Subtítulo da Apresentação</a:t>
            </a:r>
          </a:p>
          <a:p>
            <a:pPr lvl="1"/>
            <a:endParaRPr/>
          </a:p>
          <a:p>
            <a:pPr lvl="2"/>
            <a:endParaRPr/>
          </a:p>
          <a:p>
            <a:pPr lvl="3"/>
            <a:endParaRPr/>
          </a:p>
          <a:p>
            <a:pPr lvl="4"/>
            <a:endParaRPr/>
          </a:p>
        </p:txBody>
      </p:sp>
      <p:sp>
        <p:nvSpPr>
          <p:cNvPr id="25"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187741548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theme" Target="../theme/theme3.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7"/>
          <a:srcRect/>
          <a:stretch>
            <a:fillRect/>
          </a:stretch>
        </a:blipFill>
        <a:effectLst/>
      </p:bgPr>
    </p:bg>
    <p:spTree>
      <p:nvGrpSpPr>
        <p:cNvPr id="1" name=""/>
        <p:cNvGrpSpPr/>
        <p:nvPr/>
      </p:nvGrpSpPr>
      <p:grpSpPr>
        <a:xfrm>
          <a:off x="0" y="0"/>
          <a:ext cx="0" cy="0"/>
          <a:chOff x="0" y="0"/>
          <a:chExt cx="0" cy="0"/>
        </a:xfrm>
      </p:grpSpPr>
      <p:sp>
        <p:nvSpPr>
          <p:cNvPr id="2" name="Título do Slide"/>
          <p:cNvSpPr txBox="1">
            <a:spLocks noGrp="1"/>
          </p:cNvSpPr>
          <p:nvPr>
            <p:ph type="title" hasCustomPrompt="1"/>
          </p:nvPr>
        </p:nvSpPr>
        <p:spPr>
          <a:xfrm>
            <a:off x="1206500" y="1079500"/>
            <a:ext cx="21971000" cy="14331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Título do Slide</a:t>
            </a:r>
          </a:p>
        </p:txBody>
      </p:sp>
      <p:sp>
        <p:nvSpPr>
          <p:cNvPr id="3" name="Nível de Corpo Um…"/>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Texto com marcadores do slide</a:t>
            </a:r>
          </a:p>
          <a:p>
            <a:pPr lvl="1"/>
            <a:endParaRPr/>
          </a:p>
          <a:p>
            <a:pPr lvl="2"/>
            <a:endParaRPr/>
          </a:p>
          <a:p>
            <a:pPr lvl="3"/>
            <a:endParaRPr/>
          </a:p>
          <a:p>
            <a:pPr lvl="4"/>
            <a:endParaRPr/>
          </a:p>
        </p:txBody>
      </p:sp>
      <p:sp>
        <p:nvSpPr>
          <p:cNvPr id="4" name="Número do Slide"/>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a:solidFill>
                  <a:srgbClr val="000000"/>
                </a:solidFill>
              </a:defRPr>
            </a:lvl1pPr>
          </a:lstStyle>
          <a:p>
            <a:fld id="{86CB4B4D-7CA3-9044-876B-883B54F8677D}" type="slidenum">
              <a:t>‹nº›</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spd="med"/>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1676400" y="730251"/>
            <a:ext cx="21031200" cy="2651126"/>
          </a:xfrm>
          <a:prstGeom prst="rect">
            <a:avLst/>
          </a:prstGeom>
        </p:spPr>
        <p:txBody>
          <a:bodyPr vert="horz" lIns="91440" tIns="45720" rIns="91440" bIns="45720" rtlCol="0" anchor="ctr">
            <a:normAutofit/>
          </a:bodyPr>
          <a:lstStyle/>
          <a:p>
            <a:r>
              <a:rPr lang="en-US"/>
              <a:t>Clique para editar estilo do título mestre</a:t>
            </a:r>
            <a:endParaRPr lang="pt-BR"/>
          </a:p>
        </p:txBody>
      </p:sp>
      <p:sp>
        <p:nvSpPr>
          <p:cNvPr id="3" name="Espaço Reservado para Texto 2"/>
          <p:cNvSpPr>
            <a:spLocks noGrp="1"/>
          </p:cNvSpPr>
          <p:nvPr>
            <p:ph type="body" idx="1"/>
          </p:nvPr>
        </p:nvSpPr>
        <p:spPr>
          <a:xfrm>
            <a:off x="1676400" y="3651250"/>
            <a:ext cx="21031200" cy="8702676"/>
          </a:xfrm>
          <a:prstGeom prst="rect">
            <a:avLst/>
          </a:prstGeom>
        </p:spPr>
        <p:txBody>
          <a:bodyPr vert="horz" lIns="91440" tIns="45720" rIns="91440" bIns="45720" rtlCol="0">
            <a:normAutofit/>
          </a:bodyPr>
          <a:lstStyle/>
          <a:p>
            <a:pPr lvl="0"/>
            <a:r>
              <a:rPr lang="en-US"/>
              <a:t>Clique para editar os estilos de texto mestres</a:t>
            </a:r>
          </a:p>
          <a:p>
            <a:pPr lvl="1"/>
            <a:r>
              <a:rPr lang="en-US"/>
              <a:t>Segundo nível</a:t>
            </a:r>
          </a:p>
          <a:p>
            <a:pPr lvl="2"/>
            <a:r>
              <a:rPr lang="en-US"/>
              <a:t>Terceiro nível</a:t>
            </a:r>
          </a:p>
          <a:p>
            <a:pPr lvl="3"/>
            <a:r>
              <a:rPr lang="en-US"/>
              <a:t>Quarto nível</a:t>
            </a:r>
          </a:p>
          <a:p>
            <a:pPr lvl="4"/>
            <a:r>
              <a:rPr lang="en-US"/>
              <a:t>Quinto nível</a:t>
            </a:r>
            <a:endParaRPr lang="pt-BR"/>
          </a:p>
        </p:txBody>
      </p:sp>
      <p:sp>
        <p:nvSpPr>
          <p:cNvPr id="4" name="Espaço Reservado para Data 3"/>
          <p:cNvSpPr>
            <a:spLocks noGrp="1"/>
          </p:cNvSpPr>
          <p:nvPr>
            <p:ph type="dt" sz="half" idx="2"/>
          </p:nvPr>
        </p:nvSpPr>
        <p:spPr>
          <a:xfrm>
            <a:off x="1676400" y="12712701"/>
            <a:ext cx="5486400" cy="730250"/>
          </a:xfrm>
          <a:prstGeom prst="rect">
            <a:avLst/>
          </a:prstGeom>
        </p:spPr>
        <p:txBody>
          <a:bodyPr vert="horz" lIns="91440" tIns="45720" rIns="91440" bIns="45720" rtlCol="0" anchor="ctr"/>
          <a:lstStyle>
            <a:lvl1pPr algn="l">
              <a:defRPr sz="2400">
                <a:solidFill>
                  <a:schemeClr val="tx1">
                    <a:tint val="75000"/>
                  </a:schemeClr>
                </a:solidFill>
              </a:defRPr>
            </a:lvl1pPr>
          </a:lstStyle>
          <a:p>
            <a:fld id="{0D87CE49-2BD2-8649-A40F-9B240384FF1C}" type="datetimeFigureOut">
              <a:rPr lang="pt-BR" smtClean="0"/>
              <a:t>21/10/2024</a:t>
            </a:fld>
            <a:endParaRPr lang="pt-BR"/>
          </a:p>
        </p:txBody>
      </p:sp>
      <p:sp>
        <p:nvSpPr>
          <p:cNvPr id="5" name="Espaço Reservado para Rodapé 4"/>
          <p:cNvSpPr>
            <a:spLocks noGrp="1"/>
          </p:cNvSpPr>
          <p:nvPr>
            <p:ph type="ftr" sz="quarter" idx="3"/>
          </p:nvPr>
        </p:nvSpPr>
        <p:spPr>
          <a:xfrm>
            <a:off x="8077200" y="12712701"/>
            <a:ext cx="8229600" cy="730250"/>
          </a:xfrm>
          <a:prstGeom prst="rect">
            <a:avLst/>
          </a:prstGeom>
        </p:spPr>
        <p:txBody>
          <a:bodyPr vert="horz" lIns="91440" tIns="45720" rIns="91440" bIns="45720" rtlCol="0" anchor="ctr"/>
          <a:lstStyle>
            <a:lvl1pPr algn="ctr">
              <a:defRPr sz="24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17221200" y="12712701"/>
            <a:ext cx="5486400" cy="730250"/>
          </a:xfrm>
          <a:prstGeom prst="rect">
            <a:avLst/>
          </a:prstGeom>
        </p:spPr>
        <p:txBody>
          <a:bodyPr vert="horz" lIns="91440" tIns="45720" rIns="91440" bIns="45720" rtlCol="0" anchor="ctr"/>
          <a:lstStyle>
            <a:lvl1pPr algn="r">
              <a:defRPr sz="2400">
                <a:solidFill>
                  <a:schemeClr val="tx1">
                    <a:tint val="75000"/>
                  </a:schemeClr>
                </a:solidFill>
              </a:defRPr>
            </a:lvl1pPr>
          </a:lstStyle>
          <a:p>
            <a:fld id="{97BB4E77-76CC-2248-B157-D41EB9B77BA8}" type="slidenum">
              <a:rPr lang="pt-BR" smtClean="0"/>
              <a:t>‹nº›</a:t>
            </a:fld>
            <a:endParaRPr lang="pt-BR"/>
          </a:p>
        </p:txBody>
      </p:sp>
    </p:spTree>
    <p:extLst>
      <p:ext uri="{BB962C8B-B14F-4D97-AF65-F5344CB8AC3E}">
        <p14:creationId xmlns:p14="http://schemas.microsoft.com/office/powerpoint/2010/main" val="2239096779"/>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p:titleStyle>
    <p:bodyStyle>
      <a:lvl1pPr marL="457200" indent="-457200" algn="l" defTabSz="1828800" rtl="0" eaLnBrk="1" latinLnBrk="0" hangingPunct="1">
        <a:lnSpc>
          <a:spcPct val="90000"/>
        </a:lnSpc>
        <a:spcBef>
          <a:spcPts val="2000"/>
        </a:spcBef>
        <a:buFont typeface="Arial"/>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a:buChar char="•"/>
        <a:defRPr sz="3600" kern="1200">
          <a:solidFill>
            <a:schemeClr val="tx1"/>
          </a:solidFill>
          <a:latin typeface="+mn-lt"/>
          <a:ea typeface="+mn-ea"/>
          <a:cs typeface="+mn-cs"/>
        </a:defRPr>
      </a:lvl9pPr>
    </p:bodyStyle>
    <p:otherStyle>
      <a:defPPr>
        <a:defRPr lang="pt-BR"/>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114D5F8F-977F-09B4-C850-E585806297EE}"/>
              </a:ext>
            </a:extLst>
          </p:cNvPr>
          <p:cNvSpPr>
            <a:spLocks noGrp="1"/>
          </p:cNvSpPr>
          <p:nvPr>
            <p:ph type="title"/>
          </p:nvPr>
        </p:nvSpPr>
        <p:spPr>
          <a:xfrm>
            <a:off x="1676400" y="730251"/>
            <a:ext cx="21031200" cy="2651126"/>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2BFF4674-1B45-F5AF-5625-20DC03254F78}"/>
              </a:ext>
            </a:extLst>
          </p:cNvPr>
          <p:cNvSpPr>
            <a:spLocks noGrp="1"/>
          </p:cNvSpPr>
          <p:nvPr>
            <p:ph type="body" idx="1"/>
          </p:nvPr>
        </p:nvSpPr>
        <p:spPr>
          <a:xfrm>
            <a:off x="1676400" y="3651250"/>
            <a:ext cx="21031200" cy="8702676"/>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C8587B1D-654B-8B66-C05C-65DCC6E82C9B}"/>
              </a:ext>
            </a:extLst>
          </p:cNvPr>
          <p:cNvSpPr>
            <a:spLocks noGrp="1"/>
          </p:cNvSpPr>
          <p:nvPr>
            <p:ph type="dt" sz="half" idx="2"/>
          </p:nvPr>
        </p:nvSpPr>
        <p:spPr>
          <a:xfrm>
            <a:off x="1676400" y="12712701"/>
            <a:ext cx="5486400" cy="730250"/>
          </a:xfrm>
          <a:prstGeom prst="rect">
            <a:avLst/>
          </a:prstGeom>
        </p:spPr>
        <p:txBody>
          <a:bodyPr vert="horz" lIns="91440" tIns="45720" rIns="91440" bIns="45720" rtlCol="0" anchor="ctr"/>
          <a:lstStyle>
            <a:lvl1pPr algn="l">
              <a:defRPr sz="2400">
                <a:solidFill>
                  <a:schemeClr val="tx1">
                    <a:tint val="75000"/>
                  </a:schemeClr>
                </a:solidFill>
              </a:defRPr>
            </a:lvl1pPr>
          </a:lstStyle>
          <a:p>
            <a:fld id="{9E50B8DA-F84F-4F84-AEC8-F1287860467D}" type="datetimeFigureOut">
              <a:rPr lang="pt-BR" smtClean="0"/>
              <a:t>21/10/2024</a:t>
            </a:fld>
            <a:endParaRPr lang="pt-BR"/>
          </a:p>
        </p:txBody>
      </p:sp>
      <p:sp>
        <p:nvSpPr>
          <p:cNvPr id="5" name="Espaço Reservado para Rodapé 4">
            <a:extLst>
              <a:ext uri="{FF2B5EF4-FFF2-40B4-BE49-F238E27FC236}">
                <a16:creationId xmlns:a16="http://schemas.microsoft.com/office/drawing/2014/main" id="{F48C15BF-38AD-3A92-94EC-626192C29916}"/>
              </a:ext>
            </a:extLst>
          </p:cNvPr>
          <p:cNvSpPr>
            <a:spLocks noGrp="1"/>
          </p:cNvSpPr>
          <p:nvPr>
            <p:ph type="ftr" sz="quarter" idx="3"/>
          </p:nvPr>
        </p:nvSpPr>
        <p:spPr>
          <a:xfrm>
            <a:off x="8077200" y="12712701"/>
            <a:ext cx="8229600" cy="730250"/>
          </a:xfrm>
          <a:prstGeom prst="rect">
            <a:avLst/>
          </a:prstGeom>
        </p:spPr>
        <p:txBody>
          <a:bodyPr vert="horz" lIns="91440" tIns="45720" rIns="91440" bIns="45720" rtlCol="0" anchor="ctr"/>
          <a:lstStyle>
            <a:lvl1pPr algn="ctr">
              <a:defRPr sz="24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0268C422-4106-B79E-3840-DE40C815D02F}"/>
              </a:ext>
            </a:extLst>
          </p:cNvPr>
          <p:cNvSpPr>
            <a:spLocks noGrp="1"/>
          </p:cNvSpPr>
          <p:nvPr>
            <p:ph type="sldNum" sz="quarter" idx="4"/>
          </p:nvPr>
        </p:nvSpPr>
        <p:spPr>
          <a:xfrm>
            <a:off x="17221200" y="12712701"/>
            <a:ext cx="5486400" cy="730250"/>
          </a:xfrm>
          <a:prstGeom prst="rect">
            <a:avLst/>
          </a:prstGeom>
        </p:spPr>
        <p:txBody>
          <a:bodyPr vert="horz" lIns="91440" tIns="45720" rIns="91440" bIns="45720" rtlCol="0" anchor="ctr"/>
          <a:lstStyle>
            <a:lvl1pPr algn="r">
              <a:defRPr sz="2400">
                <a:solidFill>
                  <a:schemeClr val="tx1">
                    <a:tint val="75000"/>
                  </a:schemeClr>
                </a:solidFill>
              </a:defRPr>
            </a:lvl1pPr>
          </a:lstStyle>
          <a:p>
            <a:fld id="{2BB23BB9-8F8C-4CB6-85E3-DC65ECF15147}" type="slidenum">
              <a:rPr lang="pt-BR" smtClean="0"/>
              <a:t>‹nº›</a:t>
            </a:fld>
            <a:endParaRPr lang="pt-BR"/>
          </a:p>
        </p:txBody>
      </p:sp>
    </p:spTree>
    <p:extLst>
      <p:ext uri="{BB962C8B-B14F-4D97-AF65-F5344CB8AC3E}">
        <p14:creationId xmlns:p14="http://schemas.microsoft.com/office/powerpoint/2010/main" val="828489483"/>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txStyles>
    <p:title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pt-BR"/>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16.png"/><Relationship Id="rId18" Type="http://schemas.openxmlformats.org/officeDocument/2006/relationships/image" Target="../media/image19.png"/><Relationship Id="rId3" Type="http://schemas.openxmlformats.org/officeDocument/2006/relationships/image" Target="../media/image11.png"/><Relationship Id="rId21" Type="http://schemas.microsoft.com/office/2007/relationships/hdphoto" Target="../media/hdphoto9.wdp"/><Relationship Id="rId7" Type="http://schemas.openxmlformats.org/officeDocument/2006/relationships/image" Target="../media/image13.png"/><Relationship Id="rId12" Type="http://schemas.microsoft.com/office/2007/relationships/hdphoto" Target="../media/hdphoto5.wdp"/><Relationship Id="rId17" Type="http://schemas.microsoft.com/office/2007/relationships/hdphoto" Target="../media/hdphoto7.wdp"/><Relationship Id="rId2" Type="http://schemas.openxmlformats.org/officeDocument/2006/relationships/image" Target="../media/image3.jpeg"/><Relationship Id="rId16" Type="http://schemas.openxmlformats.org/officeDocument/2006/relationships/image" Target="../media/image18.png"/><Relationship Id="rId20" Type="http://schemas.openxmlformats.org/officeDocument/2006/relationships/image" Target="../media/image20.png"/><Relationship Id="rId1" Type="http://schemas.openxmlformats.org/officeDocument/2006/relationships/slideLayout" Target="../slideLayouts/slideLayout2.xml"/><Relationship Id="rId6" Type="http://schemas.microsoft.com/office/2007/relationships/hdphoto" Target="../media/hdphoto2.wdp"/><Relationship Id="rId11" Type="http://schemas.openxmlformats.org/officeDocument/2006/relationships/image" Target="../media/image15.png"/><Relationship Id="rId5" Type="http://schemas.openxmlformats.org/officeDocument/2006/relationships/image" Target="../media/image12.png"/><Relationship Id="rId15" Type="http://schemas.microsoft.com/office/2007/relationships/hdphoto" Target="../media/hdphoto6.wdp"/><Relationship Id="rId10" Type="http://schemas.microsoft.com/office/2007/relationships/hdphoto" Target="../media/hdphoto4.wdp"/><Relationship Id="rId19" Type="http://schemas.microsoft.com/office/2007/relationships/hdphoto" Target="../media/hdphoto8.wdp"/><Relationship Id="rId4" Type="http://schemas.microsoft.com/office/2007/relationships/hdphoto" Target="../media/hdphoto1.wdp"/><Relationship Id="rId9" Type="http://schemas.openxmlformats.org/officeDocument/2006/relationships/image" Target="../media/image14.png"/><Relationship Id="rId14" Type="http://schemas.openxmlformats.org/officeDocument/2006/relationships/image" Target="../media/image17.png"/></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jpeg"/><Relationship Id="rId1" Type="http://schemas.openxmlformats.org/officeDocument/2006/relationships/slideLayout" Target="../slideLayouts/slideLayout2.xml"/><Relationship Id="rId6" Type="http://schemas.microsoft.com/office/2007/relationships/hdphoto" Target="../media/hdphoto10.wdp"/><Relationship Id="rId5" Type="http://schemas.openxmlformats.org/officeDocument/2006/relationships/image" Target="../media/image24.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2.png"/><Relationship Id="rId7" Type="http://schemas.openxmlformats.org/officeDocument/2006/relationships/image" Target="../media/image27.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12" Type="http://schemas.openxmlformats.org/officeDocument/2006/relationships/image" Target="../media/image38.png"/><Relationship Id="rId2" Type="http://schemas.openxmlformats.org/officeDocument/2006/relationships/image" Target="../media/image3.jpeg"/><Relationship Id="rId1" Type="http://schemas.openxmlformats.org/officeDocument/2006/relationships/slideLayout" Target="../slideLayouts/slideLayout17.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png"/></Relationships>
</file>

<file path=ppt/slides/_rels/slide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42.png"/><Relationship Id="rId13" Type="http://schemas.microsoft.com/office/2007/relationships/hdphoto" Target="../media/hdphoto15.wdp"/><Relationship Id="rId3" Type="http://schemas.openxmlformats.org/officeDocument/2006/relationships/image" Target="../media/image39.png"/><Relationship Id="rId7" Type="http://schemas.microsoft.com/office/2007/relationships/hdphoto" Target="../media/hdphoto12.wdp"/><Relationship Id="rId12" Type="http://schemas.openxmlformats.org/officeDocument/2006/relationships/image" Target="../media/image44.png"/><Relationship Id="rId2" Type="http://schemas.openxmlformats.org/officeDocument/2006/relationships/image" Target="../media/image3.jpeg"/><Relationship Id="rId1" Type="http://schemas.openxmlformats.org/officeDocument/2006/relationships/slideLayout" Target="../slideLayouts/slideLayout28.xml"/><Relationship Id="rId6" Type="http://schemas.openxmlformats.org/officeDocument/2006/relationships/image" Target="../media/image41.png"/><Relationship Id="rId11" Type="http://schemas.microsoft.com/office/2007/relationships/hdphoto" Target="../media/hdphoto14.wdp"/><Relationship Id="rId5" Type="http://schemas.microsoft.com/office/2007/relationships/hdphoto" Target="../media/hdphoto11.wdp"/><Relationship Id="rId10" Type="http://schemas.openxmlformats.org/officeDocument/2006/relationships/image" Target="../media/image43.png"/><Relationship Id="rId4" Type="http://schemas.openxmlformats.org/officeDocument/2006/relationships/image" Target="../media/image40.png"/><Relationship Id="rId9" Type="http://schemas.microsoft.com/office/2007/relationships/hdphoto" Target="../media/hdphoto13.wdp"/></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8.xml"/></Relationships>
</file>

<file path=ppt/slides/_rels/slide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8.xml"/></Relationships>
</file>

<file path=ppt/slides/_rels/slide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8.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eg"/><Relationship Id="rId1" Type="http://schemas.openxmlformats.org/officeDocument/2006/relationships/slideLayout" Target="../slideLayouts/slideLayout3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8.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2" name="Título da apresentação"/>
          <p:cNvSpPr txBox="1">
            <a:spLocks noGrp="1"/>
          </p:cNvSpPr>
          <p:nvPr>
            <p:ph type="title"/>
          </p:nvPr>
        </p:nvSpPr>
        <p:spPr>
          <a:xfrm>
            <a:off x="2127519" y="5743170"/>
            <a:ext cx="21971001" cy="4648201"/>
          </a:xfrm>
          <a:prstGeom prst="rect">
            <a:avLst/>
          </a:prstGeom>
        </p:spPr>
        <p:txBody>
          <a:bodyPr anchor="t"/>
          <a:lstStyle>
            <a:lvl1pPr>
              <a:defRPr sz="10600" b="0" i="1" spc="-211">
                <a:solidFill>
                  <a:srgbClr val="FFFFFF"/>
                </a:solidFill>
                <a:latin typeface="Fira Sans Bold"/>
                <a:ea typeface="Fira Sans Bold"/>
                <a:cs typeface="Fira Sans Bold"/>
                <a:sym typeface="Fira Sans Bold"/>
              </a:defRPr>
            </a:lvl1pPr>
          </a:lstStyle>
          <a:p>
            <a:r>
              <a:rPr lang="pt-BR" dirty="0"/>
              <a:t>Drawback</a:t>
            </a:r>
            <a:endParaRPr dirty="0"/>
          </a:p>
        </p:txBody>
      </p:sp>
      <p:sp>
        <p:nvSpPr>
          <p:cNvPr id="154" name="Subtítulo"/>
          <p:cNvSpPr txBox="1">
            <a:spLocks noGrp="1"/>
          </p:cNvSpPr>
          <p:nvPr>
            <p:ph type="body" sz="quarter" idx="1"/>
          </p:nvPr>
        </p:nvSpPr>
        <p:spPr>
          <a:xfrm>
            <a:off x="2311723" y="7508795"/>
            <a:ext cx="21971001" cy="1116951"/>
          </a:xfrm>
          <a:prstGeom prst="rect">
            <a:avLst/>
          </a:prstGeom>
        </p:spPr>
        <p:txBody>
          <a:bodyPr/>
          <a:lstStyle>
            <a:lvl1pPr>
              <a:defRPr b="0" i="1">
                <a:solidFill>
                  <a:srgbClr val="FFFFFF"/>
                </a:solidFill>
                <a:latin typeface="Fira Sans Bold"/>
                <a:ea typeface="Fira Sans Bold"/>
                <a:cs typeface="Fira Sans Bold"/>
                <a:sym typeface="Fira Sans Bold"/>
              </a:defRPr>
            </a:lvl1pPr>
          </a:lstStyle>
          <a:p>
            <a:r>
              <a:rPr lang="pt-BR" dirty="0"/>
              <a:t>Importar para exportar e exportar é o que importa!</a:t>
            </a:r>
            <a:endParaRPr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 grpId="0" animBg="1"/>
      <p:bldP spid="154" grpId="0" uiExpand="1"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654535"/>
            <a:ext cx="21971001" cy="1082825"/>
          </a:xfrm>
          <a:prstGeom prst="rect">
            <a:avLst/>
          </a:prstGeom>
        </p:spPr>
        <p:txBody>
          <a:bodyPr anchor="t">
            <a:normAutofit fontScale="90000"/>
          </a:bodyPr>
          <a:lstStyle>
            <a:lvl1pPr>
              <a:defRPr sz="8400" b="0" spc="-168">
                <a:solidFill>
                  <a:srgbClr val="9BB85F"/>
                </a:solidFill>
                <a:latin typeface="Fira Sans Bold"/>
                <a:ea typeface="Fira Sans Bold"/>
                <a:cs typeface="Fira Sans Bold"/>
                <a:sym typeface="Fira Sans Bold"/>
              </a:defRPr>
            </a:lvl1pPr>
          </a:lstStyle>
          <a:p>
            <a:r>
              <a:rPr lang="pt-BR" dirty="0"/>
              <a:t>Guilherme Nicoletto Adami</a:t>
            </a:r>
            <a:endParaRPr dirty="0"/>
          </a:p>
        </p:txBody>
      </p:sp>
      <p:sp>
        <p:nvSpPr>
          <p:cNvPr id="158"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half" idx="1"/>
          </p:nvPr>
        </p:nvSpPr>
        <p:spPr>
          <a:xfrm>
            <a:off x="1505831" y="4124017"/>
            <a:ext cx="11387818" cy="4306752"/>
          </a:xfrm>
          <a:prstGeom prst="rect">
            <a:avLst/>
          </a:prstGeom>
        </p:spPr>
        <p:txBody>
          <a:bodyPr/>
          <a:lstStyle>
            <a:lvl1pPr algn="just" defTabSz="182880">
              <a:lnSpc>
                <a:spcPct val="120000"/>
              </a:lnSpc>
              <a:spcBef>
                <a:spcPts val="600"/>
              </a:spcBef>
              <a:defRPr sz="2800" b="0">
                <a:latin typeface="Fira Sans Regular"/>
                <a:ea typeface="Fira Sans Regular"/>
                <a:cs typeface="Fira Sans Regular"/>
                <a:sym typeface="Fira Sans Regular"/>
              </a:defRPr>
            </a:lvl1pPr>
          </a:lstStyle>
          <a:p>
            <a:pPr marL="457200" indent="-457200">
              <a:buFont typeface="Arial" panose="020B0604020202020204" pitchFamily="34" charset="0"/>
              <a:buChar char="•"/>
            </a:pPr>
            <a:r>
              <a:rPr lang="en-US" dirty="0"/>
              <a:t>Chefe do Departamento de Drawback;</a:t>
            </a:r>
          </a:p>
          <a:p>
            <a:endParaRPr lang="pt-BR" dirty="0"/>
          </a:p>
          <a:p>
            <a:pPr marL="457200" indent="-457200">
              <a:buFont typeface="Arial" panose="020B0604020202020204" pitchFamily="34" charset="0"/>
              <a:buChar char="•"/>
            </a:pPr>
            <a:r>
              <a:rPr lang="en-US" dirty="0"/>
              <a:t>7 anos de experiência em Comércio Exterior;</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7 anos de experiência em Drawback;</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Formado no curso “Tudo sobre Drawback” da Aduaneiras;</a:t>
            </a:r>
          </a:p>
        </p:txBody>
      </p:sp>
      <p:pic>
        <p:nvPicPr>
          <p:cNvPr id="2" name="Imagem 1">
            <a:extLst>
              <a:ext uri="{FF2B5EF4-FFF2-40B4-BE49-F238E27FC236}">
                <a16:creationId xmlns:a16="http://schemas.microsoft.com/office/drawing/2014/main" id="{8C25235A-D3A9-B2AE-C4DD-6D388ACD6FBD}"/>
              </a:ext>
            </a:extLst>
          </p:cNvPr>
          <p:cNvPicPr>
            <a:picLocks noChangeAspect="1"/>
          </p:cNvPicPr>
          <p:nvPr/>
        </p:nvPicPr>
        <p:blipFill>
          <a:blip r:embed="rId3"/>
          <a:stretch>
            <a:fillRect/>
          </a:stretch>
        </p:blipFill>
        <p:spPr>
          <a:xfrm>
            <a:off x="18144603" y="2612083"/>
            <a:ext cx="5746688" cy="8491833"/>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8">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 grpId="0" animBg="1"/>
      <p:bldP spid="158"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 name="fundoverdeslide.jpg" descr="fundoverdeslide.jp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162" name="Título da apresentação"/>
          <p:cNvSpPr txBox="1">
            <a:spLocks noGrp="1"/>
          </p:cNvSpPr>
          <p:nvPr>
            <p:ph type="title"/>
          </p:nvPr>
        </p:nvSpPr>
        <p:spPr>
          <a:xfrm>
            <a:off x="1333500" y="1736733"/>
            <a:ext cx="21971001" cy="4648201"/>
          </a:xfrm>
          <a:prstGeom prst="rect">
            <a:avLst/>
          </a:prstGeom>
        </p:spPr>
        <p:txBody>
          <a:bodyPr anchor="t"/>
          <a:lstStyle>
            <a:lvl1pPr>
              <a:defRPr sz="8400" b="0" spc="-168">
                <a:solidFill>
                  <a:srgbClr val="FFFFFF"/>
                </a:solidFill>
                <a:latin typeface="Fira Sans Bold"/>
                <a:ea typeface="Fira Sans Bold"/>
                <a:cs typeface="Fira Sans Bold"/>
                <a:sym typeface="Fira Sans Bold"/>
              </a:defRPr>
            </a:lvl1pPr>
          </a:lstStyle>
          <a:p>
            <a:r>
              <a:rPr lang="pt-BR" dirty="0"/>
              <a:t>DRAWBACK</a:t>
            </a:r>
            <a:endParaRPr dirty="0"/>
          </a:p>
        </p:txBody>
      </p:sp>
      <p:sp>
        <p:nvSpPr>
          <p:cNvPr id="165" name="Lorem ipsum dolor sit amet, consectetur adipiscing elit, sed do eiusmod tempor incididunt ut labore et dolore magna aliqua. Ut enim ad minim veniam, quis nostrud exercitation ullamco laboris nisi ut aliquip ex ea commodo consequat. Duis aute irure dolor "/>
          <p:cNvSpPr txBox="1"/>
          <p:nvPr/>
        </p:nvSpPr>
        <p:spPr>
          <a:xfrm>
            <a:off x="12864487" y="5225642"/>
            <a:ext cx="9418864" cy="23185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l">
              <a:defRPr sz="3600">
                <a:solidFill>
                  <a:srgbClr val="FFFEFF"/>
                </a:solidFill>
                <a:latin typeface="Fira Sans Regular"/>
                <a:ea typeface="Fira Sans Regular"/>
                <a:cs typeface="Fira Sans Regular"/>
                <a:sym typeface="Fira Sans Regular"/>
              </a:defRPr>
            </a:lvl1pPr>
          </a:lstStyle>
          <a:p>
            <a:pPr marL="571500" indent="-571500">
              <a:buFont typeface="Arial" panose="020B0604020202020204" pitchFamily="34" charset="0"/>
              <a:buChar char="•"/>
            </a:pPr>
            <a:r>
              <a:rPr lang="pt-BR" sz="3600" dirty="0">
                <a:effectLst>
                  <a:outerShdw blurRad="38100" dist="38100" dir="2700000" algn="tl">
                    <a:srgbClr val="000000">
                      <a:alpha val="43137"/>
                    </a:srgbClr>
                  </a:outerShdw>
                </a:effectLst>
                <a:ea typeface="Roboto" panose="02000000000000000000" pitchFamily="2" charset="0"/>
                <a:cs typeface="Roboto" panose="02000000000000000000" pitchFamily="2" charset="0"/>
              </a:rPr>
              <a:t>Benefício concedido exclusivamente para as </a:t>
            </a:r>
            <a:r>
              <a:rPr lang="pt-BR" sz="3600" b="1" dirty="0">
                <a:effectLst>
                  <a:outerShdw blurRad="38100" dist="38100" dir="2700000" algn="tl">
                    <a:srgbClr val="000000">
                      <a:alpha val="43137"/>
                    </a:srgbClr>
                  </a:outerShdw>
                </a:effectLst>
                <a:ea typeface="Roboto" panose="02000000000000000000" pitchFamily="2" charset="0"/>
                <a:cs typeface="Roboto" panose="02000000000000000000" pitchFamily="2" charset="0"/>
              </a:rPr>
              <a:t>empresas exportadoras </a:t>
            </a:r>
            <a:r>
              <a:rPr lang="pt-BR" sz="3600" dirty="0">
                <a:effectLst>
                  <a:outerShdw blurRad="38100" dist="38100" dir="2700000" algn="tl">
                    <a:srgbClr val="000000">
                      <a:alpha val="43137"/>
                    </a:srgbClr>
                  </a:outerShdw>
                </a:effectLst>
                <a:ea typeface="Roboto" panose="02000000000000000000" pitchFamily="2" charset="0"/>
                <a:cs typeface="Roboto" panose="02000000000000000000" pitchFamily="2" charset="0"/>
              </a:rPr>
              <a:t>ou que fornecem produtos para empresas que posteriormente exportem seus produtos.</a:t>
            </a:r>
          </a:p>
        </p:txBody>
      </p:sp>
      <p:pic>
        <p:nvPicPr>
          <p:cNvPr id="2" name="Espaço Reservado para Conteúdo 5">
            <a:extLst>
              <a:ext uri="{FF2B5EF4-FFF2-40B4-BE49-F238E27FC236}">
                <a16:creationId xmlns:a16="http://schemas.microsoft.com/office/drawing/2014/main" id="{559783C9-A349-C102-92E7-1B1E051F7EB7}"/>
              </a:ext>
            </a:extLst>
          </p:cNvPr>
          <p:cNvPicPr>
            <a:picLocks noChangeAspect="1"/>
          </p:cNvPicPr>
          <p:nvPr/>
        </p:nvPicPr>
        <p:blipFill>
          <a:blip r:embed="rId3"/>
          <a:stretch>
            <a:fillRect/>
          </a:stretch>
        </p:blipFill>
        <p:spPr>
          <a:xfrm>
            <a:off x="1954345" y="3723942"/>
            <a:ext cx="6384983" cy="6268116"/>
          </a:xfrm>
          <a:prstGeom prst="rect">
            <a:avLst/>
          </a:prstGeom>
          <a:ln w="12700">
            <a:miter lim="400000"/>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 grpId="0" animBg="1"/>
      <p:bldP spid="16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654535"/>
            <a:ext cx="21971001" cy="1082825"/>
          </a:xfrm>
          <a:prstGeom prst="rect">
            <a:avLst/>
          </a:prstGeom>
        </p:spPr>
        <p:txBody>
          <a:bodyPr anchor="t">
            <a:normAutofit fontScale="90000"/>
          </a:bodyPr>
          <a:lstStyle>
            <a:lvl1pPr>
              <a:defRPr sz="8400" b="0" spc="-168">
                <a:solidFill>
                  <a:srgbClr val="9BB85F"/>
                </a:solidFill>
                <a:latin typeface="Fira Sans Bold"/>
                <a:ea typeface="Fira Sans Bold"/>
                <a:cs typeface="Fira Sans Bold"/>
                <a:sym typeface="Fira Sans Bold"/>
              </a:defRPr>
            </a:lvl1pPr>
          </a:lstStyle>
          <a:p>
            <a:r>
              <a:rPr lang="pt-BR" dirty="0"/>
              <a:t>DRAWBACK</a:t>
            </a:r>
            <a:endParaRPr dirty="0"/>
          </a:p>
        </p:txBody>
      </p:sp>
      <p:sp>
        <p:nvSpPr>
          <p:cNvPr id="158"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half" idx="1"/>
          </p:nvPr>
        </p:nvSpPr>
        <p:spPr>
          <a:xfrm>
            <a:off x="1517972" y="3472101"/>
            <a:ext cx="11387818" cy="1886283"/>
          </a:xfrm>
          <a:prstGeom prst="rect">
            <a:avLst/>
          </a:prstGeom>
        </p:spPr>
        <p:txBody>
          <a:bodyPr/>
          <a:lstStyle>
            <a:lvl1pPr algn="just" defTabSz="182880">
              <a:lnSpc>
                <a:spcPct val="120000"/>
              </a:lnSpc>
              <a:spcBef>
                <a:spcPts val="600"/>
              </a:spcBef>
              <a:defRPr sz="2800" b="0">
                <a:latin typeface="Fira Sans Regular"/>
                <a:ea typeface="Fira Sans Regular"/>
                <a:cs typeface="Fira Sans Regular"/>
                <a:sym typeface="Fira Sans Regular"/>
              </a:defRPr>
            </a:lvl1pPr>
          </a:lstStyle>
          <a:p>
            <a:pPr marL="457200" indent="-457200">
              <a:buFont typeface="Arial" panose="020B0604020202020204" pitchFamily="34" charset="0"/>
              <a:buChar char="•"/>
            </a:pPr>
            <a:r>
              <a:rPr lang="pt-BR" dirty="0"/>
              <a:t>Surge como alternativa para contornar o “</a:t>
            </a:r>
            <a:r>
              <a:rPr lang="pt-BR" i="1" dirty="0"/>
              <a:t>Custo Brasil</a:t>
            </a:r>
            <a:r>
              <a:rPr lang="pt-BR" dirty="0"/>
              <a:t>”;</a:t>
            </a:r>
          </a:p>
          <a:p>
            <a:pPr marL="457200" indent="-457200">
              <a:buFont typeface="Arial" panose="020B0604020202020204" pitchFamily="34" charset="0"/>
              <a:buChar char="•"/>
            </a:pPr>
            <a:endParaRPr lang="pt-BR" dirty="0"/>
          </a:p>
          <a:p>
            <a:pPr marL="457200" indent="-457200">
              <a:buFont typeface="Arial" panose="020B0604020202020204" pitchFamily="34" charset="0"/>
              <a:buChar char="•"/>
            </a:pPr>
            <a:r>
              <a:rPr lang="pt-BR" b="1" dirty="0"/>
              <a:t>Estímulo</a:t>
            </a:r>
            <a:r>
              <a:rPr lang="pt-BR" dirty="0"/>
              <a:t> à exportação, não um subsídio;</a:t>
            </a:r>
            <a:endParaRPr lang="en-US" dirty="0"/>
          </a:p>
        </p:txBody>
      </p:sp>
      <p:sp>
        <p:nvSpPr>
          <p:cNvPr id="3" name="Título da apresentação">
            <a:extLst>
              <a:ext uri="{FF2B5EF4-FFF2-40B4-BE49-F238E27FC236}">
                <a16:creationId xmlns:a16="http://schemas.microsoft.com/office/drawing/2014/main" id="{231336A2-A52D-6007-5215-0712EDB1BFAB}"/>
              </a:ext>
            </a:extLst>
          </p:cNvPr>
          <p:cNvSpPr txBox="1">
            <a:spLocks/>
          </p:cNvSpPr>
          <p:nvPr/>
        </p:nvSpPr>
        <p:spPr>
          <a:xfrm>
            <a:off x="1920290" y="2389276"/>
            <a:ext cx="21971001" cy="10828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t">
            <a:normAutofit fontScale="97500"/>
          </a:bodyPr>
          <a:lstStyle>
            <a:lvl1pPr marL="0" marR="0" indent="0" algn="l" defTabSz="2438338" rtl="0" latinLnBrk="0">
              <a:lnSpc>
                <a:spcPct val="80000"/>
              </a:lnSpc>
              <a:spcBef>
                <a:spcPts val="0"/>
              </a:spcBef>
              <a:spcAft>
                <a:spcPts val="0"/>
              </a:spcAft>
              <a:buClrTx/>
              <a:buSzTx/>
              <a:buFontTx/>
              <a:buNone/>
              <a:tabLst/>
              <a:defRPr sz="8400" b="0" i="0" u="none" strike="noStrike" cap="none" spc="-168" baseline="0">
                <a:solidFill>
                  <a:srgbClr val="9BB85F"/>
                </a:solidFill>
                <a:uFillTx/>
                <a:latin typeface="Fira Sans Bold"/>
                <a:ea typeface="Fira Sans Bold"/>
                <a:cs typeface="Fira Sans Bold"/>
                <a:sym typeface="Fira Sans Bold"/>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hangingPunct="1"/>
            <a:r>
              <a:rPr lang="pt-BR" sz="5000" dirty="0"/>
              <a:t>Objetivos/Finalidade</a:t>
            </a:r>
          </a:p>
        </p:txBody>
      </p:sp>
      <p:sp>
        <p:nvSpPr>
          <p:cNvPr id="4" name="Título da apresentação">
            <a:extLst>
              <a:ext uri="{FF2B5EF4-FFF2-40B4-BE49-F238E27FC236}">
                <a16:creationId xmlns:a16="http://schemas.microsoft.com/office/drawing/2014/main" id="{C476ECCE-DE50-807D-2E2A-1CE3CB494E1C}"/>
              </a:ext>
            </a:extLst>
          </p:cNvPr>
          <p:cNvSpPr txBox="1">
            <a:spLocks/>
          </p:cNvSpPr>
          <p:nvPr/>
        </p:nvSpPr>
        <p:spPr>
          <a:xfrm>
            <a:off x="1920289" y="6316588"/>
            <a:ext cx="21971001" cy="7765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t">
            <a:normAutofit fontScale="97500"/>
          </a:bodyPr>
          <a:lstStyle>
            <a:lvl1pPr marL="0" marR="0" indent="0" algn="l" defTabSz="2438338" rtl="0" latinLnBrk="0">
              <a:lnSpc>
                <a:spcPct val="80000"/>
              </a:lnSpc>
              <a:spcBef>
                <a:spcPts val="0"/>
              </a:spcBef>
              <a:spcAft>
                <a:spcPts val="0"/>
              </a:spcAft>
              <a:buClrTx/>
              <a:buSzTx/>
              <a:buFontTx/>
              <a:buNone/>
              <a:tabLst/>
              <a:defRPr sz="8400" b="0" i="0" u="none" strike="noStrike" cap="none" spc="-168" baseline="0">
                <a:solidFill>
                  <a:srgbClr val="9BB85F"/>
                </a:solidFill>
                <a:uFillTx/>
                <a:latin typeface="Fira Sans Bold"/>
                <a:ea typeface="Fira Sans Bold"/>
                <a:cs typeface="Fira Sans Bold"/>
                <a:sym typeface="Fira Sans Bold"/>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hangingPunct="1"/>
            <a:r>
              <a:rPr lang="pt-BR" sz="5000" dirty="0"/>
              <a:t>Busca-se dar competitividade ao produto exportado através de:</a:t>
            </a:r>
          </a:p>
        </p:txBody>
      </p:sp>
      <p:sp>
        <p:nvSpPr>
          <p:cNvPr id="5" name="Lorem ipsum dolor sit amet, consectetur adipiscing elit, sed do eiusmod tempor incididunt ut labore et dolore magna aliqua. Ut enim ad minim veniam, quis nostrud exercitation ullamco laboris nisi ut aliquip ex ea commodo consequat. Duis aute irure dolor ">
            <a:extLst>
              <a:ext uri="{FF2B5EF4-FFF2-40B4-BE49-F238E27FC236}">
                <a16:creationId xmlns:a16="http://schemas.microsoft.com/office/drawing/2014/main" id="{09050263-0436-C264-EE7C-B4970232DEEE}"/>
              </a:ext>
            </a:extLst>
          </p:cNvPr>
          <p:cNvSpPr txBox="1">
            <a:spLocks/>
          </p:cNvSpPr>
          <p:nvPr/>
        </p:nvSpPr>
        <p:spPr>
          <a:xfrm>
            <a:off x="1517971" y="7632621"/>
            <a:ext cx="11387818" cy="18862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marL="0" marR="0" indent="0" algn="just" defTabSz="182880" rtl="0" latinLnBrk="0">
              <a:lnSpc>
                <a:spcPct val="120000"/>
              </a:lnSpc>
              <a:spcBef>
                <a:spcPts val="600"/>
              </a:spcBef>
              <a:spcAft>
                <a:spcPts val="0"/>
              </a:spcAft>
              <a:buClrTx/>
              <a:buSzTx/>
              <a:buFontTx/>
              <a:buNone/>
              <a:tabLst/>
              <a:defRPr sz="2800" b="0" i="0" u="none" strike="noStrike" cap="none" spc="0" baseline="0">
                <a:solidFill>
                  <a:srgbClr val="000000"/>
                </a:solidFill>
                <a:uFillTx/>
                <a:latin typeface="Fira Sans Regular"/>
                <a:ea typeface="Fira Sans Regular"/>
                <a:cs typeface="Fira Sans Regular"/>
                <a:sym typeface="Fira Sans Regular"/>
              </a:defRPr>
            </a:lvl1pPr>
            <a:lvl2pPr marL="0" marR="0" indent="4572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2pPr>
            <a:lvl3pPr marL="0" marR="0" indent="9144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3pPr>
            <a:lvl4pPr marL="0" marR="0" indent="13716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4pPr>
            <a:lvl5pPr marL="0" marR="0" indent="18288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457200" indent="-457200" hangingPunct="1">
              <a:buFont typeface="Arial" panose="020B0604020202020204" pitchFamily="34" charset="0"/>
              <a:buChar char="•"/>
            </a:pPr>
            <a:r>
              <a:rPr lang="pt-BR" dirty="0"/>
              <a:t>Redução de Custo;</a:t>
            </a:r>
          </a:p>
          <a:p>
            <a:pPr marL="457200" indent="-457200" hangingPunct="1">
              <a:buFont typeface="Arial" panose="020B0604020202020204" pitchFamily="34" charset="0"/>
              <a:buChar char="•"/>
            </a:pPr>
            <a:endParaRPr lang="pt-BR" dirty="0"/>
          </a:p>
          <a:p>
            <a:pPr marL="457200" indent="-457200" hangingPunct="1">
              <a:buFont typeface="Arial" panose="020B0604020202020204" pitchFamily="34" charset="0"/>
              <a:buChar char="•"/>
            </a:pPr>
            <a:r>
              <a:rPr lang="pt-BR" dirty="0"/>
              <a:t>Melhora na qualidade dos produtos.</a:t>
            </a:r>
            <a:endParaRPr lang="en-US" dirty="0"/>
          </a:p>
        </p:txBody>
      </p:sp>
    </p:spTree>
    <p:extLst>
      <p:ext uri="{BB962C8B-B14F-4D97-AF65-F5344CB8AC3E}">
        <p14:creationId xmlns:p14="http://schemas.microsoft.com/office/powerpoint/2010/main" val="35132036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8">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 grpId="0" animBg="1"/>
      <p:bldP spid="158" grpId="0" uiExpand="1" build="p"/>
      <p:bldP spid="3" grpId="0" animBg="1"/>
      <p:bldP spid="4" grpId="0" animBg="1"/>
      <p:bldP spid="5"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654535"/>
            <a:ext cx="21971001" cy="1082825"/>
          </a:xfrm>
          <a:prstGeom prst="rect">
            <a:avLst/>
          </a:prstGeom>
        </p:spPr>
        <p:txBody>
          <a:bodyPr anchor="t">
            <a:normAutofit fontScale="90000"/>
          </a:bodyPr>
          <a:lstStyle>
            <a:lvl1pPr>
              <a:defRPr sz="8400" b="0" spc="-168">
                <a:solidFill>
                  <a:srgbClr val="9BB85F"/>
                </a:solidFill>
                <a:latin typeface="Fira Sans Bold"/>
                <a:ea typeface="Fira Sans Bold"/>
                <a:cs typeface="Fira Sans Bold"/>
                <a:sym typeface="Fira Sans Bold"/>
              </a:defRPr>
            </a:lvl1pPr>
          </a:lstStyle>
          <a:p>
            <a:r>
              <a:rPr lang="pt-BR" dirty="0"/>
              <a:t>REPRESENTATIVIDADE DO DRAWBACK</a:t>
            </a:r>
            <a:endParaRPr dirty="0"/>
          </a:p>
        </p:txBody>
      </p:sp>
      <p:sp>
        <p:nvSpPr>
          <p:cNvPr id="8" name="CaixaDeTexto 7">
            <a:extLst>
              <a:ext uri="{FF2B5EF4-FFF2-40B4-BE49-F238E27FC236}">
                <a16:creationId xmlns:a16="http://schemas.microsoft.com/office/drawing/2014/main" id="{52CE8996-0E5A-7F62-250E-6F4747DCCFD7}"/>
              </a:ext>
            </a:extLst>
          </p:cNvPr>
          <p:cNvSpPr txBox="1"/>
          <p:nvPr/>
        </p:nvSpPr>
        <p:spPr>
          <a:xfrm>
            <a:off x="6103738" y="11062494"/>
            <a:ext cx="12176519"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200" b="0" i="0" u="none" strike="noStrike" kern="1200" cap="none" spc="0" normalizeH="0" baseline="0" noProof="0" dirty="0">
                <a:ln>
                  <a:noFill/>
                </a:ln>
                <a:solidFill>
                  <a:prstClr val="black"/>
                </a:solidFill>
                <a:effectLst/>
                <a:uLnTx/>
                <a:uFillTx/>
                <a:latin typeface="Fira Sans Regular" panose="020B0503050000020004" pitchFamily="34" charset="0"/>
                <a:ea typeface="Roboto" panose="02000000000000000000" pitchFamily="2" charset="0"/>
              </a:rPr>
              <a:t>https://www.gov.br/siscomex/pt-br/informacoes/drawback/paineis-drawback - Agosto 2024</a:t>
            </a:r>
          </a:p>
        </p:txBody>
      </p:sp>
      <p:pic>
        <p:nvPicPr>
          <p:cNvPr id="10" name="Imagem 9">
            <a:extLst>
              <a:ext uri="{FF2B5EF4-FFF2-40B4-BE49-F238E27FC236}">
                <a16:creationId xmlns:a16="http://schemas.microsoft.com/office/drawing/2014/main" id="{441D40BC-FADB-74FB-0885-87723EC6856F}"/>
              </a:ext>
            </a:extLst>
          </p:cNvPr>
          <p:cNvPicPr>
            <a:picLocks noChangeAspect="1"/>
          </p:cNvPicPr>
          <p:nvPr/>
        </p:nvPicPr>
        <p:blipFill>
          <a:blip r:embed="rId3"/>
          <a:stretch>
            <a:fillRect/>
          </a:stretch>
        </p:blipFill>
        <p:spPr>
          <a:xfrm>
            <a:off x="6585429" y="2000366"/>
            <a:ext cx="11213139" cy="9062128"/>
          </a:xfrm>
          <a:prstGeom prst="rect">
            <a:avLst/>
          </a:prstGeom>
        </p:spPr>
      </p:pic>
    </p:spTree>
    <p:extLst>
      <p:ext uri="{BB962C8B-B14F-4D97-AF65-F5344CB8AC3E}">
        <p14:creationId xmlns:p14="http://schemas.microsoft.com/office/powerpoint/2010/main" val="119935922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 grpId="0" animBg="1"/>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654535"/>
            <a:ext cx="21971001" cy="1082825"/>
          </a:xfrm>
          <a:prstGeom prst="rect">
            <a:avLst/>
          </a:prstGeom>
        </p:spPr>
        <p:txBody>
          <a:bodyPr anchor="t">
            <a:normAutofit fontScale="90000"/>
          </a:bodyPr>
          <a:lstStyle>
            <a:lvl1pPr>
              <a:defRPr sz="8400" b="0" spc="-168">
                <a:solidFill>
                  <a:srgbClr val="9BB85F"/>
                </a:solidFill>
                <a:latin typeface="Fira Sans Bold"/>
                <a:ea typeface="Fira Sans Bold"/>
                <a:cs typeface="Fira Sans Bold"/>
                <a:sym typeface="Fira Sans Bold"/>
              </a:defRPr>
            </a:lvl1pPr>
          </a:lstStyle>
          <a:p>
            <a:r>
              <a:rPr lang="pt-BR" dirty="0"/>
              <a:t>REPRESENTATIVIDADE DO DRAWBACK</a:t>
            </a:r>
            <a:endParaRPr dirty="0"/>
          </a:p>
        </p:txBody>
      </p:sp>
      <p:sp>
        <p:nvSpPr>
          <p:cNvPr id="8" name="CaixaDeTexto 7">
            <a:extLst>
              <a:ext uri="{FF2B5EF4-FFF2-40B4-BE49-F238E27FC236}">
                <a16:creationId xmlns:a16="http://schemas.microsoft.com/office/drawing/2014/main" id="{52CE8996-0E5A-7F62-250E-6F4747DCCFD7}"/>
              </a:ext>
            </a:extLst>
          </p:cNvPr>
          <p:cNvSpPr txBox="1"/>
          <p:nvPr/>
        </p:nvSpPr>
        <p:spPr>
          <a:xfrm>
            <a:off x="6217920" y="11062494"/>
            <a:ext cx="12198095"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200" b="0" i="0" u="none" strike="noStrike" kern="1200" cap="none" spc="0" normalizeH="0" baseline="0" noProof="0" dirty="0">
                <a:ln>
                  <a:noFill/>
                </a:ln>
                <a:solidFill>
                  <a:prstClr val="black"/>
                </a:solidFill>
                <a:effectLst/>
                <a:uLnTx/>
                <a:uFillTx/>
                <a:latin typeface="Fira Sans Regular" panose="020B0503050000020004" pitchFamily="34" charset="0"/>
                <a:ea typeface="Roboto" panose="02000000000000000000" pitchFamily="2" charset="0"/>
              </a:rPr>
              <a:t>https://www.gov.br/siscomex/pt-br/informacoes/drawback/paineis-drawback - Agosto</a:t>
            </a:r>
            <a:r>
              <a:rPr kumimoji="0" lang="pt-BR" sz="2200" b="0" i="0" u="none" strike="noStrike" kern="1200" cap="none" spc="0" normalizeH="0" noProof="0" dirty="0">
                <a:ln>
                  <a:noFill/>
                </a:ln>
                <a:solidFill>
                  <a:prstClr val="black"/>
                </a:solidFill>
                <a:effectLst/>
                <a:uLnTx/>
                <a:uFillTx/>
                <a:latin typeface="Fira Sans Regular" panose="020B0503050000020004" pitchFamily="34" charset="0"/>
                <a:ea typeface="Roboto" panose="02000000000000000000" pitchFamily="2" charset="0"/>
              </a:rPr>
              <a:t> 2024</a:t>
            </a:r>
            <a:endParaRPr kumimoji="0" lang="pt-BR" sz="2200" b="0" i="0" u="none" strike="noStrike" kern="1200" cap="none" spc="0" normalizeH="0" baseline="0" noProof="0" dirty="0">
              <a:ln>
                <a:noFill/>
              </a:ln>
              <a:solidFill>
                <a:prstClr val="black"/>
              </a:solidFill>
              <a:effectLst/>
              <a:uLnTx/>
              <a:uFillTx/>
              <a:latin typeface="Fira Sans Regular" panose="020B0503050000020004" pitchFamily="34" charset="0"/>
              <a:ea typeface="Roboto" panose="02000000000000000000" pitchFamily="2" charset="0"/>
            </a:endParaRPr>
          </a:p>
        </p:txBody>
      </p:sp>
      <p:pic>
        <p:nvPicPr>
          <p:cNvPr id="3" name="Imagem 2">
            <a:extLst>
              <a:ext uri="{FF2B5EF4-FFF2-40B4-BE49-F238E27FC236}">
                <a16:creationId xmlns:a16="http://schemas.microsoft.com/office/drawing/2014/main" id="{48E133C7-7BB3-DC88-1AE3-7C6DC85A931C}"/>
              </a:ext>
            </a:extLst>
          </p:cNvPr>
          <p:cNvPicPr>
            <a:picLocks noChangeAspect="1"/>
          </p:cNvPicPr>
          <p:nvPr/>
        </p:nvPicPr>
        <p:blipFill>
          <a:blip r:embed="rId3"/>
          <a:stretch>
            <a:fillRect/>
          </a:stretch>
        </p:blipFill>
        <p:spPr>
          <a:xfrm>
            <a:off x="7437224" y="1730878"/>
            <a:ext cx="9509549" cy="9331616"/>
          </a:xfrm>
          <a:prstGeom prst="rect">
            <a:avLst/>
          </a:prstGeom>
        </p:spPr>
      </p:pic>
    </p:spTree>
    <p:extLst>
      <p:ext uri="{BB962C8B-B14F-4D97-AF65-F5344CB8AC3E}">
        <p14:creationId xmlns:p14="http://schemas.microsoft.com/office/powerpoint/2010/main" val="64105980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 grpId="0" animBg="1"/>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654535"/>
            <a:ext cx="21971001" cy="1082825"/>
          </a:xfrm>
          <a:prstGeom prst="rect">
            <a:avLst/>
          </a:prstGeom>
        </p:spPr>
        <p:txBody>
          <a:bodyPr anchor="t">
            <a:normAutofit fontScale="90000"/>
          </a:bodyPr>
          <a:lstStyle>
            <a:lvl1pPr>
              <a:defRPr sz="8400" b="0" spc="-168">
                <a:solidFill>
                  <a:srgbClr val="9BB85F"/>
                </a:solidFill>
                <a:latin typeface="Fira Sans Bold"/>
                <a:ea typeface="Fira Sans Bold"/>
                <a:cs typeface="Fira Sans Bold"/>
                <a:sym typeface="Fira Sans Bold"/>
              </a:defRPr>
            </a:lvl1pPr>
          </a:lstStyle>
          <a:p>
            <a:r>
              <a:rPr lang="pt-BR" dirty="0"/>
              <a:t>REPRESENTATIVIDADE DO DRAWBACK</a:t>
            </a:r>
            <a:endParaRPr dirty="0"/>
          </a:p>
        </p:txBody>
      </p:sp>
      <p:sp>
        <p:nvSpPr>
          <p:cNvPr id="8" name="CaixaDeTexto 7">
            <a:extLst>
              <a:ext uri="{FF2B5EF4-FFF2-40B4-BE49-F238E27FC236}">
                <a16:creationId xmlns:a16="http://schemas.microsoft.com/office/drawing/2014/main" id="{52CE8996-0E5A-7F62-250E-6F4747DCCFD7}"/>
              </a:ext>
            </a:extLst>
          </p:cNvPr>
          <p:cNvSpPr txBox="1"/>
          <p:nvPr/>
        </p:nvSpPr>
        <p:spPr>
          <a:xfrm>
            <a:off x="6217920" y="11062494"/>
            <a:ext cx="12198095"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200" b="0" i="0" u="none" strike="noStrike" kern="1200" cap="none" spc="0" normalizeH="0" baseline="0" noProof="0" dirty="0">
                <a:ln>
                  <a:noFill/>
                </a:ln>
                <a:solidFill>
                  <a:prstClr val="black"/>
                </a:solidFill>
                <a:effectLst/>
                <a:uLnTx/>
                <a:uFillTx/>
                <a:latin typeface="Fira Sans Regular" panose="020B0503050000020004" pitchFamily="34" charset="0"/>
                <a:ea typeface="Roboto" panose="02000000000000000000" pitchFamily="2" charset="0"/>
              </a:rPr>
              <a:t>https://www.gov.br/siscomex/pt-br/informacoes/drawback/paineis-drawback - Agosto</a:t>
            </a:r>
            <a:r>
              <a:rPr kumimoji="0" lang="pt-BR" sz="2200" b="0" i="0" u="none" strike="noStrike" kern="1200" cap="none" spc="0" normalizeH="0" noProof="0" dirty="0">
                <a:ln>
                  <a:noFill/>
                </a:ln>
                <a:solidFill>
                  <a:prstClr val="black"/>
                </a:solidFill>
                <a:effectLst/>
                <a:uLnTx/>
                <a:uFillTx/>
                <a:latin typeface="Fira Sans Regular" panose="020B0503050000020004" pitchFamily="34" charset="0"/>
                <a:ea typeface="Roboto" panose="02000000000000000000" pitchFamily="2" charset="0"/>
              </a:rPr>
              <a:t> 2024</a:t>
            </a:r>
            <a:endParaRPr kumimoji="0" lang="pt-BR" sz="2200" b="0" i="0" u="none" strike="noStrike" kern="1200" cap="none" spc="0" normalizeH="0" baseline="0" noProof="0" dirty="0">
              <a:ln>
                <a:noFill/>
              </a:ln>
              <a:solidFill>
                <a:prstClr val="black"/>
              </a:solidFill>
              <a:effectLst/>
              <a:uLnTx/>
              <a:uFillTx/>
              <a:latin typeface="Fira Sans Regular" panose="020B0503050000020004" pitchFamily="34" charset="0"/>
              <a:ea typeface="Roboto" panose="02000000000000000000" pitchFamily="2" charset="0"/>
            </a:endParaRPr>
          </a:p>
        </p:txBody>
      </p:sp>
      <p:pic>
        <p:nvPicPr>
          <p:cNvPr id="4" name="Imagem 3">
            <a:extLst>
              <a:ext uri="{FF2B5EF4-FFF2-40B4-BE49-F238E27FC236}">
                <a16:creationId xmlns:a16="http://schemas.microsoft.com/office/drawing/2014/main" id="{94EAF231-B69F-2851-7EE9-DD903FF02AA4}"/>
              </a:ext>
            </a:extLst>
          </p:cNvPr>
          <p:cNvPicPr>
            <a:picLocks noChangeAspect="1"/>
          </p:cNvPicPr>
          <p:nvPr/>
        </p:nvPicPr>
        <p:blipFill>
          <a:blip r:embed="rId3"/>
          <a:stretch>
            <a:fillRect/>
          </a:stretch>
        </p:blipFill>
        <p:spPr>
          <a:xfrm>
            <a:off x="7458071" y="1928994"/>
            <a:ext cx="9467858" cy="8941866"/>
          </a:xfrm>
          <a:prstGeom prst="rect">
            <a:avLst/>
          </a:prstGeom>
        </p:spPr>
      </p:pic>
    </p:spTree>
    <p:extLst>
      <p:ext uri="{BB962C8B-B14F-4D97-AF65-F5344CB8AC3E}">
        <p14:creationId xmlns:p14="http://schemas.microsoft.com/office/powerpoint/2010/main" val="331771761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 grpId="0" animBg="1"/>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 name="fundoverdeslide.jpg" descr="fundoverdeslide.jp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162" name="Título da apresentação"/>
          <p:cNvSpPr txBox="1">
            <a:spLocks noGrp="1"/>
          </p:cNvSpPr>
          <p:nvPr>
            <p:ph type="title"/>
          </p:nvPr>
        </p:nvSpPr>
        <p:spPr>
          <a:xfrm>
            <a:off x="1333500" y="1736733"/>
            <a:ext cx="21971001" cy="4648201"/>
          </a:xfrm>
          <a:prstGeom prst="rect">
            <a:avLst/>
          </a:prstGeom>
        </p:spPr>
        <p:txBody>
          <a:bodyPr anchor="t"/>
          <a:lstStyle>
            <a:lvl1pPr>
              <a:defRPr sz="8400" b="0" spc="-168">
                <a:solidFill>
                  <a:srgbClr val="FFFFFF"/>
                </a:solidFill>
                <a:latin typeface="Fira Sans Bold"/>
                <a:ea typeface="Fira Sans Bold"/>
                <a:cs typeface="Fira Sans Bold"/>
                <a:sym typeface="Fira Sans Bold"/>
              </a:defRPr>
            </a:lvl1pPr>
          </a:lstStyle>
          <a:p>
            <a:r>
              <a:rPr lang="pt-BR" dirty="0"/>
              <a:t>Requisitos Necessários para Usufruir do Benefício</a:t>
            </a:r>
            <a:br>
              <a:rPr lang="pt-BR" dirty="0"/>
            </a:br>
            <a:endParaRPr lang="pt-BR" dirty="0"/>
          </a:p>
        </p:txBody>
      </p:sp>
      <p:sp>
        <p:nvSpPr>
          <p:cNvPr id="165" name="Lorem ipsum dolor sit amet, consectetur adipiscing elit, sed do eiusmod tempor incididunt ut labore et dolore magna aliqua. Ut enim ad minim veniam, quis nostrud exercitation ullamco laboris nisi ut aliquip ex ea commodo consequat. Duis aute irure dolor "/>
          <p:cNvSpPr txBox="1"/>
          <p:nvPr/>
        </p:nvSpPr>
        <p:spPr>
          <a:xfrm>
            <a:off x="12864487" y="3563649"/>
            <a:ext cx="9418864" cy="619656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l">
              <a:defRPr sz="3600">
                <a:solidFill>
                  <a:srgbClr val="FFFEFF"/>
                </a:solidFill>
                <a:latin typeface="Fira Sans Regular"/>
                <a:ea typeface="Fira Sans Regular"/>
                <a:cs typeface="Fira Sans Regular"/>
                <a:sym typeface="Fira Sans Regular"/>
              </a:defRPr>
            </a:lvl1pPr>
          </a:lstStyle>
          <a:p>
            <a:pPr marL="571500" indent="-571500">
              <a:buFont typeface="Arial" panose="020B0604020202020204" pitchFamily="34" charset="0"/>
              <a:buChar char="•"/>
            </a:pPr>
            <a:r>
              <a:rPr lang="pt-BR" sz="3600" dirty="0">
                <a:effectLst>
                  <a:outerShdw blurRad="38100" dist="38100" dir="2700000" algn="tl">
                    <a:srgbClr val="000000">
                      <a:alpha val="43137"/>
                    </a:srgbClr>
                  </a:outerShdw>
                </a:effectLst>
                <a:ea typeface="Roboto" panose="02000000000000000000" pitchFamily="2" charset="0"/>
                <a:cs typeface="Roboto" panose="02000000000000000000" pitchFamily="2" charset="0"/>
              </a:rPr>
              <a:t>CND ou CPD-EN válida;</a:t>
            </a:r>
          </a:p>
          <a:p>
            <a:pPr marL="571500" indent="-571500">
              <a:buFont typeface="Arial" panose="020B0604020202020204" pitchFamily="34" charset="0"/>
              <a:buChar char="•"/>
            </a:pPr>
            <a:endParaRPr lang="pt-BR" sz="3600" dirty="0">
              <a:effectLst>
                <a:outerShdw blurRad="38100" dist="38100" dir="2700000" algn="tl">
                  <a:srgbClr val="000000">
                    <a:alpha val="43137"/>
                  </a:srgbClr>
                </a:outerShdw>
              </a:effectLst>
              <a:ea typeface="Roboto" panose="02000000000000000000" pitchFamily="2" charset="0"/>
              <a:cs typeface="Roboto" panose="02000000000000000000" pitchFamily="2" charset="0"/>
            </a:endParaRPr>
          </a:p>
          <a:p>
            <a:pPr marL="571500" indent="-571500">
              <a:buFont typeface="Arial" panose="020B0604020202020204" pitchFamily="34" charset="0"/>
              <a:buChar char="•"/>
            </a:pPr>
            <a:r>
              <a:rPr lang="pt-BR" sz="3600" dirty="0">
                <a:effectLst>
                  <a:outerShdw blurRad="38100" dist="38100" dir="2700000" algn="tl">
                    <a:srgbClr val="000000">
                      <a:alpha val="43137"/>
                    </a:srgbClr>
                  </a:outerShdw>
                </a:effectLst>
                <a:ea typeface="Roboto" panose="02000000000000000000" pitchFamily="2" charset="0"/>
                <a:cs typeface="Roboto" panose="02000000000000000000" pitchFamily="2" charset="0"/>
              </a:rPr>
              <a:t>Ser do Lucro Real, do Lucro Presumido ou do Simples Nacional (somente importação);</a:t>
            </a:r>
          </a:p>
          <a:p>
            <a:pPr marL="571500" indent="-571500">
              <a:buFont typeface="Arial" panose="020B0604020202020204" pitchFamily="34" charset="0"/>
              <a:buChar char="•"/>
            </a:pPr>
            <a:endParaRPr lang="pt-BR" dirty="0">
              <a:effectLst>
                <a:outerShdw blurRad="38100" dist="38100" dir="2700000" algn="tl">
                  <a:srgbClr val="000000">
                    <a:alpha val="43137"/>
                  </a:srgbClr>
                </a:outerShdw>
              </a:effectLst>
              <a:ea typeface="Roboto" panose="02000000000000000000" pitchFamily="2" charset="0"/>
              <a:cs typeface="Roboto" panose="02000000000000000000" pitchFamily="2" charset="0"/>
            </a:endParaRPr>
          </a:p>
          <a:p>
            <a:pPr marL="571500" indent="-571500">
              <a:buFont typeface="Arial" panose="020B0604020202020204" pitchFamily="34" charset="0"/>
              <a:buChar char="•"/>
            </a:pPr>
            <a:r>
              <a:rPr lang="pt-BR" sz="3600" dirty="0">
                <a:effectLst>
                  <a:outerShdw blurRad="38100" dist="38100" dir="2700000" algn="tl">
                    <a:srgbClr val="000000">
                      <a:alpha val="43137"/>
                    </a:srgbClr>
                  </a:outerShdw>
                </a:effectLst>
                <a:ea typeface="Roboto" panose="02000000000000000000" pitchFamily="2" charset="0"/>
                <a:cs typeface="Roboto" panose="02000000000000000000" pitchFamily="2" charset="0"/>
              </a:rPr>
              <a:t>Operar no Comércio Exterior;</a:t>
            </a:r>
          </a:p>
          <a:p>
            <a:pPr marL="571500" indent="-571500">
              <a:buFont typeface="Arial" panose="020B0604020202020204" pitchFamily="34" charset="0"/>
              <a:buChar char="•"/>
            </a:pPr>
            <a:endParaRPr lang="pt-BR" dirty="0">
              <a:effectLst>
                <a:outerShdw blurRad="38100" dist="38100" dir="2700000" algn="tl">
                  <a:srgbClr val="000000">
                    <a:alpha val="43137"/>
                  </a:srgbClr>
                </a:outerShdw>
              </a:effectLst>
              <a:ea typeface="Roboto" panose="02000000000000000000" pitchFamily="2" charset="0"/>
              <a:cs typeface="Roboto" panose="02000000000000000000" pitchFamily="2" charset="0"/>
            </a:endParaRPr>
          </a:p>
          <a:p>
            <a:pPr marL="571500" indent="-571500">
              <a:buFont typeface="Arial" panose="020B0604020202020204" pitchFamily="34" charset="0"/>
              <a:buChar char="•"/>
            </a:pPr>
            <a:r>
              <a:rPr lang="pt-BR" sz="3600" dirty="0">
                <a:effectLst>
                  <a:outerShdw blurRad="38100" dist="38100" dir="2700000" algn="tl">
                    <a:srgbClr val="000000">
                      <a:alpha val="43137"/>
                    </a:srgbClr>
                  </a:outerShdw>
                </a:effectLst>
                <a:ea typeface="Roboto" panose="02000000000000000000" pitchFamily="2" charset="0"/>
                <a:cs typeface="Roboto" panose="02000000000000000000" pitchFamily="2" charset="0"/>
              </a:rPr>
              <a:t>Agregar Valor aos Produtos (Industrializar):</a:t>
            </a:r>
          </a:p>
          <a:p>
            <a:pPr marL="571500" indent="-571500">
              <a:buFont typeface="Courier New" panose="02070309020205020404" pitchFamily="49" charset="0"/>
              <a:buChar char="o"/>
            </a:pPr>
            <a:endParaRPr lang="pt-BR" sz="3600" dirty="0">
              <a:effectLst>
                <a:outerShdw blurRad="38100" dist="38100" dir="2700000" algn="tl">
                  <a:srgbClr val="000000">
                    <a:alpha val="43137"/>
                  </a:srgbClr>
                </a:outerShdw>
              </a:effectLst>
              <a:ea typeface="Roboto" panose="02000000000000000000" pitchFamily="2" charset="0"/>
              <a:cs typeface="Roboto" panose="02000000000000000000" pitchFamily="2" charset="0"/>
            </a:endParaRPr>
          </a:p>
        </p:txBody>
      </p:sp>
      <p:pic>
        <p:nvPicPr>
          <p:cNvPr id="3" name="Picture 2" descr="10 pré-requisitos para escolher sua host family - EUAgringa">
            <a:extLst>
              <a:ext uri="{FF2B5EF4-FFF2-40B4-BE49-F238E27FC236}">
                <a16:creationId xmlns:a16="http://schemas.microsoft.com/office/drawing/2014/main" id="{9E690BEB-1FC9-7B3A-6DE0-906E91B520A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8853"/>
          <a:stretch/>
        </p:blipFill>
        <p:spPr bwMode="auto">
          <a:xfrm>
            <a:off x="2100649" y="5095098"/>
            <a:ext cx="6720085" cy="44719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055620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graphicFrame>
        <p:nvGraphicFramePr>
          <p:cNvPr id="14" name="Tabela 13">
            <a:extLst>
              <a:ext uri="{FF2B5EF4-FFF2-40B4-BE49-F238E27FC236}">
                <a16:creationId xmlns:a16="http://schemas.microsoft.com/office/drawing/2014/main" id="{6521FA74-513B-DC36-4E7A-81C48D4E37C2}"/>
              </a:ext>
            </a:extLst>
          </p:cNvPr>
          <p:cNvGraphicFramePr>
            <a:graphicFrameLocks noGrp="1"/>
          </p:cNvGraphicFramePr>
          <p:nvPr>
            <p:extLst>
              <p:ext uri="{D42A27DB-BD31-4B8C-83A1-F6EECF244321}">
                <p14:modId xmlns:p14="http://schemas.microsoft.com/office/powerpoint/2010/main" val="1635809238"/>
              </p:ext>
            </p:extLst>
          </p:nvPr>
        </p:nvGraphicFramePr>
        <p:xfrm>
          <a:off x="0" y="0"/>
          <a:ext cx="24384000" cy="12234672"/>
        </p:xfrm>
        <a:graphic>
          <a:graphicData uri="http://schemas.openxmlformats.org/drawingml/2006/table">
            <a:tbl>
              <a:tblPr firstRow="1" bandRow="1">
                <a:tableStyleId>{2D5ABB26-0587-4C30-8999-92F81FD0307C}</a:tableStyleId>
              </a:tblPr>
              <a:tblGrid>
                <a:gridCol w="8128000">
                  <a:extLst>
                    <a:ext uri="{9D8B030D-6E8A-4147-A177-3AD203B41FA5}">
                      <a16:colId xmlns:a16="http://schemas.microsoft.com/office/drawing/2014/main" val="1787552483"/>
                    </a:ext>
                  </a:extLst>
                </a:gridCol>
                <a:gridCol w="8128000">
                  <a:extLst>
                    <a:ext uri="{9D8B030D-6E8A-4147-A177-3AD203B41FA5}">
                      <a16:colId xmlns:a16="http://schemas.microsoft.com/office/drawing/2014/main" val="2558532364"/>
                    </a:ext>
                  </a:extLst>
                </a:gridCol>
                <a:gridCol w="8128000">
                  <a:extLst>
                    <a:ext uri="{9D8B030D-6E8A-4147-A177-3AD203B41FA5}">
                      <a16:colId xmlns:a16="http://schemas.microsoft.com/office/drawing/2014/main" val="2714100963"/>
                    </a:ext>
                  </a:extLst>
                </a:gridCol>
              </a:tblGrid>
              <a:tr h="611733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7600" b="0" i="0" u="none" strike="noStrike" cap="none" spc="-168" baseline="0" dirty="0">
                          <a:solidFill>
                            <a:srgbClr val="9BB85F"/>
                          </a:solidFill>
                          <a:uFillTx/>
                          <a:latin typeface="Fira Sans Regular" panose="020B0503050000020004" pitchFamily="34" charset="0"/>
                          <a:cs typeface="Arial" panose="020B0604020202020204" pitchFamily="34" charset="0"/>
                          <a:sym typeface="Fira Sans Bold"/>
                        </a:rPr>
                        <a:t>Processos</a:t>
                      </a:r>
                      <a:r>
                        <a:rPr lang="pt-BR" sz="4400" b="1" dirty="0">
                          <a:solidFill>
                            <a:srgbClr val="121349"/>
                          </a:solidFill>
                          <a:latin typeface="Fira Sans Regular" panose="020B0503050000020004" pitchFamily="34" charset="0"/>
                          <a:cs typeface="Arial" panose="020B0604020202020204" pitchFamily="34" charset="0"/>
                        </a:rPr>
                        <a:t> </a:t>
                      </a:r>
                      <a:r>
                        <a:rPr lang="pt-BR" sz="7600" b="0" i="0" u="none" strike="noStrike" cap="none" spc="-168" baseline="0" dirty="0">
                          <a:solidFill>
                            <a:srgbClr val="9BB85F"/>
                          </a:solidFill>
                          <a:uFillTx/>
                          <a:latin typeface="Fira Sans Regular" panose="020B0503050000020004" pitchFamily="34" charset="0"/>
                          <a:ea typeface="+mn-ea"/>
                          <a:cs typeface="Arial" panose="020B0604020202020204" pitchFamily="34" charset="0"/>
                          <a:sym typeface="Helvetica Neue"/>
                        </a:rPr>
                        <a:t>Produtivos</a:t>
                      </a:r>
                    </a:p>
                    <a:p>
                      <a:endParaRPr lang="pt-BR" dirty="0"/>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pt-BR" sz="4900" b="0" i="0" u="none" strike="noStrike" cap="none" spc="-168" normalizeH="0" baseline="0" dirty="0">
                          <a:ln>
                            <a:noFill/>
                          </a:ln>
                          <a:solidFill>
                            <a:srgbClr val="9BB85F"/>
                          </a:solidFill>
                          <a:effectLst/>
                          <a:uFillTx/>
                          <a:latin typeface="Fira Sans Regular" panose="020B0503050000020004" pitchFamily="34" charset="0"/>
                          <a:ea typeface="+mj-ea"/>
                          <a:cs typeface="Arial" panose="020B0604020202020204" pitchFamily="34" charset="0"/>
                          <a:sym typeface="Fira Sans Bold"/>
                        </a:rPr>
                        <a:t>RENOVAÇÃO</a:t>
                      </a:r>
                      <a:r>
                        <a:rPr lang="pt-BR" sz="1600" b="1" kern="1200" dirty="0">
                          <a:solidFill>
                            <a:srgbClr val="121349"/>
                          </a:solidFill>
                          <a:latin typeface="Fira Sans Regular" panose="020B0503050000020004" pitchFamily="34" charset="0"/>
                          <a:ea typeface="+mj-ea"/>
                          <a:cs typeface="Arial" panose="020B0604020202020204" pitchFamily="34" charset="0"/>
                        </a:rPr>
                        <a:t> </a:t>
                      </a:r>
                      <a:r>
                        <a:rPr kumimoji="0" lang="pt-BR" sz="4900" b="0" i="0" u="none" strike="noStrike" cap="none" spc="-168" normalizeH="0" baseline="0" dirty="0">
                          <a:ln>
                            <a:noFill/>
                          </a:ln>
                          <a:solidFill>
                            <a:srgbClr val="9BB85F"/>
                          </a:solidFill>
                          <a:effectLst/>
                          <a:uFillTx/>
                          <a:latin typeface="Fira Sans Regular" panose="020B0503050000020004" pitchFamily="34" charset="0"/>
                          <a:ea typeface="+mj-ea"/>
                          <a:cs typeface="Arial" panose="020B0604020202020204" pitchFamily="34" charset="0"/>
                          <a:sym typeface="Helvetica Neue"/>
                        </a:rPr>
                        <a:t>OU</a:t>
                      </a:r>
                      <a:r>
                        <a:rPr lang="pt-BR" sz="1600" b="1" kern="1200" dirty="0">
                          <a:solidFill>
                            <a:srgbClr val="121349"/>
                          </a:solidFill>
                          <a:latin typeface="Fira Sans Regular" panose="020B0503050000020004" pitchFamily="34" charset="0"/>
                          <a:ea typeface="+mj-ea"/>
                          <a:cs typeface="Arial" panose="020B0604020202020204" pitchFamily="34" charset="0"/>
                        </a:rPr>
                        <a:t> </a:t>
                      </a:r>
                      <a:r>
                        <a:rPr kumimoji="0" lang="pt-BR" sz="4900" b="0" i="0" u="none" strike="noStrike" cap="none" spc="-168" normalizeH="0" baseline="0" dirty="0">
                          <a:ln>
                            <a:noFill/>
                          </a:ln>
                          <a:solidFill>
                            <a:srgbClr val="9BB85F"/>
                          </a:solidFill>
                          <a:effectLst/>
                          <a:uFillTx/>
                          <a:latin typeface="Fira Sans Regular" panose="020B0503050000020004" pitchFamily="34" charset="0"/>
                          <a:ea typeface="+mj-ea"/>
                          <a:cs typeface="Arial" panose="020B0604020202020204" pitchFamily="34" charset="0"/>
                          <a:sym typeface="Helvetica Neue"/>
                        </a:rPr>
                        <a:t>RECONDICIONAMENTO</a:t>
                      </a:r>
                    </a:p>
                    <a:p>
                      <a:pPr algn="ctr"/>
                      <a:endParaRPr lang="pt-B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kumimoji="0" lang="pt-BR" sz="4900" b="0" i="0" u="none" strike="noStrike" cap="none" spc="-168" normalizeH="0" baseline="0" dirty="0">
                          <a:ln>
                            <a:noFill/>
                          </a:ln>
                          <a:solidFill>
                            <a:srgbClr val="9BB85F"/>
                          </a:solidFill>
                          <a:effectLst/>
                          <a:uFillTx/>
                          <a:latin typeface="Fira Sans Regular" panose="020B0503050000020004" pitchFamily="34" charset="0"/>
                          <a:ea typeface="+mj-ea"/>
                          <a:cs typeface="Arial" panose="020B0604020202020204" pitchFamily="34" charset="0"/>
                          <a:sym typeface="Helvetica Neue"/>
                        </a:rPr>
                        <a:t>BENEFICIAMENTO</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70030589"/>
                  </a:ext>
                </a:extLst>
              </a:tr>
              <a:tr h="6117336">
                <a:tc>
                  <a:txBody>
                    <a:bodyPr/>
                    <a:lstStyle/>
                    <a:p>
                      <a:pPr algn="ctr"/>
                      <a:r>
                        <a:rPr kumimoji="0" lang="pt-BR" sz="4900" b="0" i="0" u="none" strike="noStrike" cap="none" spc="-168" normalizeH="0" baseline="0" dirty="0">
                          <a:ln>
                            <a:noFill/>
                          </a:ln>
                          <a:solidFill>
                            <a:srgbClr val="9BB85F"/>
                          </a:solidFill>
                          <a:effectLst/>
                          <a:uFillTx/>
                          <a:latin typeface="Fira Sans Regular" panose="020B0503050000020004" pitchFamily="34" charset="0"/>
                          <a:ea typeface="+mj-ea"/>
                          <a:cs typeface="Arial" panose="020B0604020202020204" pitchFamily="34" charset="0"/>
                          <a:sym typeface="Helvetica Neue"/>
                        </a:rPr>
                        <a:t>MONTAGEM</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kumimoji="0" lang="pt-BR" sz="4900" b="0" i="0" u="none" strike="noStrike" cap="none" spc="-168" normalizeH="0" baseline="0" dirty="0">
                          <a:ln>
                            <a:noFill/>
                          </a:ln>
                          <a:solidFill>
                            <a:srgbClr val="9BB85F"/>
                          </a:solidFill>
                          <a:effectLst/>
                          <a:uFillTx/>
                          <a:latin typeface="Fira Sans Regular" panose="020B0503050000020004" pitchFamily="34" charset="0"/>
                          <a:ea typeface="+mj-ea"/>
                          <a:cs typeface="Arial" panose="020B0604020202020204" pitchFamily="34" charset="0"/>
                          <a:sym typeface="Helvetica Neue"/>
                        </a:rPr>
                        <a:t>ACONDICIONAMENTO</a:t>
                      </a:r>
                      <a:r>
                        <a:rPr lang="pt-BR" sz="1600" b="1" kern="1200" dirty="0">
                          <a:solidFill>
                            <a:srgbClr val="121349"/>
                          </a:solidFill>
                          <a:latin typeface="Arial" panose="020B0604020202020204" pitchFamily="34" charset="0"/>
                          <a:ea typeface="+mn-ea"/>
                          <a:cs typeface="Arial" panose="020B0604020202020204" pitchFamily="34" charset="0"/>
                        </a:rPr>
                        <a:t> </a:t>
                      </a:r>
                      <a:r>
                        <a:rPr kumimoji="0" lang="pt-BR" sz="4900" b="0" i="0" u="none" strike="noStrike" cap="none" spc="-168" normalizeH="0" baseline="0" dirty="0">
                          <a:ln>
                            <a:noFill/>
                          </a:ln>
                          <a:solidFill>
                            <a:srgbClr val="9BB85F"/>
                          </a:solidFill>
                          <a:effectLst/>
                          <a:uFillTx/>
                          <a:latin typeface="Fira Sans Bold"/>
                          <a:ea typeface="+mj-ea"/>
                          <a:cs typeface="Arial" panose="020B0604020202020204" pitchFamily="34" charset="0"/>
                          <a:sym typeface="Helvetica Neue"/>
                        </a:rPr>
                        <a:t>OU REACONDICIONAMENTO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kumimoji="0" lang="pt-BR" sz="4900" b="0" i="0" u="none" strike="noStrike" cap="none" spc="-168" normalizeH="0" baseline="0" dirty="0">
                          <a:ln>
                            <a:noFill/>
                          </a:ln>
                          <a:solidFill>
                            <a:srgbClr val="9BB85F"/>
                          </a:solidFill>
                          <a:effectLst/>
                          <a:uFillTx/>
                          <a:latin typeface="Fira Sans Regular" panose="020B0503050000020004" pitchFamily="34" charset="0"/>
                          <a:ea typeface="+mj-ea"/>
                          <a:cs typeface="Arial" panose="020B0604020202020204" pitchFamily="34" charset="0"/>
                          <a:sym typeface="Helvetica Neue"/>
                        </a:rPr>
                        <a:t>TRANSFORMAÇÃO</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743578131"/>
                  </a:ext>
                </a:extLst>
              </a:tr>
            </a:tbl>
          </a:graphicData>
        </a:graphic>
      </p:graphicFrame>
      <p:pic>
        <p:nvPicPr>
          <p:cNvPr id="15" name="Picture 2" descr="Resultado de imagem para worn out tire">
            <a:extLst>
              <a:ext uri="{FF2B5EF4-FFF2-40B4-BE49-F238E27FC236}">
                <a16:creationId xmlns:a16="http://schemas.microsoft.com/office/drawing/2014/main" id="{EAE94227-BF7A-77C5-C7B1-0F8707199305}"/>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8241" b="95278" l="10000" r="99583">
                        <a14:foregroundMark x1="43906" y1="32130" x2="43906" y2="32130"/>
                        <a14:foregroundMark x1="30625" y1="39167" x2="24688" y2="41204"/>
                        <a14:foregroundMark x1="41771" y1="28426" x2="44375" y2="42037"/>
                        <a14:foregroundMark x1="21927" y1="83519" x2="90260" y2="91481"/>
                        <a14:foregroundMark x1="94635" y1="17778" x2="94896" y2="85463"/>
                        <a14:foregroundMark x1="59167" y1="8333" x2="92292" y2="8333"/>
                        <a14:foregroundMark x1="14010" y1="90556" x2="35625" y2="87500"/>
                        <a14:foregroundMark x1="35625" y1="87500" x2="60000" y2="87500"/>
                        <a14:foregroundMark x1="25677" y1="96296" x2="37188" y2="95370"/>
                        <a14:foregroundMark x1="37188" y1="95370" x2="67813" y2="95370"/>
                        <a14:foregroundMark x1="98229" y1="91481" x2="99583" y2="52685"/>
                        <a14:foregroundMark x1="99583" y1="52685" x2="98958" y2="45185"/>
                        <a14:foregroundMark x1="31510" y1="8981" x2="31510" y2="8981"/>
                        <a14:foregroundMark x1="30625" y1="8519" x2="30625" y2="8519"/>
                      </a14:backgroundRemoval>
                    </a14:imgEffect>
                  </a14:imgLayer>
                </a14:imgProps>
              </a:ext>
              <a:ext uri="{28A0092B-C50C-407E-A947-70E740481C1C}">
                <a14:useLocalDpi xmlns:a14="http://schemas.microsoft.com/office/drawing/2010/main" val="0"/>
              </a:ext>
            </a:extLst>
          </a:blip>
          <a:srcRect/>
          <a:stretch>
            <a:fillRect/>
          </a:stretch>
        </p:blipFill>
        <p:spPr bwMode="auto">
          <a:xfrm>
            <a:off x="8323624" y="1481328"/>
            <a:ext cx="3379065" cy="1900724"/>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
            <a:extLst>
              <a:ext uri="{FF2B5EF4-FFF2-40B4-BE49-F238E27FC236}">
                <a16:creationId xmlns:a16="http://schemas.microsoft.com/office/drawing/2014/main" id="{CBAD13BC-9730-75FA-E050-AB2325DEB3D4}"/>
              </a:ext>
            </a:extLst>
          </p:cNvPr>
          <p:cNvSpPr>
            <a:spLocks noChangeArrowheads="1"/>
          </p:cNvSpPr>
          <p:nvPr/>
        </p:nvSpPr>
        <p:spPr bwMode="auto">
          <a:xfrm>
            <a:off x="9494916" y="3382052"/>
            <a:ext cx="91095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pt-BR" altLang="pt-BR" sz="1600" dirty="0">
                <a:latin typeface="Fira Sans Regular" panose="020B0503050000020004" pitchFamily="34" charset="0"/>
                <a:ea typeface="Roboto" panose="02000000000000000000" pitchFamily="2" charset="0"/>
                <a:cs typeface="Arial" panose="020B0604020202020204" pitchFamily="34" charset="0"/>
              </a:rPr>
              <a:t>PNEU</a:t>
            </a:r>
            <a:r>
              <a:rPr kumimoji="0" lang="pt-BR" altLang="pt-BR" sz="1600" b="0" i="0" u="none" strike="noStrike" cap="none" normalizeH="0" baseline="0" dirty="0">
                <a:ln>
                  <a:noFill/>
                </a:ln>
                <a:solidFill>
                  <a:schemeClr val="tx1"/>
                </a:solidFill>
                <a:effectLst/>
              </a:rPr>
              <a:t> </a:t>
            </a:r>
            <a:endParaRPr kumimoji="0" lang="pt-BR" altLang="pt-BR" sz="1600" b="0" i="0" u="none" strike="noStrike" cap="none" normalizeH="0" baseline="0" dirty="0">
              <a:ln>
                <a:noFill/>
              </a:ln>
              <a:solidFill>
                <a:schemeClr val="tx1"/>
              </a:solidFill>
              <a:effectLst/>
              <a:latin typeface="Arial" panose="020B0604020202020204" pitchFamily="34" charset="0"/>
            </a:endParaRPr>
          </a:p>
        </p:txBody>
      </p:sp>
      <p:pic>
        <p:nvPicPr>
          <p:cNvPr id="17" name="Picture 12" descr="Resultado de imagem para recapagem de pneus">
            <a:extLst>
              <a:ext uri="{FF2B5EF4-FFF2-40B4-BE49-F238E27FC236}">
                <a16:creationId xmlns:a16="http://schemas.microsoft.com/office/drawing/2014/main" id="{D90EF03E-FCC0-4EDB-2775-2B019A4DC54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94103" l="0" r="97917">
                        <a14:foregroundMark x1="8984" y1="23077" x2="45964" y2="69744"/>
                        <a14:foregroundMark x1="90234" y1="69231" x2="90234" y2="69231"/>
                        <a14:foregroundMark x1="95443" y1="76154" x2="75651" y2="68974"/>
                        <a14:foregroundMark x1="97786" y1="75385" x2="93750" y2="93077"/>
                        <a14:foregroundMark x1="93750" y1="93077" x2="72526" y2="95385"/>
                        <a14:foregroundMark x1="72526" y1="95385" x2="60156" y2="90769"/>
                        <a14:foregroundMark x1="60156" y1="90769" x2="33984" y2="96667"/>
                        <a14:foregroundMark x1="33984" y1="96667" x2="19531" y2="93333"/>
                        <a14:foregroundMark x1="19531" y1="93333" x2="6510" y2="83077"/>
                        <a14:foregroundMark x1="6510" y1="83077" x2="521" y2="66667"/>
                        <a14:foregroundMark x1="521" y1="66667" x2="521" y2="28462"/>
                        <a14:foregroundMark x1="521" y1="28462" x2="4948" y2="9744"/>
                        <a14:foregroundMark x1="4948" y1="9744" x2="20703" y2="62308"/>
                        <a14:foregroundMark x1="20703" y1="62308" x2="34766" y2="75385"/>
                        <a14:foregroundMark x1="34766" y1="75385" x2="50260" y2="79487"/>
                        <a14:foregroundMark x1="43880" y1="9487" x2="0" y2="0"/>
                        <a14:foregroundMark x1="8594" y1="96154" x2="20964" y2="94103"/>
                        <a14:foregroundMark x1="20964" y1="94103" x2="56120" y2="94103"/>
                        <a14:foregroundMark x1="69922" y1="72564" x2="58724" y2="49487"/>
                        <a14:foregroundMark x1="58724" y1="49487" x2="40234" y2="27436"/>
                        <a14:foregroundMark x1="56250" y1="22051" x2="75521" y2="52051"/>
                        <a14:foregroundMark x1="75521" y1="52051" x2="75651" y2="52564"/>
                        <a14:foregroundMark x1="71745" y1="40256" x2="71745" y2="40256"/>
                        <a14:foregroundMark x1="67448" y1="27692" x2="67448" y2="27692"/>
                        <a14:foregroundMark x1="97917" y1="89744" x2="97917" y2="89744"/>
                        <a14:foregroundMark x1="63932" y1="22051" x2="63932" y2="22051"/>
                        <a14:backgroundMark x1="68880" y1="7949" x2="68880" y2="7949"/>
                        <a14:backgroundMark x1="56120" y1="3077" x2="67188" y2="3077"/>
                        <a14:backgroundMark x1="67188" y1="3077" x2="72396" y2="2821"/>
                        <a14:backgroundMark x1="99089" y1="94359" x2="99089" y2="94359"/>
                        <a14:backgroundMark x1="96484" y1="94103" x2="98177" y2="94872"/>
                      </a14:backgroundRemoval>
                    </a14:imgEffect>
                  </a14:imgLayer>
                </a14:imgProps>
              </a:ext>
              <a:ext uri="{28A0092B-C50C-407E-A947-70E740481C1C}">
                <a14:useLocalDpi xmlns:a14="http://schemas.microsoft.com/office/drawing/2010/main" val="0"/>
              </a:ext>
            </a:extLst>
          </a:blip>
          <a:srcRect/>
          <a:stretch>
            <a:fillRect/>
          </a:stretch>
        </p:blipFill>
        <p:spPr bwMode="auto">
          <a:xfrm>
            <a:off x="12192000" y="3939329"/>
            <a:ext cx="3968242" cy="2147095"/>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
            <a:extLst>
              <a:ext uri="{FF2B5EF4-FFF2-40B4-BE49-F238E27FC236}">
                <a16:creationId xmlns:a16="http://schemas.microsoft.com/office/drawing/2014/main" id="{BAB654E2-38D0-0BC4-91B7-52D8F0B25566}"/>
              </a:ext>
            </a:extLst>
          </p:cNvPr>
          <p:cNvSpPr>
            <a:spLocks noChangeArrowheads="1"/>
          </p:cNvSpPr>
          <p:nvPr/>
        </p:nvSpPr>
        <p:spPr bwMode="auto">
          <a:xfrm>
            <a:off x="13094208" y="3613602"/>
            <a:ext cx="2103119"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pt-BR" altLang="pt-BR" sz="1600" dirty="0">
                <a:latin typeface="Fira Sans Regular" panose="020B0503050000020004" pitchFamily="34" charset="0"/>
                <a:ea typeface="Roboto" panose="02000000000000000000" pitchFamily="2" charset="0"/>
                <a:cs typeface="Arial" panose="020B0604020202020204" pitchFamily="34" charset="0"/>
              </a:rPr>
              <a:t>PNEU</a:t>
            </a:r>
            <a:r>
              <a:rPr kumimoji="0" lang="pt-BR" altLang="pt-BR" sz="1600" b="0" i="0" u="none" strike="noStrike" cap="none" normalizeH="0" baseline="0" dirty="0">
                <a:ln>
                  <a:noFill/>
                </a:ln>
                <a:solidFill>
                  <a:schemeClr val="tx1"/>
                </a:solidFill>
                <a:effectLst/>
              </a:rPr>
              <a:t> </a:t>
            </a:r>
            <a:r>
              <a:rPr lang="pt-BR" altLang="pt-BR" sz="1600" dirty="0">
                <a:latin typeface="Fira Sans Regular" panose="020B0503050000020004" pitchFamily="34" charset="0"/>
                <a:ea typeface="Roboto" panose="02000000000000000000" pitchFamily="2" charset="0"/>
                <a:cs typeface="Arial" panose="020B0604020202020204" pitchFamily="34" charset="0"/>
              </a:rPr>
              <a:t>RENOVADO</a:t>
            </a:r>
          </a:p>
        </p:txBody>
      </p:sp>
      <p:pic>
        <p:nvPicPr>
          <p:cNvPr id="19" name="Picture 2" descr="Resultado de imagem para ABACAXI">
            <a:extLst>
              <a:ext uri="{FF2B5EF4-FFF2-40B4-BE49-F238E27FC236}">
                <a16:creationId xmlns:a16="http://schemas.microsoft.com/office/drawing/2014/main" id="{7F90E1FC-C524-EED2-21D3-9DD0450FB506}"/>
              </a:ext>
            </a:extLst>
          </p:cNvPr>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ackgroundRemoval t="14518" b="88467" l="24248" r="71543">
                        <a14:foregroundMark x1="53707" y1="88467" x2="32265" y2="88467"/>
                      </a14:backgroundRemoval>
                    </a14:imgEffect>
                  </a14:imgLayer>
                </a14:imgProps>
              </a:ext>
              <a:ext uri="{28A0092B-C50C-407E-A947-70E740481C1C}">
                <a14:useLocalDpi xmlns:a14="http://schemas.microsoft.com/office/drawing/2010/main" val="0"/>
              </a:ext>
            </a:extLst>
          </a:blip>
          <a:srcRect l="18536" t="5721" r="22532" b="5497"/>
          <a:stretch/>
        </p:blipFill>
        <p:spPr bwMode="auto">
          <a:xfrm>
            <a:off x="17295231" y="1007403"/>
            <a:ext cx="1396522" cy="3101942"/>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
            <a:extLst>
              <a:ext uri="{FF2B5EF4-FFF2-40B4-BE49-F238E27FC236}">
                <a16:creationId xmlns:a16="http://schemas.microsoft.com/office/drawing/2014/main" id="{448062A6-17EC-7B65-C76B-B2918DA9A279}"/>
              </a:ext>
            </a:extLst>
          </p:cNvPr>
          <p:cNvSpPr>
            <a:spLocks noChangeArrowheads="1"/>
          </p:cNvSpPr>
          <p:nvPr/>
        </p:nvSpPr>
        <p:spPr bwMode="auto">
          <a:xfrm>
            <a:off x="17447369" y="4005926"/>
            <a:ext cx="1081599"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pt-BR" altLang="pt-BR" sz="1600" dirty="0">
                <a:latin typeface="Fira Sans Regular" panose="020B0503050000020004" pitchFamily="34" charset="0"/>
                <a:ea typeface="Roboto" panose="02000000000000000000" pitchFamily="2" charset="0"/>
                <a:cs typeface="Arial" panose="020B0604020202020204" pitchFamily="34" charset="0"/>
              </a:rPr>
              <a:t>ABACAXI</a:t>
            </a:r>
          </a:p>
        </p:txBody>
      </p:sp>
      <p:pic>
        <p:nvPicPr>
          <p:cNvPr id="21" name="Picture 6" descr="Resultado de imagem para abacaxi em pedaÃ§os">
            <a:extLst>
              <a:ext uri="{FF2B5EF4-FFF2-40B4-BE49-F238E27FC236}">
                <a16:creationId xmlns:a16="http://schemas.microsoft.com/office/drawing/2014/main" id="{6D092400-B4F4-96E0-E33B-7DF2A790AA33}"/>
              </a:ext>
            </a:extLst>
          </p:cNvPr>
          <p:cNvPicPr>
            <a:picLocks noChangeAspect="1" noChangeArrowheads="1"/>
          </p:cNvPicPr>
          <p:nvPr/>
        </p:nvPicPr>
        <p:blipFill rotWithShape="1">
          <a:blip r:embed="rId9" cstate="print">
            <a:extLst>
              <a:ext uri="{BEBA8EAE-BF5A-486C-A8C5-ECC9F3942E4B}">
                <a14:imgProps xmlns:a14="http://schemas.microsoft.com/office/drawing/2010/main">
                  <a14:imgLayer r:embed="rId10">
                    <a14:imgEffect>
                      <a14:backgroundRemoval t="8523" b="84659" l="9913" r="89942">
                        <a14:foregroundMark x1="15015" y1="75758" x2="35569" y2="84659"/>
                      </a14:backgroundRemoval>
                    </a14:imgEffect>
                  </a14:imgLayer>
                </a14:imgProps>
              </a:ext>
              <a:ext uri="{28A0092B-C50C-407E-A947-70E740481C1C}">
                <a14:useLocalDpi xmlns:a14="http://schemas.microsoft.com/office/drawing/2010/main" val="0"/>
              </a:ext>
            </a:extLst>
          </a:blip>
          <a:srcRect b="14241"/>
          <a:stretch/>
        </p:blipFill>
        <p:spPr bwMode="auto">
          <a:xfrm>
            <a:off x="21268945" y="4052762"/>
            <a:ext cx="2718816" cy="1797073"/>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1">
            <a:extLst>
              <a:ext uri="{FF2B5EF4-FFF2-40B4-BE49-F238E27FC236}">
                <a16:creationId xmlns:a16="http://schemas.microsoft.com/office/drawing/2014/main" id="{20AD5F73-19A4-6288-9E2C-D95521FABB58}"/>
              </a:ext>
            </a:extLst>
          </p:cNvPr>
          <p:cNvSpPr>
            <a:spLocks noChangeArrowheads="1"/>
          </p:cNvSpPr>
          <p:nvPr/>
        </p:nvSpPr>
        <p:spPr bwMode="auto">
          <a:xfrm>
            <a:off x="21384769" y="3836649"/>
            <a:ext cx="248716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400" eaLnBrk="0" fontAlgn="base">
              <a:spcBef>
                <a:spcPct val="0"/>
              </a:spcBef>
              <a:spcAft>
                <a:spcPct val="0"/>
              </a:spcAft>
            </a:pPr>
            <a:r>
              <a:rPr lang="pt-BR" altLang="pt-BR" sz="1600" dirty="0">
                <a:latin typeface="Fira Sans Regular" panose="020B0503050000020004" pitchFamily="34" charset="0"/>
                <a:ea typeface="Roboto" panose="02000000000000000000" pitchFamily="2" charset="0"/>
                <a:cs typeface="Arial" panose="020B0604020202020204" pitchFamily="34" charset="0"/>
              </a:rPr>
              <a:t>PEDAÇOS DE ABACAXI</a:t>
            </a:r>
          </a:p>
        </p:txBody>
      </p:sp>
      <p:pic>
        <p:nvPicPr>
          <p:cNvPr id="23" name="Picture 2" descr="Nova linha de chassis de ônibus da Volvo">
            <a:extLst>
              <a:ext uri="{FF2B5EF4-FFF2-40B4-BE49-F238E27FC236}">
                <a16:creationId xmlns:a16="http://schemas.microsoft.com/office/drawing/2014/main" id="{E92CA939-0C92-00BD-1878-409209220380}"/>
              </a:ext>
            </a:extLst>
          </p:cNvPr>
          <p:cNvPicPr>
            <a:picLocks noChangeAspect="1" noChangeArrowheads="1"/>
          </p:cNvPicPr>
          <p:nvPr/>
        </p:nvPicPr>
        <p:blipFill>
          <a:blip r:embed="rId11" cstate="print">
            <a:extLst>
              <a:ext uri="{BEBA8EAE-BF5A-486C-A8C5-ECC9F3942E4B}">
                <a14:imgProps xmlns:a14="http://schemas.microsoft.com/office/drawing/2010/main">
                  <a14:imgLayer r:embed="rId12">
                    <a14:imgEffect>
                      <a14:backgroundRemoval t="10000" b="90000" l="10000" r="90000">
                        <a14:foregroundMark x1="75500" y1="80769" x2="77250" y2="81971"/>
                      </a14:backgroundRemoval>
                    </a14:imgEffect>
                  </a14:imgLayer>
                </a14:imgProps>
              </a:ext>
              <a:ext uri="{28A0092B-C50C-407E-A947-70E740481C1C}">
                <a14:useLocalDpi xmlns:a14="http://schemas.microsoft.com/office/drawing/2010/main" val="0"/>
              </a:ext>
            </a:extLst>
          </a:blip>
          <a:srcRect/>
          <a:stretch>
            <a:fillRect/>
          </a:stretch>
        </p:blipFill>
        <p:spPr bwMode="auto">
          <a:xfrm>
            <a:off x="166827" y="7260336"/>
            <a:ext cx="3477923" cy="1810512"/>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1">
            <a:extLst>
              <a:ext uri="{FF2B5EF4-FFF2-40B4-BE49-F238E27FC236}">
                <a16:creationId xmlns:a16="http://schemas.microsoft.com/office/drawing/2014/main" id="{0CC33E86-ECAB-3D7E-B63C-408856D08EAF}"/>
              </a:ext>
            </a:extLst>
          </p:cNvPr>
          <p:cNvSpPr>
            <a:spLocks noChangeArrowheads="1"/>
          </p:cNvSpPr>
          <p:nvPr/>
        </p:nvSpPr>
        <p:spPr bwMode="auto">
          <a:xfrm>
            <a:off x="1364988" y="8901571"/>
            <a:ext cx="1081599"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pt-BR" altLang="pt-BR" sz="1600" dirty="0">
                <a:latin typeface="Fira Sans Regular" panose="020B0503050000020004" pitchFamily="34" charset="0"/>
                <a:ea typeface="Roboto" panose="02000000000000000000" pitchFamily="2" charset="0"/>
                <a:cs typeface="Arial" panose="020B0604020202020204" pitchFamily="34" charset="0"/>
              </a:rPr>
              <a:t>CHASSI</a:t>
            </a:r>
            <a:endParaRPr kumimoji="0" lang="pt-BR" altLang="pt-BR" sz="1600" b="0" i="0" u="none" strike="noStrike" cap="none" normalizeH="0" baseline="0" dirty="0">
              <a:ln>
                <a:noFill/>
              </a:ln>
              <a:solidFill>
                <a:schemeClr val="tx1"/>
              </a:solidFill>
              <a:effectLst/>
              <a:latin typeface="Fira Sans Regular" panose="020B0503050000020004" pitchFamily="34" charset="0"/>
            </a:endParaRPr>
          </a:p>
        </p:txBody>
      </p:sp>
      <p:pic>
        <p:nvPicPr>
          <p:cNvPr id="25" name="Picture 4" descr="Hotsite - Home - Paradiso New G7 1050 - Marcopolo Ônibus">
            <a:extLst>
              <a:ext uri="{FF2B5EF4-FFF2-40B4-BE49-F238E27FC236}">
                <a16:creationId xmlns:a16="http://schemas.microsoft.com/office/drawing/2014/main" id="{3E8023C4-8D20-EC13-91DF-41304EAC854F}"/>
              </a:ext>
            </a:extLst>
          </p:cNvPr>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t="17147"/>
          <a:stretch/>
        </p:blipFill>
        <p:spPr bwMode="auto">
          <a:xfrm>
            <a:off x="3853504" y="10136124"/>
            <a:ext cx="4230809" cy="1892808"/>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1">
            <a:extLst>
              <a:ext uri="{FF2B5EF4-FFF2-40B4-BE49-F238E27FC236}">
                <a16:creationId xmlns:a16="http://schemas.microsoft.com/office/drawing/2014/main" id="{532D7184-9EC6-73F2-A379-B431764E9F36}"/>
              </a:ext>
            </a:extLst>
          </p:cNvPr>
          <p:cNvSpPr>
            <a:spLocks noChangeArrowheads="1"/>
          </p:cNvSpPr>
          <p:nvPr/>
        </p:nvSpPr>
        <p:spPr bwMode="auto">
          <a:xfrm>
            <a:off x="5428108" y="9797570"/>
            <a:ext cx="1081599"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pt-BR" altLang="pt-BR" sz="1600" dirty="0">
                <a:latin typeface="Fira Sans Regular" panose="020B0503050000020004" pitchFamily="34" charset="0"/>
                <a:ea typeface="Roboto" panose="02000000000000000000" pitchFamily="2" charset="0"/>
                <a:cs typeface="Arial" panose="020B0604020202020204" pitchFamily="34" charset="0"/>
              </a:rPr>
              <a:t>ÔNIBUS</a:t>
            </a:r>
          </a:p>
        </p:txBody>
      </p:sp>
      <p:pic>
        <p:nvPicPr>
          <p:cNvPr id="27" name="Picture 2" descr="Resultado de imagem para maÃ§a bins">
            <a:extLst>
              <a:ext uri="{FF2B5EF4-FFF2-40B4-BE49-F238E27FC236}">
                <a16:creationId xmlns:a16="http://schemas.microsoft.com/office/drawing/2014/main" id="{8E2BAD7C-C67F-2D08-51B2-A6EF76701E6E}"/>
              </a:ext>
            </a:extLst>
          </p:cNvPr>
          <p:cNvPicPr>
            <a:picLocks noChangeAspect="1" noChangeArrowheads="1"/>
          </p:cNvPicPr>
          <p:nvPr/>
        </p:nvPicPr>
        <p:blipFill rotWithShape="1">
          <a:blip r:embed="rId14">
            <a:extLst>
              <a:ext uri="{BEBA8EAE-BF5A-486C-A8C5-ECC9F3942E4B}">
                <a14:imgProps xmlns:a14="http://schemas.microsoft.com/office/drawing/2010/main">
                  <a14:imgLayer r:embed="rId15">
                    <a14:imgEffect>
                      <a14:backgroundRemoval t="9341" b="89286" l="1644" r="93151">
                        <a14:foregroundMark x1="6027" y1="28297" x2="10137" y2="58791"/>
                        <a14:foregroundMark x1="10137" y1="58791" x2="10411" y2="59341"/>
                        <a14:foregroundMark x1="93151" y1="25549" x2="93151" y2="50549"/>
                        <a14:foregroundMark x1="1644" y1="26099" x2="1644" y2="26099"/>
                      </a14:backgroundRemoval>
                    </a14:imgEffect>
                  </a14:imgLayer>
                </a14:imgProps>
              </a:ext>
              <a:ext uri="{28A0092B-C50C-407E-A947-70E740481C1C}">
                <a14:useLocalDpi xmlns:a14="http://schemas.microsoft.com/office/drawing/2010/main" val="0"/>
              </a:ext>
            </a:extLst>
          </a:blip>
          <a:srcRect t="9178" b="8421"/>
          <a:stretch/>
        </p:blipFill>
        <p:spPr bwMode="auto">
          <a:xfrm>
            <a:off x="9302998" y="7667315"/>
            <a:ext cx="2205747" cy="1812558"/>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1">
            <a:extLst>
              <a:ext uri="{FF2B5EF4-FFF2-40B4-BE49-F238E27FC236}">
                <a16:creationId xmlns:a16="http://schemas.microsoft.com/office/drawing/2014/main" id="{22EC8829-72D4-0EFC-C3DE-9AF6D4FE9A2F}"/>
              </a:ext>
            </a:extLst>
          </p:cNvPr>
          <p:cNvSpPr>
            <a:spLocks noChangeArrowheads="1"/>
          </p:cNvSpPr>
          <p:nvPr/>
        </p:nvSpPr>
        <p:spPr bwMode="auto">
          <a:xfrm>
            <a:off x="9865071" y="9479873"/>
            <a:ext cx="1081599"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pt-BR" altLang="pt-BR" sz="1600" dirty="0">
                <a:latin typeface="Fira Sans Regular" panose="020B0503050000020004" pitchFamily="34" charset="0"/>
                <a:ea typeface="Roboto" panose="02000000000000000000" pitchFamily="2" charset="0"/>
                <a:cs typeface="Arial" panose="020B0604020202020204" pitchFamily="34" charset="0"/>
              </a:rPr>
              <a:t>MAÇÃ</a:t>
            </a:r>
          </a:p>
        </p:txBody>
      </p:sp>
      <p:pic>
        <p:nvPicPr>
          <p:cNvPr id="29" name="Picture 4" descr="Resultado de imagem para maÃ§a embalada">
            <a:extLst>
              <a:ext uri="{FF2B5EF4-FFF2-40B4-BE49-F238E27FC236}">
                <a16:creationId xmlns:a16="http://schemas.microsoft.com/office/drawing/2014/main" id="{1C987B09-2833-53D7-CC02-1A59D563A66E}"/>
              </a:ext>
            </a:extLst>
          </p:cNvPr>
          <p:cNvPicPr>
            <a:picLocks noChangeAspect="1" noChangeArrowheads="1"/>
          </p:cNvPicPr>
          <p:nvPr/>
        </p:nvPicPr>
        <p:blipFill>
          <a:blip r:embed="rId16" cstate="print">
            <a:extLst>
              <a:ext uri="{BEBA8EAE-BF5A-486C-A8C5-ECC9F3942E4B}">
                <a14:imgProps xmlns:a14="http://schemas.microsoft.com/office/drawing/2010/main">
                  <a14:imgLayer r:embed="rId17">
                    <a14:imgEffect>
                      <a14:backgroundRemoval t="4948" b="95052" l="8696" r="95052">
                        <a14:foregroundMark x1="13343" y1="76462" x2="8696" y2="11994"/>
                        <a14:foregroundMark x1="22939" y1="70615" x2="20990" y2="11994"/>
                        <a14:foregroundMark x1="14543" y1="11994" x2="66867" y2="6897"/>
                        <a14:foregroundMark x1="66867" y1="6897" x2="80810" y2="10795"/>
                        <a14:foregroundMark x1="24288" y1="19190" x2="83808" y2="15292"/>
                        <a14:foregroundMark x1="83808" y1="15292" x2="86057" y2="15292"/>
                        <a14:foregroundMark x1="84708" y1="89955" x2="47676" y2="86357"/>
                        <a14:foregroundMark x1="47676" y1="86357" x2="46177" y2="85457"/>
                        <a14:foregroundMark x1="35832" y1="24888" x2="86057" y2="24288"/>
                        <a14:foregroundMark x1="7496" y1="8846" x2="60720" y2="5697"/>
                        <a14:foregroundMark x1="60720" y1="5697" x2="80210" y2="6447"/>
                        <a14:foregroundMark x1="80210" y1="6447" x2="80810" y2="6897"/>
                        <a14:foregroundMark x1="7496" y1="10195" x2="38831" y2="5697"/>
                        <a14:foregroundMark x1="38831" y1="5697" x2="63568" y2="12594"/>
                        <a14:foregroundMark x1="63568" y1="12594" x2="79610" y2="5697"/>
                        <a14:foregroundMark x1="79610" y1="5697" x2="80210" y2="4948"/>
                        <a14:foregroundMark x1="88606" y1="95052" x2="95052" y2="86807"/>
                      </a14:backgroundRemoval>
                    </a14:imgEffect>
                  </a14:imgLayer>
                </a14:imgProps>
              </a:ext>
              <a:ext uri="{28A0092B-C50C-407E-A947-70E740481C1C}">
                <a14:useLocalDpi xmlns:a14="http://schemas.microsoft.com/office/drawing/2010/main" val="0"/>
              </a:ext>
            </a:extLst>
          </a:blip>
          <a:stretch>
            <a:fillRect/>
          </a:stretch>
        </p:blipFill>
        <p:spPr bwMode="auto">
          <a:xfrm>
            <a:off x="13192649" y="9394277"/>
            <a:ext cx="2840395" cy="2840395"/>
          </a:xfrm>
          <a:prstGeom prst="rect">
            <a:avLst/>
          </a:prstGeom>
          <a:noFill/>
          <a:extLst>
            <a:ext uri="{909E8E84-426E-40DD-AFC4-6F175D3DCCD1}">
              <a14:hiddenFill xmlns:a14="http://schemas.microsoft.com/office/drawing/2010/main">
                <a:solidFill>
                  <a:srgbClr val="FFFFFF"/>
                </a:solidFill>
              </a14:hiddenFill>
            </a:ext>
          </a:extLst>
        </p:spPr>
      </p:pic>
      <p:sp>
        <p:nvSpPr>
          <p:cNvPr id="30" name="Rectangle 1">
            <a:extLst>
              <a:ext uri="{FF2B5EF4-FFF2-40B4-BE49-F238E27FC236}">
                <a16:creationId xmlns:a16="http://schemas.microsoft.com/office/drawing/2014/main" id="{B34A334D-849A-E153-90CB-F9060D799508}"/>
              </a:ext>
            </a:extLst>
          </p:cNvPr>
          <p:cNvSpPr>
            <a:spLocks noChangeArrowheads="1"/>
          </p:cNvSpPr>
          <p:nvPr/>
        </p:nvSpPr>
        <p:spPr bwMode="auto">
          <a:xfrm>
            <a:off x="13459968" y="9203436"/>
            <a:ext cx="1993392"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400" eaLnBrk="0" fontAlgn="base">
              <a:spcBef>
                <a:spcPct val="0"/>
              </a:spcBef>
              <a:spcAft>
                <a:spcPct val="0"/>
              </a:spcAft>
            </a:pPr>
            <a:r>
              <a:rPr lang="pt-BR" altLang="pt-BR" sz="1600" dirty="0">
                <a:latin typeface="Fira Sans Regular" panose="020B0503050000020004" pitchFamily="34" charset="0"/>
                <a:ea typeface="Roboto" panose="02000000000000000000" pitchFamily="2" charset="0"/>
                <a:cs typeface="Arial" panose="020B0604020202020204" pitchFamily="34" charset="0"/>
              </a:rPr>
              <a:t>MAÇÃ EMBALADA</a:t>
            </a:r>
          </a:p>
        </p:txBody>
      </p:sp>
      <p:pic>
        <p:nvPicPr>
          <p:cNvPr id="31" name="Picture 2" descr="Resultado de imagem para POLIPROPILENO MATERIA PRIMA">
            <a:extLst>
              <a:ext uri="{FF2B5EF4-FFF2-40B4-BE49-F238E27FC236}">
                <a16:creationId xmlns:a16="http://schemas.microsoft.com/office/drawing/2014/main" id="{7D52B90C-05A2-EA7F-F6AC-771AC997B921}"/>
              </a:ext>
            </a:extLst>
          </p:cNvPr>
          <p:cNvPicPr>
            <a:picLocks noChangeAspect="1" noChangeArrowheads="1"/>
          </p:cNvPicPr>
          <p:nvPr/>
        </p:nvPicPr>
        <p:blipFill>
          <a:blip r:embed="rId18">
            <a:extLst>
              <a:ext uri="{BEBA8EAE-BF5A-486C-A8C5-ECC9F3942E4B}">
                <a14:imgProps xmlns:a14="http://schemas.microsoft.com/office/drawing/2010/main">
                  <a14:imgLayer r:embed="rId19">
                    <a14:imgEffect>
                      <a14:backgroundRemoval t="9549" b="89655" l="4500" r="90167">
                        <a14:foregroundMark x1="29667" y1="70027" x2="12500" y2="51989"/>
                        <a14:foregroundMark x1="12500" y1="51989" x2="14667" y2="49337"/>
                        <a14:foregroundMark x1="60333" y1="53581" x2="81500" y2="41379"/>
                        <a14:foregroundMark x1="81500" y1="41379" x2="90167" y2="28647"/>
                        <a14:foregroundMark x1="14000" y1="78515" x2="4500" y2="48276"/>
                        <a14:foregroundMark x1="13333" y1="73210" x2="9333" y2="53581"/>
                        <a14:foregroundMark x1="7833" y1="70027" x2="7167" y2="53581"/>
                      </a14:backgroundRemoval>
                    </a14:imgEffect>
                  </a14:imgLayer>
                </a14:imgProps>
              </a:ext>
              <a:ext uri="{28A0092B-C50C-407E-A947-70E740481C1C}">
                <a14:useLocalDpi xmlns:a14="http://schemas.microsoft.com/office/drawing/2010/main" val="0"/>
              </a:ext>
            </a:extLst>
          </a:blip>
          <a:stretch>
            <a:fillRect/>
          </a:stretch>
        </p:blipFill>
        <p:spPr bwMode="auto">
          <a:xfrm>
            <a:off x="16831908" y="7215157"/>
            <a:ext cx="2687514" cy="1686414"/>
          </a:xfrm>
          <a:prstGeom prst="rect">
            <a:avLst/>
          </a:prstGeom>
          <a:noFill/>
          <a:extLst>
            <a:ext uri="{909E8E84-426E-40DD-AFC4-6F175D3DCCD1}">
              <a14:hiddenFill xmlns:a14="http://schemas.microsoft.com/office/drawing/2010/main">
                <a:solidFill>
                  <a:srgbClr val="FFFFFF"/>
                </a:solidFill>
              </a14:hiddenFill>
            </a:ext>
          </a:extLst>
        </p:spPr>
      </p:pic>
      <p:sp>
        <p:nvSpPr>
          <p:cNvPr id="32" name="Rectangle 1">
            <a:extLst>
              <a:ext uri="{FF2B5EF4-FFF2-40B4-BE49-F238E27FC236}">
                <a16:creationId xmlns:a16="http://schemas.microsoft.com/office/drawing/2014/main" id="{FDE37735-E17D-A2EE-15E2-6A77BC1996B4}"/>
              </a:ext>
            </a:extLst>
          </p:cNvPr>
          <p:cNvSpPr>
            <a:spLocks noChangeArrowheads="1"/>
          </p:cNvSpPr>
          <p:nvPr/>
        </p:nvSpPr>
        <p:spPr bwMode="auto">
          <a:xfrm>
            <a:off x="16991472" y="8741551"/>
            <a:ext cx="1993392"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pt-BR" altLang="pt-BR" sz="1600" dirty="0">
                <a:latin typeface="Fira Sans Regular" panose="020B0503050000020004" pitchFamily="34" charset="0"/>
                <a:ea typeface="Roboto" panose="02000000000000000000" pitchFamily="2" charset="0"/>
                <a:cs typeface="Arial" panose="020B0604020202020204" pitchFamily="34" charset="0"/>
              </a:rPr>
              <a:t>POLÍMERO</a:t>
            </a:r>
          </a:p>
        </p:txBody>
      </p:sp>
      <p:pic>
        <p:nvPicPr>
          <p:cNvPr id="33" name="Picture 4" descr="Resultado de imagem para CADEIRA PP">
            <a:extLst>
              <a:ext uri="{FF2B5EF4-FFF2-40B4-BE49-F238E27FC236}">
                <a16:creationId xmlns:a16="http://schemas.microsoft.com/office/drawing/2014/main" id="{0EC0D0B4-A0C2-CE73-BADD-A264FCEBCBA7}"/>
              </a:ext>
            </a:extLst>
          </p:cNvPr>
          <p:cNvPicPr>
            <a:picLocks noChangeAspect="1" noChangeArrowheads="1"/>
          </p:cNvPicPr>
          <p:nvPr/>
        </p:nvPicPr>
        <p:blipFill rotWithShape="1">
          <a:blip r:embed="rId20" cstate="print">
            <a:extLst>
              <a:ext uri="{BEBA8EAE-BF5A-486C-A8C5-ECC9F3942E4B}">
                <a14:imgProps xmlns:a14="http://schemas.microsoft.com/office/drawing/2010/main">
                  <a14:imgLayer r:embed="rId21">
                    <a14:imgEffect>
                      <a14:backgroundRemoval t="6656" b="97837" l="1165" r="89684">
                        <a14:foregroundMark x1="1165" y1="81032" x2="8819" y2="6656"/>
                        <a14:foregroundMark x1="15807" y1="97837" x2="18802" y2="87188"/>
                        <a14:foregroundMark x1="10483" y1="34276" x2="18802" y2="15141"/>
                        <a14:foregroundMark x1="26456" y1="31947" x2="34110" y2="17471"/>
                        <a14:foregroundMark x1="28785" y1="46589" x2="14476" y2="20799"/>
                        <a14:foregroundMark x1="14476" y1="20799" x2="19634" y2="12812"/>
                        <a14:foregroundMark x1="8819" y1="21298" x2="26456" y2="9817"/>
                        <a14:foregroundMark x1="26456" y1="9817" x2="27288" y2="9817"/>
                      </a14:backgroundRemoval>
                    </a14:imgEffect>
                  </a14:imgLayer>
                </a14:imgProps>
              </a:ext>
              <a:ext uri="{28A0092B-C50C-407E-A947-70E740481C1C}">
                <a14:useLocalDpi xmlns:a14="http://schemas.microsoft.com/office/drawing/2010/main" val="0"/>
              </a:ext>
            </a:extLst>
          </a:blip>
          <a:srcRect r="35202"/>
          <a:stretch/>
        </p:blipFill>
        <p:spPr bwMode="auto">
          <a:xfrm>
            <a:off x="22324997" y="9649150"/>
            <a:ext cx="1546940" cy="2387347"/>
          </a:xfrm>
          <a:prstGeom prst="rect">
            <a:avLst/>
          </a:prstGeom>
          <a:noFill/>
          <a:extLst>
            <a:ext uri="{909E8E84-426E-40DD-AFC4-6F175D3DCCD1}">
              <a14:hiddenFill xmlns:a14="http://schemas.microsoft.com/office/drawing/2010/main">
                <a:solidFill>
                  <a:srgbClr val="FFFFFF"/>
                </a:solidFill>
              </a14:hiddenFill>
            </a:ext>
          </a:extLst>
        </p:spPr>
      </p:pic>
      <p:sp>
        <p:nvSpPr>
          <p:cNvPr id="34" name="Rectangle 1">
            <a:extLst>
              <a:ext uri="{FF2B5EF4-FFF2-40B4-BE49-F238E27FC236}">
                <a16:creationId xmlns:a16="http://schemas.microsoft.com/office/drawing/2014/main" id="{D9632D00-72BA-8C1B-BB82-7CA6D8E71740}"/>
              </a:ext>
            </a:extLst>
          </p:cNvPr>
          <p:cNvSpPr>
            <a:spLocks noChangeArrowheads="1"/>
          </p:cNvSpPr>
          <p:nvPr/>
        </p:nvSpPr>
        <p:spPr bwMode="auto">
          <a:xfrm>
            <a:off x="21696670" y="9310596"/>
            <a:ext cx="268733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pt-BR" altLang="pt-BR" sz="1600" dirty="0">
                <a:latin typeface="Fira Sans Regular" panose="020B0503050000020004" pitchFamily="34" charset="0"/>
                <a:ea typeface="Roboto" panose="02000000000000000000" pitchFamily="2" charset="0"/>
                <a:cs typeface="Arial" panose="020B0604020202020204" pitchFamily="34" charset="0"/>
              </a:rPr>
              <a:t>CADEIRA DE PLÁSTICO</a:t>
            </a:r>
          </a:p>
        </p:txBody>
      </p:sp>
    </p:spTree>
    <p:extLst>
      <p:ext uri="{BB962C8B-B14F-4D97-AF65-F5344CB8AC3E}">
        <p14:creationId xmlns:p14="http://schemas.microsoft.com/office/powerpoint/2010/main" val="284062739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500"/>
                                        <p:tgtEl>
                                          <p:spTgt spid="1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500"/>
                                        <p:tgtEl>
                                          <p:spTgt spid="2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500"/>
                                        <p:tgtEl>
                                          <p:spTgt spid="22"/>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500"/>
                                        <p:tgtEl>
                                          <p:spTgt spid="23"/>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500"/>
                                        <p:tgtEl>
                                          <p:spTgt spid="24"/>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500"/>
                                        <p:tgtEl>
                                          <p:spTgt spid="26"/>
                                        </p:tgtEl>
                                      </p:cBhvr>
                                    </p:animEffect>
                                  </p:childTnLst>
                                </p:cTn>
                              </p:par>
                              <p:par>
                                <p:cTn id="50" presetID="10" presetClass="entr" presetSubtype="0" fill="hold" nodeType="with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500"/>
                                        <p:tgtEl>
                                          <p:spTgt spid="25"/>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500"/>
                                        <p:tgtEl>
                                          <p:spTgt spid="27"/>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fade">
                                      <p:cBhvr>
                                        <p:cTn id="60" dur="500"/>
                                        <p:tgtEl>
                                          <p:spTgt spid="28"/>
                                        </p:tgtEl>
                                      </p:cBhvr>
                                    </p:animEffect>
                                  </p:childTnLst>
                                </p:cTn>
                              </p:par>
                              <p:par>
                                <p:cTn id="61" presetID="10" presetClass="entr" presetSubtype="0" fill="hold" nodeType="with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500"/>
                                        <p:tgtEl>
                                          <p:spTgt spid="29"/>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0"/>
                                        </p:tgtEl>
                                        <p:attrNameLst>
                                          <p:attrName>style.visibility</p:attrName>
                                        </p:attrNameLst>
                                      </p:cBhvr>
                                      <p:to>
                                        <p:strVal val="visible"/>
                                      </p:to>
                                    </p:set>
                                    <p:animEffect transition="in" filter="fade">
                                      <p:cBhvr>
                                        <p:cTn id="66" dur="500"/>
                                        <p:tgtEl>
                                          <p:spTgt spid="30"/>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31"/>
                                        </p:tgtEl>
                                        <p:attrNameLst>
                                          <p:attrName>style.visibility</p:attrName>
                                        </p:attrNameLst>
                                      </p:cBhvr>
                                      <p:to>
                                        <p:strVal val="visible"/>
                                      </p:to>
                                    </p:set>
                                    <p:animEffect transition="in" filter="fade">
                                      <p:cBhvr>
                                        <p:cTn id="71" dur="500"/>
                                        <p:tgtEl>
                                          <p:spTgt spid="31"/>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fade">
                                      <p:cBhvr>
                                        <p:cTn id="74" dur="500"/>
                                        <p:tgtEl>
                                          <p:spTgt spid="32"/>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34"/>
                                        </p:tgtEl>
                                        <p:attrNameLst>
                                          <p:attrName>style.visibility</p:attrName>
                                        </p:attrNameLst>
                                      </p:cBhvr>
                                      <p:to>
                                        <p:strVal val="visible"/>
                                      </p:to>
                                    </p:set>
                                    <p:animEffect transition="in" filter="fade">
                                      <p:cBhvr>
                                        <p:cTn id="77" dur="500"/>
                                        <p:tgtEl>
                                          <p:spTgt spid="34"/>
                                        </p:tgtEl>
                                      </p:cBhvr>
                                    </p:animEffect>
                                  </p:childTnLst>
                                </p:cTn>
                              </p:par>
                              <p:par>
                                <p:cTn id="78" presetID="10" presetClass="entr" presetSubtype="0" fill="hold" nodeType="withEffect">
                                  <p:stCondLst>
                                    <p:cond delay="0"/>
                                  </p:stCondLst>
                                  <p:childTnLst>
                                    <p:set>
                                      <p:cBhvr>
                                        <p:cTn id="79" dur="1" fill="hold">
                                          <p:stCondLst>
                                            <p:cond delay="0"/>
                                          </p:stCondLst>
                                        </p:cTn>
                                        <p:tgtEl>
                                          <p:spTgt spid="33"/>
                                        </p:tgtEl>
                                        <p:attrNameLst>
                                          <p:attrName>style.visibility</p:attrName>
                                        </p:attrNameLst>
                                      </p:cBhvr>
                                      <p:to>
                                        <p:strVal val="visible"/>
                                      </p:to>
                                    </p:set>
                                    <p:animEffect transition="in" filter="fade">
                                      <p:cBhvr>
                                        <p:cTn id="8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20" grpId="0"/>
      <p:bldP spid="22" grpId="0"/>
      <p:bldP spid="24" grpId="0"/>
      <p:bldP spid="26" grpId="0"/>
      <p:bldP spid="28" grpId="0"/>
      <p:bldP spid="30" grpId="0"/>
      <p:bldP spid="32" grpId="0"/>
      <p:bldP spid="3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654535"/>
            <a:ext cx="21971001" cy="1082825"/>
          </a:xfrm>
          <a:prstGeom prst="rect">
            <a:avLst/>
          </a:prstGeom>
        </p:spPr>
        <p:txBody>
          <a:bodyPr anchor="t">
            <a:normAutofit fontScale="90000"/>
          </a:bodyPr>
          <a:lstStyle>
            <a:lvl1pPr>
              <a:defRPr sz="8400" b="0" spc="-168">
                <a:solidFill>
                  <a:srgbClr val="9BB85F"/>
                </a:solidFill>
                <a:latin typeface="Fira Sans Bold"/>
                <a:ea typeface="Fira Sans Bold"/>
                <a:cs typeface="Fira Sans Bold"/>
                <a:sym typeface="Fira Sans Bold"/>
              </a:defRPr>
            </a:lvl1pPr>
          </a:lstStyle>
          <a:p>
            <a:r>
              <a:rPr lang="pt-BR" dirty="0"/>
              <a:t>DRAWBACK – SIMPLES NACIONAL</a:t>
            </a:r>
            <a:endParaRPr dirty="0"/>
          </a:p>
        </p:txBody>
      </p:sp>
      <p:sp>
        <p:nvSpPr>
          <p:cNvPr id="158"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half" idx="1"/>
          </p:nvPr>
        </p:nvSpPr>
        <p:spPr>
          <a:xfrm>
            <a:off x="1517972" y="3472101"/>
            <a:ext cx="20299612" cy="4684347"/>
          </a:xfrm>
          <a:prstGeom prst="rect">
            <a:avLst/>
          </a:prstGeom>
        </p:spPr>
        <p:txBody>
          <a:bodyPr>
            <a:normAutofit/>
          </a:bodyPr>
          <a:lstStyle>
            <a:lvl1pPr algn="just" defTabSz="182880">
              <a:lnSpc>
                <a:spcPct val="120000"/>
              </a:lnSpc>
              <a:spcBef>
                <a:spcPts val="600"/>
              </a:spcBef>
              <a:defRPr sz="2800" b="0">
                <a:latin typeface="Fira Sans Regular"/>
                <a:ea typeface="Fira Sans Regular"/>
                <a:cs typeface="Fira Sans Regular"/>
                <a:sym typeface="Fira Sans Regular"/>
              </a:defRPr>
            </a:lvl1pPr>
          </a:lstStyle>
          <a:p>
            <a:pPr marL="457200" indent="-457200">
              <a:buFont typeface="Arial" panose="020B0604020202020204" pitchFamily="34" charset="0"/>
              <a:buChar char="•"/>
            </a:pPr>
            <a:r>
              <a:rPr lang="pt-BR" dirty="0"/>
              <a:t>Regulamentado pela Portaria Conjunta Nº 76, de 9 de setembro de 2022;</a:t>
            </a:r>
          </a:p>
          <a:p>
            <a:pPr marL="457200" indent="-457200">
              <a:buFont typeface="Arial" panose="020B0604020202020204" pitchFamily="34" charset="0"/>
              <a:buChar char="•"/>
            </a:pPr>
            <a:endParaRPr lang="pt-BR" dirty="0"/>
          </a:p>
          <a:p>
            <a:pPr marL="457200" indent="-457200">
              <a:buFont typeface="Arial" panose="020B0604020202020204" pitchFamily="34" charset="0"/>
              <a:buChar char="•"/>
            </a:pPr>
            <a:r>
              <a:rPr lang="pt-BR" dirty="0"/>
              <a:t>Para empresas com receita bruta anual de até R$ 4,8 milhões (Simples Nacional);</a:t>
            </a:r>
          </a:p>
          <a:p>
            <a:pPr marL="457200" indent="-457200">
              <a:buFont typeface="Arial" panose="020B0604020202020204" pitchFamily="34" charset="0"/>
              <a:buChar char="•"/>
            </a:pPr>
            <a:endParaRPr lang="pt-BR" dirty="0"/>
          </a:p>
          <a:p>
            <a:pPr marL="457200" indent="-457200">
              <a:buFont typeface="Arial" panose="020B0604020202020204" pitchFamily="34" charset="0"/>
              <a:buChar char="•"/>
            </a:pPr>
            <a:r>
              <a:rPr lang="pt-BR" dirty="0"/>
              <a:t>Permitido somente para importação de insumos;</a:t>
            </a:r>
          </a:p>
          <a:p>
            <a:pPr marL="457200" indent="-457200">
              <a:buFont typeface="Arial" panose="020B0604020202020204" pitchFamily="34" charset="0"/>
              <a:buChar char="•"/>
            </a:pPr>
            <a:endParaRPr lang="pt-BR" dirty="0"/>
          </a:p>
          <a:p>
            <a:pPr marL="457200" indent="-457200">
              <a:buFont typeface="Arial" panose="020B0604020202020204" pitchFamily="34" charset="0"/>
              <a:buChar char="•"/>
            </a:pPr>
            <a:r>
              <a:rPr lang="pt-BR" b="1" dirty="0"/>
              <a:t>Objetivo:</a:t>
            </a:r>
            <a:r>
              <a:rPr lang="pt-BR" dirty="0"/>
              <a:t> estímulo da participação dessas empresas no comércio exterior brasileiro, aumentando a base exportadora do país.</a:t>
            </a:r>
          </a:p>
        </p:txBody>
      </p:sp>
    </p:spTree>
    <p:extLst>
      <p:ext uri="{BB962C8B-B14F-4D97-AF65-F5344CB8AC3E}">
        <p14:creationId xmlns:p14="http://schemas.microsoft.com/office/powerpoint/2010/main" val="121528662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8">
                                            <p:txEl>
                                              <p:charRg st="71" end="15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 grpId="0" animBg="1"/>
      <p:bldP spid="158"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654535"/>
            <a:ext cx="21971001" cy="1082825"/>
          </a:xfrm>
          <a:prstGeom prst="rect">
            <a:avLst/>
          </a:prstGeom>
        </p:spPr>
        <p:txBody>
          <a:bodyPr anchor="t">
            <a:normAutofit fontScale="90000"/>
          </a:bodyPr>
          <a:lstStyle>
            <a:lvl1pPr>
              <a:defRPr sz="8400" b="0" spc="-168">
                <a:solidFill>
                  <a:srgbClr val="9BB85F"/>
                </a:solidFill>
                <a:latin typeface="Fira Sans Bold"/>
                <a:ea typeface="Fira Sans Bold"/>
                <a:cs typeface="Fira Sans Bold"/>
                <a:sym typeface="Fira Sans Bold"/>
              </a:defRPr>
            </a:lvl1pPr>
          </a:lstStyle>
          <a:p>
            <a:r>
              <a:rPr lang="pt-BR" dirty="0"/>
              <a:t>Industrialização por Encomenda</a:t>
            </a:r>
          </a:p>
        </p:txBody>
      </p:sp>
      <p:sp>
        <p:nvSpPr>
          <p:cNvPr id="158"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half" idx="1"/>
          </p:nvPr>
        </p:nvSpPr>
        <p:spPr>
          <a:xfrm>
            <a:off x="1517972" y="3472101"/>
            <a:ext cx="20299612" cy="4501467"/>
          </a:xfrm>
          <a:prstGeom prst="rect">
            <a:avLst/>
          </a:prstGeom>
        </p:spPr>
        <p:txBody>
          <a:bodyPr>
            <a:noAutofit/>
          </a:bodyPr>
          <a:lstStyle>
            <a:lvl1pPr algn="just" defTabSz="182880">
              <a:lnSpc>
                <a:spcPct val="120000"/>
              </a:lnSpc>
              <a:spcBef>
                <a:spcPts val="600"/>
              </a:spcBef>
              <a:defRPr sz="2800" b="0">
                <a:latin typeface="Fira Sans Regular"/>
                <a:ea typeface="Fira Sans Regular"/>
                <a:cs typeface="Fira Sans Regular"/>
                <a:sym typeface="Fira Sans Regular"/>
              </a:defRPr>
            </a:lvl1pPr>
          </a:lstStyle>
          <a:p>
            <a:r>
              <a:rPr lang="pt-BR" sz="4600" dirty="0"/>
              <a:t>					É admitida, a industrialização sob encomenda, na qual a empresa, industrial ou comercial, beneficiária do regime remeteu mercadorias importadas ou adquiridas no mercado interno para industrialização por terceiros, tendo sido o produto industrializado devolvido à beneficiária, que o exportou.</a:t>
            </a:r>
          </a:p>
        </p:txBody>
      </p:sp>
    </p:spTree>
    <p:extLst>
      <p:ext uri="{BB962C8B-B14F-4D97-AF65-F5344CB8AC3E}">
        <p14:creationId xmlns:p14="http://schemas.microsoft.com/office/powerpoint/2010/main" val="246058509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 grpId="0" animBg="1"/>
      <p:bldP spid="158"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 name="fundoverdeslide.jpg" descr="fundoverdeslide.jp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162" name="Título da apresentação"/>
          <p:cNvSpPr txBox="1">
            <a:spLocks noGrp="1"/>
          </p:cNvSpPr>
          <p:nvPr>
            <p:ph type="title"/>
          </p:nvPr>
        </p:nvSpPr>
        <p:spPr>
          <a:xfrm>
            <a:off x="1206499" y="9067799"/>
            <a:ext cx="21971001" cy="3386329"/>
          </a:xfrm>
          <a:prstGeom prst="rect">
            <a:avLst/>
          </a:prstGeom>
        </p:spPr>
        <p:txBody>
          <a:bodyPr anchor="t"/>
          <a:lstStyle>
            <a:lvl1pPr>
              <a:defRPr sz="8400" b="0" spc="-168">
                <a:solidFill>
                  <a:srgbClr val="FFFFFF"/>
                </a:solidFill>
                <a:latin typeface="Fira Sans Bold"/>
                <a:ea typeface="Fira Sans Bold"/>
                <a:cs typeface="Fira Sans Bold"/>
                <a:sym typeface="Fira Sans Bold"/>
              </a:defRPr>
            </a:lvl1pPr>
          </a:lstStyle>
          <a:p>
            <a:pPr algn="ctr"/>
            <a:r>
              <a:rPr lang="pt-BR" sz="8800" dirty="0">
                <a:latin typeface="Fira Sans Regular" panose="020B0503050000020004" pitchFamily="34" charset="0"/>
                <a:ea typeface="Roboto" panose="02000000000000000000" pitchFamily="2" charset="0"/>
                <a:cs typeface="Roboto" panose="02000000000000000000" pitchFamily="2" charset="0"/>
              </a:rPr>
              <a:t>DRAWBACK SUSPENSÃO </a:t>
            </a:r>
            <a:r>
              <a:rPr lang="pt-BR" sz="8800" b="1" dirty="0">
                <a:latin typeface="Fira Sans Regular" panose="020B0503050000020004" pitchFamily="34" charset="0"/>
                <a:ea typeface="Roboto" panose="02000000000000000000" pitchFamily="2" charset="0"/>
                <a:cs typeface="Roboto" panose="02000000000000000000" pitchFamily="2" charset="0"/>
              </a:rPr>
              <a:t>=&gt; </a:t>
            </a:r>
            <a:r>
              <a:rPr lang="pt-BR" sz="8800" b="1" dirty="0">
                <a:solidFill>
                  <a:srgbClr val="000000"/>
                </a:solidFill>
                <a:latin typeface="Fira Sans Regular" panose="020B0503050000020004" pitchFamily="34" charset="0"/>
                <a:ea typeface="Roboto" panose="02000000000000000000" pitchFamily="2" charset="0"/>
                <a:cs typeface="Roboto" panose="02000000000000000000" pitchFamily="2" charset="0"/>
              </a:rPr>
              <a:t>FUTURO</a:t>
            </a:r>
            <a:br>
              <a:rPr lang="pt-BR" sz="8800" b="1" dirty="0">
                <a:solidFill>
                  <a:srgbClr val="00B050"/>
                </a:solidFill>
                <a:latin typeface="Fira Sans Regular" panose="020B0503050000020004" pitchFamily="34" charset="0"/>
                <a:ea typeface="Roboto" panose="02000000000000000000" pitchFamily="2" charset="0"/>
                <a:cs typeface="Roboto" panose="02000000000000000000" pitchFamily="2" charset="0"/>
              </a:rPr>
            </a:br>
            <a:br>
              <a:rPr lang="pt-BR" sz="8800" dirty="0">
                <a:latin typeface="Fira Sans Regular" panose="020B0503050000020004" pitchFamily="34" charset="0"/>
                <a:ea typeface="Roboto" panose="02000000000000000000" pitchFamily="2" charset="0"/>
                <a:cs typeface="Roboto" panose="02000000000000000000" pitchFamily="2" charset="0"/>
              </a:rPr>
            </a:br>
            <a:r>
              <a:rPr lang="pt-BR" sz="8800" dirty="0">
                <a:latin typeface="Fira Sans Regular" panose="020B0503050000020004" pitchFamily="34" charset="0"/>
                <a:ea typeface="Roboto" panose="02000000000000000000" pitchFamily="2" charset="0"/>
                <a:cs typeface="Roboto" panose="02000000000000000000" pitchFamily="2" charset="0"/>
              </a:rPr>
              <a:t>DRAWBACK ISENÇÃO &lt;</a:t>
            </a:r>
            <a:r>
              <a:rPr lang="pt-BR" sz="8800" b="1" dirty="0">
                <a:latin typeface="Fira Sans Regular" panose="020B0503050000020004" pitchFamily="34" charset="0"/>
                <a:ea typeface="Roboto" panose="02000000000000000000" pitchFamily="2" charset="0"/>
                <a:cs typeface="Roboto" panose="02000000000000000000" pitchFamily="2" charset="0"/>
              </a:rPr>
              <a:t>= </a:t>
            </a:r>
            <a:r>
              <a:rPr lang="pt-BR" sz="8800" b="1" dirty="0">
                <a:solidFill>
                  <a:srgbClr val="000000"/>
                </a:solidFill>
                <a:latin typeface="Fira Sans Regular" panose="020B0503050000020004" pitchFamily="34" charset="0"/>
                <a:ea typeface="Roboto" panose="02000000000000000000" pitchFamily="2" charset="0"/>
                <a:cs typeface="Roboto" panose="02000000000000000000" pitchFamily="2" charset="0"/>
              </a:rPr>
              <a:t>PASSADO</a:t>
            </a:r>
          </a:p>
        </p:txBody>
      </p:sp>
      <p:pic>
        <p:nvPicPr>
          <p:cNvPr id="3" name="Picture 2" descr="Se você tivesse uma máquina do tempo, daria um pulo no futuro ou visitaria  o passado? – RÁDIO BLINK102 FM – CAMPO GRANDE- MS">
            <a:extLst>
              <a:ext uri="{FF2B5EF4-FFF2-40B4-BE49-F238E27FC236}">
                <a16:creationId xmlns:a16="http://schemas.microsoft.com/office/drawing/2014/main" id="{A6601F65-68B2-51ED-1B9C-6B30833D2F9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600" b="29279"/>
          <a:stretch/>
        </p:blipFill>
        <p:spPr bwMode="auto">
          <a:xfrm>
            <a:off x="0" y="0"/>
            <a:ext cx="24384000" cy="89319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18473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 name="fundoverdeslide.jpg" descr="fundoverdeslide.jp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162" name="Título da apresentação"/>
          <p:cNvSpPr txBox="1">
            <a:spLocks noGrp="1"/>
          </p:cNvSpPr>
          <p:nvPr>
            <p:ph type="title"/>
          </p:nvPr>
        </p:nvSpPr>
        <p:spPr>
          <a:xfrm>
            <a:off x="1333500" y="1736733"/>
            <a:ext cx="21971001" cy="3895971"/>
          </a:xfrm>
          <a:prstGeom prst="rect">
            <a:avLst/>
          </a:prstGeom>
        </p:spPr>
        <p:txBody>
          <a:bodyPr anchor="t"/>
          <a:lstStyle>
            <a:lvl1pPr>
              <a:defRPr sz="8400" b="0" spc="-168">
                <a:solidFill>
                  <a:srgbClr val="FFFFFF"/>
                </a:solidFill>
                <a:latin typeface="Fira Sans Bold"/>
                <a:ea typeface="Fira Sans Bold"/>
                <a:cs typeface="Fira Sans Bold"/>
                <a:sym typeface="Fira Sans Bold"/>
              </a:defRPr>
            </a:lvl1pPr>
          </a:lstStyle>
          <a:p>
            <a:r>
              <a:rPr lang="pt-BR" dirty="0"/>
              <a:t>DRAWBACK SUSPENSÃO</a:t>
            </a:r>
            <a:endParaRPr dirty="0"/>
          </a:p>
        </p:txBody>
      </p:sp>
      <p:sp>
        <p:nvSpPr>
          <p:cNvPr id="165" name="Lorem ipsum dolor sit amet, consectetur adipiscing elit, sed do eiusmod tempor incididunt ut labore et dolore magna aliqua. Ut enim ad minim veniam, quis nostrud exercitation ullamco laboris nisi ut aliquip ex ea commodo consequat. Duis aute irure dolor "/>
          <p:cNvSpPr txBox="1"/>
          <p:nvPr/>
        </p:nvSpPr>
        <p:spPr>
          <a:xfrm>
            <a:off x="1079496" y="3868118"/>
            <a:ext cx="22768053" cy="17645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a:defRPr sz="3600">
                <a:solidFill>
                  <a:srgbClr val="FFFEFF"/>
                </a:solidFill>
                <a:latin typeface="Fira Sans Regular"/>
                <a:ea typeface="Fira Sans Regular"/>
                <a:cs typeface="Fira Sans Regular"/>
                <a:sym typeface="Fira Sans Regular"/>
              </a:defRPr>
            </a:lvl1pPr>
          </a:lstStyle>
          <a:p>
            <a:pPr marL="571500" indent="-571500">
              <a:buFont typeface="Arial" panose="020B0604020202020204" pitchFamily="34" charset="0"/>
              <a:buChar char="•"/>
            </a:pPr>
            <a:r>
              <a:rPr lang="pt-BR" dirty="0">
                <a:effectLst>
                  <a:outerShdw blurRad="38100" dist="38100" dir="2700000" algn="tl">
                    <a:srgbClr val="000000">
                      <a:alpha val="43137"/>
                    </a:srgbClr>
                  </a:outerShdw>
                </a:effectLst>
                <a:ea typeface="Roboto" panose="02000000000000000000" pitchFamily="2" charset="0"/>
                <a:cs typeface="Roboto" panose="02000000000000000000" pitchFamily="2" charset="0"/>
              </a:rPr>
              <a:t>É um regime que tem por base a </a:t>
            </a:r>
            <a:r>
              <a:rPr lang="pt-BR" b="1" dirty="0">
                <a:effectLst>
                  <a:outerShdw blurRad="38100" dist="38100" dir="2700000" algn="tl">
                    <a:srgbClr val="000000">
                      <a:alpha val="43137"/>
                    </a:srgbClr>
                  </a:outerShdw>
                </a:effectLst>
                <a:ea typeface="Roboto" panose="02000000000000000000" pitchFamily="2" charset="0"/>
                <a:cs typeface="Roboto" panose="02000000000000000000" pitchFamily="2" charset="0"/>
              </a:rPr>
              <a:t>suspensão</a:t>
            </a:r>
            <a:r>
              <a:rPr lang="pt-BR" dirty="0">
                <a:effectLst>
                  <a:outerShdw blurRad="38100" dist="38100" dir="2700000" algn="tl">
                    <a:srgbClr val="000000">
                      <a:alpha val="43137"/>
                    </a:srgbClr>
                  </a:outerShdw>
                </a:effectLst>
                <a:ea typeface="Roboto" panose="02000000000000000000" pitchFamily="2" charset="0"/>
                <a:cs typeface="Roboto" panose="02000000000000000000" pitchFamily="2" charset="0"/>
              </a:rPr>
              <a:t> dos tributos incidentes, </a:t>
            </a:r>
            <a:r>
              <a:rPr lang="pt-BR" b="1" dirty="0">
                <a:effectLst>
                  <a:outerShdw blurRad="38100" dist="38100" dir="2700000" algn="tl">
                    <a:srgbClr val="000000">
                      <a:alpha val="43137"/>
                    </a:srgbClr>
                  </a:outerShdw>
                </a:effectLst>
                <a:ea typeface="Roboto" panose="02000000000000000000" pitchFamily="2" charset="0"/>
                <a:cs typeface="Roboto" panose="02000000000000000000" pitchFamily="2" charset="0"/>
              </a:rPr>
              <a:t>tanto nas importações  quanto  nas  aquisições  no  mercado  interno</a:t>
            </a:r>
            <a:r>
              <a:rPr lang="pt-BR" dirty="0">
                <a:effectLst>
                  <a:outerShdw blurRad="38100" dist="38100" dir="2700000" algn="tl">
                    <a:srgbClr val="000000">
                      <a:alpha val="43137"/>
                    </a:srgbClr>
                  </a:outerShdw>
                </a:effectLst>
                <a:ea typeface="Roboto" panose="02000000000000000000" pitchFamily="2" charset="0"/>
                <a:cs typeface="Roboto" panose="02000000000000000000" pitchFamily="2" charset="0"/>
              </a:rPr>
              <a:t>,  sobre  insumos  utilizados na industrialização de produto a ser exportado;</a:t>
            </a:r>
          </a:p>
        </p:txBody>
      </p:sp>
      <p:sp>
        <p:nvSpPr>
          <p:cNvPr id="3" name="Lorem ipsum dolor sit amet, consectetur adipiscing elit, sed do eiusmod tempor incididunt ut labore et dolore magna aliqua. Ut enim ad minim veniam, quis nostrud exercitation ullamco laboris nisi ut aliquip ex ea commodo consequat. Duis aute irure dolor ">
            <a:extLst>
              <a:ext uri="{FF2B5EF4-FFF2-40B4-BE49-F238E27FC236}">
                <a16:creationId xmlns:a16="http://schemas.microsoft.com/office/drawing/2014/main" id="{31FA1BE1-3418-1EFC-F64D-15258F4193EA}"/>
              </a:ext>
            </a:extLst>
          </p:cNvPr>
          <p:cNvSpPr txBox="1"/>
          <p:nvPr/>
        </p:nvSpPr>
        <p:spPr>
          <a:xfrm>
            <a:off x="1079495" y="7158795"/>
            <a:ext cx="22768053" cy="12105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a:defRPr sz="3600">
                <a:solidFill>
                  <a:srgbClr val="FFFEFF"/>
                </a:solidFill>
                <a:latin typeface="Fira Sans Regular"/>
                <a:ea typeface="Fira Sans Regular"/>
                <a:cs typeface="Fira Sans Regular"/>
                <a:sym typeface="Fira Sans Regular"/>
              </a:defRPr>
            </a:lvl1pPr>
          </a:lstStyle>
          <a:p>
            <a:pPr marL="571500" indent="-571500">
              <a:buFont typeface="Arial" panose="020B0604020202020204" pitchFamily="34" charset="0"/>
              <a:buChar char="•"/>
            </a:pPr>
            <a:r>
              <a:rPr lang="pt-BR" dirty="0">
                <a:effectLst>
                  <a:outerShdw blurRad="38100" dist="38100" dir="2700000" algn="tl">
                    <a:srgbClr val="000000">
                      <a:alpha val="43137"/>
                    </a:srgbClr>
                  </a:outerShdw>
                </a:effectLst>
                <a:ea typeface="Roboto" panose="02000000000000000000" pitchFamily="2" charset="0"/>
                <a:cs typeface="Roboto" panose="02000000000000000000" pitchFamily="2" charset="0"/>
              </a:rPr>
              <a:t>Empresa beneficiária assume junto ao Governo o </a:t>
            </a:r>
            <a:r>
              <a:rPr lang="pt-BR" b="1" u="sng" dirty="0">
                <a:effectLst>
                  <a:outerShdw blurRad="38100" dist="38100" dir="2700000" algn="tl">
                    <a:srgbClr val="000000">
                      <a:alpha val="43137"/>
                    </a:srgbClr>
                  </a:outerShdw>
                </a:effectLst>
                <a:ea typeface="Roboto" panose="02000000000000000000" pitchFamily="2" charset="0"/>
                <a:cs typeface="Roboto" panose="02000000000000000000" pitchFamily="2" charset="0"/>
              </a:rPr>
              <a:t>compromisso</a:t>
            </a:r>
            <a:r>
              <a:rPr lang="pt-BR" dirty="0">
                <a:effectLst>
                  <a:outerShdw blurRad="38100" dist="38100" dir="2700000" algn="tl">
                    <a:srgbClr val="000000">
                      <a:alpha val="43137"/>
                    </a:srgbClr>
                  </a:outerShdw>
                </a:effectLst>
                <a:ea typeface="Roboto" panose="02000000000000000000" pitchFamily="2" charset="0"/>
                <a:cs typeface="Roboto" panose="02000000000000000000" pitchFamily="2" charset="0"/>
              </a:rPr>
              <a:t> de exportar em até 2 (dois) anos, podendo ser concedido até 5 anos em caso de produtos com longo ciclo de fabricação.</a:t>
            </a:r>
          </a:p>
        </p:txBody>
      </p:sp>
    </p:spTree>
    <p:extLst>
      <p:ext uri="{BB962C8B-B14F-4D97-AF65-F5344CB8AC3E}">
        <p14:creationId xmlns:p14="http://schemas.microsoft.com/office/powerpoint/2010/main" val="10489356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 grpId="0" animBg="1"/>
      <p:bldP spid="165" grpId="0" animBg="1"/>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654535"/>
            <a:ext cx="21971001" cy="1082825"/>
          </a:xfrm>
          <a:prstGeom prst="rect">
            <a:avLst/>
          </a:prstGeom>
        </p:spPr>
        <p:txBody>
          <a:bodyPr anchor="t">
            <a:normAutofit fontScale="90000"/>
          </a:bodyPr>
          <a:lstStyle>
            <a:lvl1pPr>
              <a:defRPr sz="8400" b="0" spc="-168">
                <a:solidFill>
                  <a:srgbClr val="9BB85F"/>
                </a:solidFill>
                <a:latin typeface="Fira Sans Bold"/>
                <a:ea typeface="Fira Sans Bold"/>
                <a:cs typeface="Fira Sans Bold"/>
                <a:sym typeface="Fira Sans Bold"/>
              </a:defRPr>
            </a:lvl1pPr>
          </a:lstStyle>
          <a:p>
            <a:r>
              <a:rPr lang="pt-BR" dirty="0"/>
              <a:t>FLUXO DO DRAWBACK SUSPENSÃO</a:t>
            </a:r>
            <a:endParaRPr dirty="0"/>
          </a:p>
        </p:txBody>
      </p:sp>
      <p:pic>
        <p:nvPicPr>
          <p:cNvPr id="7" name="Picture 2" descr="Fábrica Indústria Poluição - Imagens grátis no Pixabay">
            <a:extLst>
              <a:ext uri="{FF2B5EF4-FFF2-40B4-BE49-F238E27FC236}">
                <a16:creationId xmlns:a16="http://schemas.microsoft.com/office/drawing/2014/main" id="{DE856386-0C70-B5ED-C34F-24E91C1AE71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67263" y="4700016"/>
            <a:ext cx="4519505" cy="2353909"/>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1">
            <a:extLst>
              <a:ext uri="{FF2B5EF4-FFF2-40B4-BE49-F238E27FC236}">
                <a16:creationId xmlns:a16="http://schemas.microsoft.com/office/drawing/2014/main" id="{78F4C905-72F1-1A3E-AB01-9FE88A501278}"/>
              </a:ext>
            </a:extLst>
          </p:cNvPr>
          <p:cNvSpPr>
            <a:spLocks noChangeArrowheads="1"/>
          </p:cNvSpPr>
          <p:nvPr/>
        </p:nvSpPr>
        <p:spPr bwMode="auto">
          <a:xfrm>
            <a:off x="2649213" y="7311181"/>
            <a:ext cx="2355604"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pt-BR" altLang="pt-BR" dirty="0">
                <a:solidFill>
                  <a:srgbClr val="000000"/>
                </a:solidFill>
                <a:latin typeface="Fira Sans Regular" panose="020B0503050000020004" pitchFamily="34" charset="0"/>
                <a:ea typeface="Roboto" panose="02000000000000000000" pitchFamily="2" charset="0"/>
                <a:cs typeface="Arial" panose="020B0604020202020204" pitchFamily="34" charset="0"/>
              </a:rPr>
              <a:t>MERCADO INTERNO</a:t>
            </a:r>
            <a:endParaRPr kumimoji="0" lang="pt-BR" altLang="pt-BR" b="0" i="0" u="none" strike="noStrike" cap="none" normalizeH="0" baseline="0" dirty="0">
              <a:ln>
                <a:noFill/>
              </a:ln>
              <a:solidFill>
                <a:srgbClr val="000000"/>
              </a:solidFill>
              <a:effectLst/>
              <a:latin typeface="Fira Sans Regular" panose="020B0503050000020004" pitchFamily="34" charset="0"/>
            </a:endParaRPr>
          </a:p>
        </p:txBody>
      </p:sp>
      <p:sp>
        <p:nvSpPr>
          <p:cNvPr id="10" name="Rectangle 1">
            <a:extLst>
              <a:ext uri="{FF2B5EF4-FFF2-40B4-BE49-F238E27FC236}">
                <a16:creationId xmlns:a16="http://schemas.microsoft.com/office/drawing/2014/main" id="{668B2FEF-1790-CCF7-609B-DEA3B3501B73}"/>
              </a:ext>
            </a:extLst>
          </p:cNvPr>
          <p:cNvSpPr>
            <a:spLocks noChangeArrowheads="1"/>
          </p:cNvSpPr>
          <p:nvPr/>
        </p:nvSpPr>
        <p:spPr bwMode="auto">
          <a:xfrm>
            <a:off x="2649213" y="4127399"/>
            <a:ext cx="235560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pt-BR" altLang="pt-BR" dirty="0">
                <a:solidFill>
                  <a:srgbClr val="000000"/>
                </a:solidFill>
                <a:latin typeface="Fira Sans Regular" panose="020B0503050000020004" pitchFamily="34" charset="0"/>
                <a:ea typeface="Roboto" panose="02000000000000000000" pitchFamily="2" charset="0"/>
                <a:cs typeface="Arial" panose="020B0604020202020204" pitchFamily="34" charset="0"/>
              </a:rPr>
              <a:t>IMPORTAÇÃO</a:t>
            </a:r>
            <a:endParaRPr kumimoji="0" lang="pt-BR" altLang="pt-BR" b="0" i="0" u="none" strike="noStrike" cap="none" normalizeH="0" baseline="0" dirty="0">
              <a:ln>
                <a:noFill/>
              </a:ln>
              <a:solidFill>
                <a:srgbClr val="000000"/>
              </a:solidFill>
              <a:effectLst/>
              <a:latin typeface="Fira Sans Regular" panose="020B0503050000020004" pitchFamily="34" charset="0"/>
            </a:endParaRPr>
          </a:p>
        </p:txBody>
      </p:sp>
      <p:cxnSp>
        <p:nvCxnSpPr>
          <p:cNvPr id="11" name="Conector: Angulado 10">
            <a:extLst>
              <a:ext uri="{FF2B5EF4-FFF2-40B4-BE49-F238E27FC236}">
                <a16:creationId xmlns:a16="http://schemas.microsoft.com/office/drawing/2014/main" id="{D3E29475-0376-70CA-C1E9-E6691B666350}"/>
              </a:ext>
            </a:extLst>
          </p:cNvPr>
          <p:cNvCxnSpPr>
            <a:cxnSpLocks/>
          </p:cNvCxnSpPr>
          <p:nvPr/>
        </p:nvCxnSpPr>
        <p:spPr>
          <a:xfrm>
            <a:off x="5206566" y="4358231"/>
            <a:ext cx="5482567" cy="1745445"/>
          </a:xfrm>
          <a:prstGeom prst="bentConnector3">
            <a:avLst>
              <a:gd name="adj1" fmla="val 47999"/>
            </a:avLst>
          </a:prstGeom>
          <a:ln w="38100">
            <a:solidFill>
              <a:schemeClr val="accent3">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ector: Angulado 12">
            <a:extLst>
              <a:ext uri="{FF2B5EF4-FFF2-40B4-BE49-F238E27FC236}">
                <a16:creationId xmlns:a16="http://schemas.microsoft.com/office/drawing/2014/main" id="{AC509924-1945-FF02-AFA6-B9A7DA5D3457}"/>
              </a:ext>
            </a:extLst>
          </p:cNvPr>
          <p:cNvCxnSpPr>
            <a:cxnSpLocks/>
          </p:cNvCxnSpPr>
          <p:nvPr/>
        </p:nvCxnSpPr>
        <p:spPr>
          <a:xfrm flipV="1">
            <a:off x="5004817" y="6103676"/>
            <a:ext cx="5684316" cy="1620443"/>
          </a:xfrm>
          <a:prstGeom prst="bentConnector3">
            <a:avLst>
              <a:gd name="adj1" fmla="val 50000"/>
            </a:avLst>
          </a:prstGeom>
          <a:ln w="38100">
            <a:solidFill>
              <a:schemeClr val="accent3">
                <a:lumMod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19" name="Picture 4" descr="Ilustração de fábrica industrial - Baixar PNG/SVG Transparente">
            <a:extLst>
              <a:ext uri="{FF2B5EF4-FFF2-40B4-BE49-F238E27FC236}">
                <a16:creationId xmlns:a16="http://schemas.microsoft.com/office/drawing/2014/main" id="{6AB9436B-F7EE-C0E4-EE6E-50659A2227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89133" y="4069709"/>
            <a:ext cx="3614519" cy="3614519"/>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1">
            <a:extLst>
              <a:ext uri="{FF2B5EF4-FFF2-40B4-BE49-F238E27FC236}">
                <a16:creationId xmlns:a16="http://schemas.microsoft.com/office/drawing/2014/main" id="{A5348050-7B54-0FB7-E851-80C9A60CC397}"/>
              </a:ext>
            </a:extLst>
          </p:cNvPr>
          <p:cNvSpPr>
            <a:spLocks noChangeArrowheads="1"/>
          </p:cNvSpPr>
          <p:nvPr/>
        </p:nvSpPr>
        <p:spPr bwMode="auto">
          <a:xfrm>
            <a:off x="11372498" y="7441016"/>
            <a:ext cx="2355604"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pt-BR" altLang="pt-BR" dirty="0">
                <a:solidFill>
                  <a:srgbClr val="000000"/>
                </a:solidFill>
                <a:latin typeface="Fira Sans Regular" panose="020B0503050000020004" pitchFamily="34" charset="0"/>
                <a:ea typeface="Roboto" panose="02000000000000000000" pitchFamily="2" charset="0"/>
                <a:cs typeface="Arial" panose="020B0604020202020204" pitchFamily="34" charset="0"/>
              </a:rPr>
              <a:t>EMPRESA BENEFICIÁRIA</a:t>
            </a:r>
            <a:endParaRPr kumimoji="0" lang="pt-BR" altLang="pt-BR" b="0" i="0" u="none" strike="noStrike" cap="none" normalizeH="0" baseline="0" dirty="0">
              <a:ln>
                <a:noFill/>
              </a:ln>
              <a:solidFill>
                <a:srgbClr val="000000"/>
              </a:solidFill>
              <a:effectLst/>
              <a:latin typeface="Fira Sans Regular" panose="020B0503050000020004" pitchFamily="34" charset="0"/>
            </a:endParaRPr>
          </a:p>
        </p:txBody>
      </p:sp>
      <p:sp>
        <p:nvSpPr>
          <p:cNvPr id="25" name="Chave Esquerda 24">
            <a:extLst>
              <a:ext uri="{FF2B5EF4-FFF2-40B4-BE49-F238E27FC236}">
                <a16:creationId xmlns:a16="http://schemas.microsoft.com/office/drawing/2014/main" id="{07F03BBF-66F3-CCDA-8B6E-273DF1A9BBA6}"/>
              </a:ext>
            </a:extLst>
          </p:cNvPr>
          <p:cNvSpPr/>
          <p:nvPr/>
        </p:nvSpPr>
        <p:spPr>
          <a:xfrm rot="16200000">
            <a:off x="12175917" y="-2289036"/>
            <a:ext cx="748766" cy="21971001"/>
          </a:xfrm>
          <a:prstGeom prst="leftBrace">
            <a:avLst>
              <a:gd name="adj1" fmla="val 8333"/>
              <a:gd name="adj2" fmla="val 50166"/>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endParaRPr>
          </a:p>
        </p:txBody>
      </p:sp>
      <p:pic>
        <p:nvPicPr>
          <p:cNvPr id="26" name="Picture 18" descr="Exportação, Importação, Comércio Internacional png transparente grátis">
            <a:extLst>
              <a:ext uri="{FF2B5EF4-FFF2-40B4-BE49-F238E27FC236}">
                <a16:creationId xmlns:a16="http://schemas.microsoft.com/office/drawing/2014/main" id="{C8F0E7CC-74E3-DB9E-02D1-97E85CF2C37B}"/>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3654" b="95769" l="10000" r="90000">
                        <a14:foregroundMark x1="22556" y1="88846" x2="22556" y2="88846"/>
                        <a14:foregroundMark x1="22000" y1="89808" x2="22000" y2="89808"/>
                        <a14:foregroundMark x1="30667" y1="90962" x2="30667" y2="90962"/>
                        <a14:foregroundMark x1="41778" y1="88077" x2="41778" y2="88077"/>
                        <a14:foregroundMark x1="30333" y1="95769" x2="30333" y2="95769"/>
                        <a14:backgroundMark x1="31111" y1="23269" x2="47333" y2="23269"/>
                        <a14:backgroundMark x1="47333" y1="23269" x2="78556" y2="18654"/>
                        <a14:backgroundMark x1="65222" y1="11346" x2="49889" y2="14038"/>
                        <a14:backgroundMark x1="32556" y1="18846" x2="65667" y2="18846"/>
                        <a14:backgroundMark x1="65667" y1="18846" x2="67444" y2="18077"/>
                        <a14:backgroundMark x1="56111" y1="9808" x2="66333" y2="5385"/>
                        <a14:backgroundMark x1="25778" y1="29231" x2="29778" y2="22115"/>
                        <a14:backgroundMark x1="29778" y1="22115" x2="35889" y2="17500"/>
                        <a14:backgroundMark x1="35889" y1="17500" x2="38889" y2="27500"/>
                        <a14:backgroundMark x1="38889" y1="27500" x2="44111" y2="23462"/>
                        <a14:backgroundMark x1="44111" y1="23462" x2="38111" y2="22500"/>
                        <a14:backgroundMark x1="38111" y1="22500" x2="45889" y2="23846"/>
                        <a14:backgroundMark x1="45889" y1="23846" x2="76000" y2="22692"/>
                        <a14:backgroundMark x1="76000" y1="22692" x2="57000" y2="15577"/>
                        <a14:backgroundMark x1="57000" y1="15577" x2="62222" y2="5577"/>
                        <a14:backgroundMark x1="62222" y1="5577" x2="87333" y2="14423"/>
                        <a14:backgroundMark x1="87333" y1="14423" x2="81778" y2="20000"/>
                        <a14:backgroundMark x1="81778" y1="20000" x2="88444" y2="23654"/>
                        <a14:backgroundMark x1="88444" y1="23654" x2="54667" y2="15000"/>
                        <a14:backgroundMark x1="54667" y1="15000" x2="62222" y2="15577"/>
                        <a14:backgroundMark x1="61111" y1="4615" x2="61333" y2="3846"/>
                        <a14:backgroundMark x1="61222" y1="4615" x2="61222" y2="4615"/>
                        <a14:backgroundMark x1="59111" y1="4423" x2="63778" y2="4615"/>
                        <a14:backgroundMark x1="25667" y1="22500" x2="29333" y2="22308"/>
                        <a14:backgroundMark x1="30778" y1="63846" x2="30778" y2="63846"/>
                      </a14:backgroundRemoval>
                    </a14:imgEffect>
                  </a14:imgLayer>
                </a14:imgProps>
              </a:ext>
              <a:ext uri="{28A0092B-C50C-407E-A947-70E740481C1C}">
                <a14:useLocalDpi xmlns:a14="http://schemas.microsoft.com/office/drawing/2010/main" val="0"/>
              </a:ext>
            </a:extLst>
          </a:blip>
          <a:srcRect l="18981" t="28227" r="21219"/>
          <a:stretch/>
        </p:blipFill>
        <p:spPr bwMode="auto">
          <a:xfrm>
            <a:off x="19379183" y="4362992"/>
            <a:ext cx="4366431" cy="3027955"/>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1">
            <a:extLst>
              <a:ext uri="{FF2B5EF4-FFF2-40B4-BE49-F238E27FC236}">
                <a16:creationId xmlns:a16="http://schemas.microsoft.com/office/drawing/2014/main" id="{8795BA60-21E4-DECC-286C-1A967EA993DF}"/>
              </a:ext>
            </a:extLst>
          </p:cNvPr>
          <p:cNvSpPr>
            <a:spLocks noChangeArrowheads="1"/>
          </p:cNvSpPr>
          <p:nvPr/>
        </p:nvSpPr>
        <p:spPr bwMode="auto">
          <a:xfrm>
            <a:off x="20384596" y="7570851"/>
            <a:ext cx="235560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pt-BR" altLang="pt-BR" dirty="0">
                <a:solidFill>
                  <a:srgbClr val="000000"/>
                </a:solidFill>
                <a:latin typeface="Fira Sans Regular" panose="020B0503050000020004" pitchFamily="34" charset="0"/>
                <a:ea typeface="Roboto" panose="02000000000000000000" pitchFamily="2" charset="0"/>
                <a:cs typeface="Arial" panose="020B0604020202020204" pitchFamily="34" charset="0"/>
              </a:rPr>
              <a:t>EXPORTAÇÃO</a:t>
            </a:r>
            <a:endParaRPr kumimoji="0" lang="pt-BR" altLang="pt-BR" b="0" i="0" u="none" strike="noStrike" cap="none" normalizeH="0" baseline="0" dirty="0">
              <a:ln>
                <a:noFill/>
              </a:ln>
              <a:solidFill>
                <a:srgbClr val="000000"/>
              </a:solidFill>
              <a:effectLst/>
              <a:latin typeface="Fira Sans Regular" panose="020B0503050000020004" pitchFamily="34" charset="0"/>
            </a:endParaRPr>
          </a:p>
        </p:txBody>
      </p:sp>
      <p:cxnSp>
        <p:nvCxnSpPr>
          <p:cNvPr id="31" name="Conector de Seta Reta 30">
            <a:extLst>
              <a:ext uri="{FF2B5EF4-FFF2-40B4-BE49-F238E27FC236}">
                <a16:creationId xmlns:a16="http://schemas.microsoft.com/office/drawing/2014/main" id="{D6620CD5-1388-8DB4-5C60-DAE0BA51396D}"/>
              </a:ext>
            </a:extLst>
          </p:cNvPr>
          <p:cNvCxnSpPr>
            <a:cxnSpLocks/>
          </p:cNvCxnSpPr>
          <p:nvPr/>
        </p:nvCxnSpPr>
        <p:spPr>
          <a:xfrm>
            <a:off x="14303652" y="6103676"/>
            <a:ext cx="4898748" cy="0"/>
          </a:xfrm>
          <a:prstGeom prst="straightConnector1">
            <a:avLst/>
          </a:prstGeom>
          <a:ln w="38100">
            <a:solidFill>
              <a:schemeClr val="accent3">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3" name="CaixaDeTexto 32">
            <a:extLst>
              <a:ext uri="{FF2B5EF4-FFF2-40B4-BE49-F238E27FC236}">
                <a16:creationId xmlns:a16="http://schemas.microsoft.com/office/drawing/2014/main" id="{D683B638-7098-B86A-0280-EADBA3464361}"/>
              </a:ext>
            </a:extLst>
          </p:cNvPr>
          <p:cNvSpPr txBox="1"/>
          <p:nvPr/>
        </p:nvSpPr>
        <p:spPr>
          <a:xfrm>
            <a:off x="9203596" y="9429673"/>
            <a:ext cx="6693408" cy="830997"/>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pt-BR" sz="4800" dirty="0">
                <a:solidFill>
                  <a:srgbClr val="000000"/>
                </a:solidFill>
                <a:latin typeface="Fira Sans Regular" panose="020B0503050000020004" pitchFamily="34" charset="0"/>
                <a:ea typeface="Roboto" panose="02000000000000000000" pitchFamily="2" charset="0"/>
                <a:cs typeface="Arial" panose="020B0604020202020204" pitchFamily="34" charset="0"/>
              </a:rPr>
              <a:t>IMPOSTOS</a:t>
            </a:r>
            <a:r>
              <a:rPr kumimoji="0" lang="pt-BR" sz="48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rPr>
              <a:t> </a:t>
            </a:r>
            <a:r>
              <a:rPr lang="pt-BR" sz="4800" dirty="0">
                <a:solidFill>
                  <a:srgbClr val="000000"/>
                </a:solidFill>
                <a:latin typeface="Fira Sans Regular" panose="020B0503050000020004" pitchFamily="34" charset="0"/>
                <a:ea typeface="Roboto" panose="02000000000000000000" pitchFamily="2" charset="0"/>
                <a:cs typeface="Arial" panose="020B0604020202020204" pitchFamily="34" charset="0"/>
              </a:rPr>
              <a:t>SUSPENSOS</a:t>
            </a:r>
          </a:p>
        </p:txBody>
      </p:sp>
    </p:spTree>
    <p:extLst>
      <p:ext uri="{BB962C8B-B14F-4D97-AF65-F5344CB8AC3E}">
        <p14:creationId xmlns:p14="http://schemas.microsoft.com/office/powerpoint/2010/main" val="70141472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par>
                                <p:cTn id="18" presetID="10" presetClass="entr" presetSubtype="0"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500"/>
                                        <p:tgtEl>
                                          <p:spTgt spid="31"/>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500"/>
                                        <p:tgtEl>
                                          <p:spTgt spid="26"/>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500"/>
                                        <p:tgtEl>
                                          <p:spTgt spid="27"/>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500"/>
                                        <p:tgtEl>
                                          <p:spTgt spid="25"/>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33"/>
                                        </p:tgtEl>
                                        <p:attrNameLst>
                                          <p:attrName>style.visibility</p:attrName>
                                        </p:attrNameLst>
                                      </p:cBhvr>
                                      <p:to>
                                        <p:strVal val="visible"/>
                                      </p:to>
                                    </p:set>
                                    <p:animEffect transition="in" filter="fade">
                                      <p:cBhvr>
                                        <p:cTn id="5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 grpId="0" animBg="1"/>
      <p:bldP spid="9" grpId="0"/>
      <p:bldP spid="10" grpId="0"/>
      <p:bldP spid="24" grpId="0"/>
      <p:bldP spid="25" grpId="0" animBg="1"/>
      <p:bldP spid="27" grpId="0"/>
      <p:bldP spid="3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 name="fundoverdeslide.jpg" descr="fundoverdeslide.jp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162" name="Título da apresentação"/>
          <p:cNvSpPr txBox="1">
            <a:spLocks noGrp="1"/>
          </p:cNvSpPr>
          <p:nvPr>
            <p:ph type="title"/>
          </p:nvPr>
        </p:nvSpPr>
        <p:spPr>
          <a:xfrm>
            <a:off x="1333500" y="1736733"/>
            <a:ext cx="21971001" cy="3895971"/>
          </a:xfrm>
          <a:prstGeom prst="rect">
            <a:avLst/>
          </a:prstGeom>
        </p:spPr>
        <p:txBody>
          <a:bodyPr anchor="t"/>
          <a:lstStyle>
            <a:lvl1pPr>
              <a:defRPr sz="8400" b="0" spc="-168">
                <a:solidFill>
                  <a:srgbClr val="FFFFFF"/>
                </a:solidFill>
                <a:latin typeface="Fira Sans Bold"/>
                <a:ea typeface="Fira Sans Bold"/>
                <a:cs typeface="Fira Sans Bold"/>
                <a:sym typeface="Fira Sans Bold"/>
              </a:defRPr>
            </a:lvl1pPr>
          </a:lstStyle>
          <a:p>
            <a:r>
              <a:rPr lang="pt-BR" dirty="0"/>
              <a:t>ABRANGÊNCIA DA SUSPENSÃO</a:t>
            </a:r>
            <a:endParaRPr dirty="0"/>
          </a:p>
        </p:txBody>
      </p:sp>
      <p:graphicFrame>
        <p:nvGraphicFramePr>
          <p:cNvPr id="4" name="Tabela 3">
            <a:extLst>
              <a:ext uri="{FF2B5EF4-FFF2-40B4-BE49-F238E27FC236}">
                <a16:creationId xmlns:a16="http://schemas.microsoft.com/office/drawing/2014/main" id="{B53CE0C4-7933-1450-B711-091340EDC885}"/>
              </a:ext>
            </a:extLst>
          </p:cNvPr>
          <p:cNvGraphicFramePr>
            <a:graphicFrameLocks noGrp="1"/>
          </p:cNvGraphicFramePr>
          <p:nvPr>
            <p:extLst>
              <p:ext uri="{D42A27DB-BD31-4B8C-83A1-F6EECF244321}">
                <p14:modId xmlns:p14="http://schemas.microsoft.com/office/powerpoint/2010/main" val="3397678076"/>
              </p:ext>
            </p:extLst>
          </p:nvPr>
        </p:nvGraphicFramePr>
        <p:xfrm>
          <a:off x="5553456" y="3380232"/>
          <a:ext cx="13277088" cy="6955536"/>
        </p:xfrm>
        <a:graphic>
          <a:graphicData uri="http://schemas.openxmlformats.org/drawingml/2006/table">
            <a:tbl>
              <a:tblPr firstRow="1" bandRow="1"/>
              <a:tblGrid>
                <a:gridCol w="6638544">
                  <a:extLst>
                    <a:ext uri="{9D8B030D-6E8A-4147-A177-3AD203B41FA5}">
                      <a16:colId xmlns:a16="http://schemas.microsoft.com/office/drawing/2014/main" val="2255885492"/>
                    </a:ext>
                  </a:extLst>
                </a:gridCol>
                <a:gridCol w="6638544">
                  <a:extLst>
                    <a:ext uri="{9D8B030D-6E8A-4147-A177-3AD203B41FA5}">
                      <a16:colId xmlns:a16="http://schemas.microsoft.com/office/drawing/2014/main" val="2652023960"/>
                    </a:ext>
                  </a:extLst>
                </a:gridCol>
              </a:tblGrid>
              <a:tr h="841248">
                <a:tc>
                  <a:txBody>
                    <a:bodyPr/>
                    <a:lstStyle>
                      <a:lvl1pPr marL="0" marR="0" indent="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Calibri" panose="020F0502020204030204"/>
                          <a:sym typeface="Helvetica Neue"/>
                        </a:defRPr>
                      </a:lvl1pPr>
                      <a:lvl2pPr marL="0" marR="0" indent="45720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Calibri" panose="020F0502020204030204"/>
                          <a:sym typeface="Helvetica Neue"/>
                        </a:defRPr>
                      </a:lvl2pPr>
                      <a:lvl3pPr marL="0" marR="0" indent="91440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Calibri" panose="020F0502020204030204"/>
                          <a:sym typeface="Helvetica Neue"/>
                        </a:defRPr>
                      </a:lvl3pPr>
                      <a:lvl4pPr marL="0" marR="0" indent="137160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Calibri" panose="020F0502020204030204"/>
                          <a:sym typeface="Helvetica Neue"/>
                        </a:defRPr>
                      </a:lvl4pPr>
                      <a:lvl5pPr marL="0" marR="0" indent="182880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Calibri" panose="020F0502020204030204"/>
                          <a:sym typeface="Helvetica Neue"/>
                        </a:defRPr>
                      </a:lvl5pPr>
                      <a:lvl6pPr marL="0" marR="0" indent="228600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Calibri" panose="020F0502020204030204"/>
                          <a:sym typeface="Helvetica Neue"/>
                        </a:defRPr>
                      </a:lvl6pPr>
                      <a:lvl7pPr marL="0" marR="0" indent="274320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Calibri" panose="020F0502020204030204"/>
                          <a:sym typeface="Helvetica Neue"/>
                        </a:defRPr>
                      </a:lvl7pPr>
                      <a:lvl8pPr marL="0" marR="0" indent="320040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Calibri" panose="020F0502020204030204"/>
                          <a:sym typeface="Helvetica Neue"/>
                        </a:defRPr>
                      </a:lvl8pPr>
                      <a:lvl9pPr marL="0" marR="0" indent="365760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Calibri" panose="020F0502020204030204"/>
                          <a:sym typeface="Helvetica Neue"/>
                        </a:defRPr>
                      </a:lvl9pPr>
                    </a:lstStyle>
                    <a:p>
                      <a:pPr algn="ctr"/>
                      <a:r>
                        <a:rPr lang="pt-BR" sz="3200" b="1" dirty="0">
                          <a:solidFill>
                            <a:srgbClr val="000000"/>
                          </a:solidFill>
                          <a:effectLst>
                            <a:outerShdw blurRad="38100" dist="38100" dir="2700000" algn="tl">
                              <a:srgbClr val="000000">
                                <a:alpha val="43137"/>
                              </a:srgbClr>
                            </a:outerShdw>
                          </a:effectLst>
                          <a:latin typeface="Fira Sans Regular" panose="020B0503050000020004" pitchFamily="34" charset="0"/>
                          <a:ea typeface="Roboto" panose="02000000000000000000" pitchFamily="2" charset="0"/>
                        </a:rPr>
                        <a:t>Importação</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70AD47"/>
                    </a:solidFill>
                  </a:tcPr>
                </a:tc>
                <a:tc>
                  <a:txBody>
                    <a:bodyPr/>
                    <a:lstStyle>
                      <a:lvl1pPr marL="0" marR="0" indent="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Calibri" panose="020F0502020204030204"/>
                          <a:sym typeface="Helvetica Neue"/>
                        </a:defRPr>
                      </a:lvl1pPr>
                      <a:lvl2pPr marL="0" marR="0" indent="45720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Calibri" panose="020F0502020204030204"/>
                          <a:sym typeface="Helvetica Neue"/>
                        </a:defRPr>
                      </a:lvl2pPr>
                      <a:lvl3pPr marL="0" marR="0" indent="91440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Calibri" panose="020F0502020204030204"/>
                          <a:sym typeface="Helvetica Neue"/>
                        </a:defRPr>
                      </a:lvl3pPr>
                      <a:lvl4pPr marL="0" marR="0" indent="137160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Calibri" panose="020F0502020204030204"/>
                          <a:sym typeface="Helvetica Neue"/>
                        </a:defRPr>
                      </a:lvl4pPr>
                      <a:lvl5pPr marL="0" marR="0" indent="182880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Calibri" panose="020F0502020204030204"/>
                          <a:sym typeface="Helvetica Neue"/>
                        </a:defRPr>
                      </a:lvl5pPr>
                      <a:lvl6pPr marL="0" marR="0" indent="228600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Calibri" panose="020F0502020204030204"/>
                          <a:sym typeface="Helvetica Neue"/>
                        </a:defRPr>
                      </a:lvl6pPr>
                      <a:lvl7pPr marL="0" marR="0" indent="274320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Calibri" panose="020F0502020204030204"/>
                          <a:sym typeface="Helvetica Neue"/>
                        </a:defRPr>
                      </a:lvl7pPr>
                      <a:lvl8pPr marL="0" marR="0" indent="320040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Calibri" panose="020F0502020204030204"/>
                          <a:sym typeface="Helvetica Neue"/>
                        </a:defRPr>
                      </a:lvl8pPr>
                      <a:lvl9pPr marL="0" marR="0" indent="365760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Calibri" panose="020F0502020204030204"/>
                          <a:sym typeface="Helvetica Neue"/>
                        </a:defRPr>
                      </a:lvl9pPr>
                    </a:lstStyle>
                    <a:p>
                      <a:pPr algn="ctr"/>
                      <a:r>
                        <a:rPr lang="pt-BR" sz="3200" b="1" dirty="0">
                          <a:solidFill>
                            <a:srgbClr val="000000"/>
                          </a:solidFill>
                          <a:effectLst>
                            <a:outerShdw blurRad="38100" dist="38100" dir="2700000" algn="tl">
                              <a:srgbClr val="000000">
                                <a:alpha val="43137"/>
                              </a:srgbClr>
                            </a:outerShdw>
                          </a:effectLst>
                          <a:latin typeface="Fira Sans Regular" panose="020B0503050000020004" pitchFamily="34" charset="0"/>
                          <a:ea typeface="Roboto" panose="02000000000000000000" pitchFamily="2" charset="0"/>
                        </a:rPr>
                        <a:t>Mercado Interno</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70AD47"/>
                    </a:solidFill>
                  </a:tcPr>
                </a:tc>
                <a:extLst>
                  <a:ext uri="{0D108BD9-81ED-4DB2-BD59-A6C34878D82A}">
                    <a16:rowId xmlns:a16="http://schemas.microsoft.com/office/drawing/2014/main" val="1977758343"/>
                  </a:ext>
                </a:extLst>
              </a:tr>
              <a:tr h="841248">
                <a:tc>
                  <a:txBody>
                    <a:bodyPr/>
                    <a:lst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9pPr>
                    </a:lstStyle>
                    <a:p>
                      <a:pPr algn="ctr"/>
                      <a:r>
                        <a:rPr lang="pt-BR" sz="3200" b="0" dirty="0">
                          <a:solidFill>
                            <a:srgbClr val="000000"/>
                          </a:solidFill>
                          <a:latin typeface="Fira Sans Regular" panose="020B0503050000020004" pitchFamily="34" charset="0"/>
                          <a:ea typeface="Roboto" panose="02000000000000000000" pitchFamily="2" charset="0"/>
                        </a:rPr>
                        <a:t>Imposto de Importação</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tint val="40000"/>
                      </a:srgbClr>
                    </a:solidFill>
                  </a:tcPr>
                </a:tc>
                <a:tc>
                  <a:txBody>
                    <a:bodyPr/>
                    <a:lst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9pPr>
                    </a:lstStyle>
                    <a:p>
                      <a:pPr algn="ctr"/>
                      <a:r>
                        <a:rPr lang="pt-BR" sz="3200" b="0" dirty="0">
                          <a:solidFill>
                            <a:srgbClr val="000000"/>
                          </a:solidFill>
                          <a:latin typeface="Fira Sans Regular" panose="020B0503050000020004" pitchFamily="34" charset="0"/>
                          <a:ea typeface="Roboto" panose="02000000000000000000" pitchFamily="2" charset="0"/>
                        </a:rPr>
                        <a:t>-</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tint val="40000"/>
                      </a:srgbClr>
                    </a:solidFill>
                  </a:tcPr>
                </a:tc>
                <a:extLst>
                  <a:ext uri="{0D108BD9-81ED-4DB2-BD59-A6C34878D82A}">
                    <a16:rowId xmlns:a16="http://schemas.microsoft.com/office/drawing/2014/main" val="2697769758"/>
                  </a:ext>
                </a:extLst>
              </a:tr>
              <a:tr h="841248">
                <a:tc>
                  <a:txBody>
                    <a:bodyPr/>
                    <a:lst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9pPr>
                    </a:lstStyle>
                    <a:p>
                      <a:pPr algn="ctr"/>
                      <a:r>
                        <a:rPr lang="pt-BR" sz="3200" b="0" dirty="0">
                          <a:solidFill>
                            <a:srgbClr val="000000"/>
                          </a:solidFill>
                          <a:latin typeface="Fira Sans Regular" panose="020B0503050000020004" pitchFamily="34" charset="0"/>
                          <a:ea typeface="Roboto" panose="02000000000000000000" pitchFamily="2" charset="0"/>
                        </a:rPr>
                        <a:t>IPI</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tint val="20000"/>
                      </a:srgbClr>
                    </a:solidFill>
                  </a:tcPr>
                </a:tc>
                <a:tc>
                  <a:txBody>
                    <a:bodyPr/>
                    <a:lst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9pPr>
                    </a:lstStyle>
                    <a:p>
                      <a:pPr algn="ctr"/>
                      <a:r>
                        <a:rPr lang="pt-BR" sz="3200" b="0" dirty="0">
                          <a:solidFill>
                            <a:srgbClr val="000000"/>
                          </a:solidFill>
                          <a:latin typeface="Fira Sans Regular" panose="020B0503050000020004" pitchFamily="34" charset="0"/>
                          <a:ea typeface="Roboto" panose="02000000000000000000" pitchFamily="2" charset="0"/>
                        </a:rPr>
                        <a:t>IPI</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tint val="20000"/>
                      </a:srgbClr>
                    </a:solidFill>
                  </a:tcPr>
                </a:tc>
                <a:extLst>
                  <a:ext uri="{0D108BD9-81ED-4DB2-BD59-A6C34878D82A}">
                    <a16:rowId xmlns:a16="http://schemas.microsoft.com/office/drawing/2014/main" val="1794883698"/>
                  </a:ext>
                </a:extLst>
              </a:tr>
              <a:tr h="841248">
                <a:tc>
                  <a:txBody>
                    <a:bodyPr/>
                    <a:lst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9pPr>
                    </a:lstStyle>
                    <a:p>
                      <a:pPr algn="ctr"/>
                      <a:r>
                        <a:rPr lang="pt-BR" sz="3200" b="0" dirty="0">
                          <a:solidFill>
                            <a:srgbClr val="000000"/>
                          </a:solidFill>
                          <a:latin typeface="Fira Sans Regular" panose="020B0503050000020004" pitchFamily="34" charset="0"/>
                          <a:ea typeface="Roboto" panose="02000000000000000000" pitchFamily="2" charset="0"/>
                        </a:rPr>
                        <a:t>PIS/PASEP</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tint val="40000"/>
                      </a:srgbClr>
                    </a:solidFill>
                  </a:tcPr>
                </a:tc>
                <a:tc>
                  <a:txBody>
                    <a:bodyPr/>
                    <a:lst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9pPr>
                    </a:lstStyle>
                    <a:p>
                      <a:pPr algn="ctr"/>
                      <a:r>
                        <a:rPr lang="pt-BR" sz="3200" b="0" dirty="0">
                          <a:solidFill>
                            <a:srgbClr val="000000"/>
                          </a:solidFill>
                          <a:latin typeface="Fira Sans Regular" panose="020B0503050000020004" pitchFamily="34" charset="0"/>
                          <a:ea typeface="Roboto" panose="02000000000000000000" pitchFamily="2" charset="0"/>
                        </a:rPr>
                        <a:t>PIS/PASEP</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tint val="40000"/>
                      </a:srgbClr>
                    </a:solidFill>
                  </a:tcPr>
                </a:tc>
                <a:extLst>
                  <a:ext uri="{0D108BD9-81ED-4DB2-BD59-A6C34878D82A}">
                    <a16:rowId xmlns:a16="http://schemas.microsoft.com/office/drawing/2014/main" val="3534811070"/>
                  </a:ext>
                </a:extLst>
              </a:tr>
              <a:tr h="841248">
                <a:tc>
                  <a:txBody>
                    <a:bodyPr/>
                    <a:lst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9pPr>
                    </a:lstStyle>
                    <a:p>
                      <a:pPr algn="ctr"/>
                      <a:r>
                        <a:rPr lang="pt-BR" sz="3200" b="0" dirty="0">
                          <a:solidFill>
                            <a:srgbClr val="000000"/>
                          </a:solidFill>
                          <a:latin typeface="Fira Sans Regular" panose="020B0503050000020004" pitchFamily="34" charset="0"/>
                          <a:ea typeface="Roboto" panose="02000000000000000000" pitchFamily="2" charset="0"/>
                        </a:rPr>
                        <a:t>COFINS</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tint val="20000"/>
                      </a:srgbClr>
                    </a:solidFill>
                  </a:tcPr>
                </a:tc>
                <a:tc>
                  <a:txBody>
                    <a:bodyPr/>
                    <a:lst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9pPr>
                    </a:lstStyle>
                    <a:p>
                      <a:pPr algn="ctr"/>
                      <a:r>
                        <a:rPr lang="pt-BR" sz="3200" b="0" dirty="0">
                          <a:solidFill>
                            <a:srgbClr val="000000"/>
                          </a:solidFill>
                          <a:latin typeface="Fira Sans Regular" panose="020B0503050000020004" pitchFamily="34" charset="0"/>
                          <a:ea typeface="Roboto" panose="02000000000000000000" pitchFamily="2" charset="0"/>
                        </a:rPr>
                        <a:t>COFINS</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tint val="20000"/>
                      </a:srgbClr>
                    </a:solidFill>
                  </a:tcPr>
                </a:tc>
                <a:extLst>
                  <a:ext uri="{0D108BD9-81ED-4DB2-BD59-A6C34878D82A}">
                    <a16:rowId xmlns:a16="http://schemas.microsoft.com/office/drawing/2014/main" val="4047852108"/>
                  </a:ext>
                </a:extLst>
              </a:tr>
              <a:tr h="841248">
                <a:tc>
                  <a:txBody>
                    <a:bodyPr/>
                    <a:lst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9pPr>
                    </a:lstStyle>
                    <a:p>
                      <a:pPr algn="ctr"/>
                      <a:r>
                        <a:rPr lang="pt-BR" sz="3200" b="0" dirty="0">
                          <a:solidFill>
                            <a:srgbClr val="000000"/>
                          </a:solidFill>
                          <a:latin typeface="Fira Sans Regular" panose="020B0503050000020004" pitchFamily="34" charset="0"/>
                          <a:ea typeface="Roboto" panose="02000000000000000000" pitchFamily="2" charset="0"/>
                        </a:rPr>
                        <a:t>ICMS</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tint val="40000"/>
                      </a:srgbClr>
                    </a:solidFill>
                  </a:tcPr>
                </a:tc>
                <a:tc>
                  <a:txBody>
                    <a:bodyPr/>
                    <a:lst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9pPr>
                    </a:lstStyle>
                    <a:p>
                      <a:pPr algn="ctr"/>
                      <a:r>
                        <a:rPr lang="pt-BR" sz="3200" b="0" dirty="0">
                          <a:solidFill>
                            <a:srgbClr val="000000"/>
                          </a:solidFill>
                          <a:latin typeface="Fira Sans Regular" panose="020B0503050000020004" pitchFamily="34" charset="0"/>
                          <a:ea typeface="Roboto" panose="02000000000000000000" pitchFamily="2" charset="0"/>
                        </a:rPr>
                        <a:t>-</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tint val="40000"/>
                      </a:srgbClr>
                    </a:solidFill>
                  </a:tcPr>
                </a:tc>
                <a:extLst>
                  <a:ext uri="{0D108BD9-81ED-4DB2-BD59-A6C34878D82A}">
                    <a16:rowId xmlns:a16="http://schemas.microsoft.com/office/drawing/2014/main" val="2619215682"/>
                  </a:ext>
                </a:extLst>
              </a:tr>
              <a:tr h="841248">
                <a:tc>
                  <a:txBody>
                    <a:bodyPr/>
                    <a:lst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9pPr>
                    </a:lstStyle>
                    <a:p>
                      <a:pPr algn="ctr"/>
                      <a:r>
                        <a:rPr lang="pt-BR" sz="3200" b="0" dirty="0">
                          <a:solidFill>
                            <a:srgbClr val="000000"/>
                          </a:solidFill>
                          <a:latin typeface="Fira Sans Regular" panose="020B0503050000020004" pitchFamily="34" charset="0"/>
                          <a:ea typeface="Roboto" panose="02000000000000000000" pitchFamily="2" charset="0"/>
                        </a:rPr>
                        <a:t>AFRMM</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tint val="20000"/>
                      </a:srgbClr>
                    </a:solidFill>
                  </a:tcPr>
                </a:tc>
                <a:tc>
                  <a:txBody>
                    <a:bodyPr/>
                    <a:lst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9pPr>
                    </a:lstStyle>
                    <a:p>
                      <a:pPr algn="ctr"/>
                      <a:r>
                        <a:rPr lang="pt-BR" sz="3200" b="0" dirty="0">
                          <a:solidFill>
                            <a:srgbClr val="000000"/>
                          </a:solidFill>
                          <a:latin typeface="Fira Sans Regular" panose="020B0503050000020004" pitchFamily="34" charset="0"/>
                          <a:ea typeface="Roboto" panose="02000000000000000000" pitchFamily="2" charset="0"/>
                        </a:rPr>
                        <a:t>-</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tint val="20000"/>
                      </a:srgbClr>
                    </a:solidFill>
                  </a:tcPr>
                </a:tc>
                <a:extLst>
                  <a:ext uri="{0D108BD9-81ED-4DB2-BD59-A6C34878D82A}">
                    <a16:rowId xmlns:a16="http://schemas.microsoft.com/office/drawing/2014/main" val="1239653646"/>
                  </a:ext>
                </a:extLst>
              </a:tr>
              <a:tr h="841248">
                <a:tc>
                  <a:txBody>
                    <a:bodyPr/>
                    <a:lst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9pPr>
                    </a:lstStyle>
                    <a:p>
                      <a:pPr algn="ctr"/>
                      <a:r>
                        <a:rPr lang="pt-BR" sz="3200" b="0" kern="1200" dirty="0">
                          <a:solidFill>
                            <a:srgbClr val="000000"/>
                          </a:solidFill>
                          <a:latin typeface="Fira Sans Regular" panose="020B0503050000020004" pitchFamily="34" charset="0"/>
                          <a:ea typeface="Roboto" panose="02000000000000000000" pitchFamily="2" charset="0"/>
                          <a:cs typeface="+mn-cs"/>
                        </a:rPr>
                        <a:t>50% de Redução na Armazenagem Aérea</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tint val="40000"/>
                      </a:srgbClr>
                    </a:solidFill>
                  </a:tcPr>
                </a:tc>
                <a:tc>
                  <a:txBody>
                    <a:bodyPr/>
                    <a:lst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9pPr>
                    </a:lstStyle>
                    <a:p>
                      <a:pPr algn="ctr"/>
                      <a:r>
                        <a:rPr lang="pt-BR" sz="3200" b="0" dirty="0">
                          <a:solidFill>
                            <a:srgbClr val="000000"/>
                          </a:solidFill>
                          <a:latin typeface="Fira Sans Regular" panose="020B0503050000020004" pitchFamily="34" charset="0"/>
                          <a:ea typeface="Roboto" panose="02000000000000000000" pitchFamily="2" charset="0"/>
                        </a:rPr>
                        <a:t>-</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tint val="40000"/>
                      </a:srgbClr>
                    </a:solidFill>
                  </a:tcPr>
                </a:tc>
                <a:extLst>
                  <a:ext uri="{0D108BD9-81ED-4DB2-BD59-A6C34878D82A}">
                    <a16:rowId xmlns:a16="http://schemas.microsoft.com/office/drawing/2014/main" val="829288583"/>
                  </a:ext>
                </a:extLst>
              </a:tr>
            </a:tbl>
          </a:graphicData>
        </a:graphic>
      </p:graphicFrame>
      <p:graphicFrame>
        <p:nvGraphicFramePr>
          <p:cNvPr id="7" name="Tabela 6">
            <a:extLst>
              <a:ext uri="{FF2B5EF4-FFF2-40B4-BE49-F238E27FC236}">
                <a16:creationId xmlns:a16="http://schemas.microsoft.com/office/drawing/2014/main" id="{C05627B4-1315-8452-B001-55F4AE982D21}"/>
              </a:ext>
            </a:extLst>
          </p:cNvPr>
          <p:cNvGraphicFramePr>
            <a:graphicFrameLocks noGrp="1"/>
          </p:cNvGraphicFramePr>
          <p:nvPr>
            <p:extLst>
              <p:ext uri="{D42A27DB-BD31-4B8C-83A1-F6EECF244321}">
                <p14:modId xmlns:p14="http://schemas.microsoft.com/office/powerpoint/2010/main" val="2559828757"/>
              </p:ext>
            </p:extLst>
          </p:nvPr>
        </p:nvGraphicFramePr>
        <p:xfrm>
          <a:off x="5553456" y="10618024"/>
          <a:ext cx="13277088" cy="396240"/>
        </p:xfrm>
        <a:graphic>
          <a:graphicData uri="http://schemas.openxmlformats.org/drawingml/2006/table">
            <a:tbl>
              <a:tblPr firstRow="1" bandRow="1"/>
              <a:tblGrid>
                <a:gridCol w="13277088">
                  <a:extLst>
                    <a:ext uri="{9D8B030D-6E8A-4147-A177-3AD203B41FA5}">
                      <a16:colId xmlns:a16="http://schemas.microsoft.com/office/drawing/2014/main" val="810732456"/>
                    </a:ext>
                  </a:extLst>
                </a:gridCol>
              </a:tblGrid>
              <a:tr h="370840">
                <a:tc>
                  <a:txBody>
                    <a:bodyPr/>
                    <a:lstStyle>
                      <a:lvl1pPr marL="0" marR="0" indent="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Arial"/>
                          <a:sym typeface="Helvetica Neue"/>
                        </a:defRPr>
                      </a:lvl1pPr>
                      <a:lvl2pPr marL="0" marR="0" indent="45720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Arial"/>
                          <a:sym typeface="Helvetica Neue"/>
                        </a:defRPr>
                      </a:lvl2pPr>
                      <a:lvl3pPr marL="0" marR="0" indent="91440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Arial"/>
                          <a:sym typeface="Helvetica Neue"/>
                        </a:defRPr>
                      </a:lvl3pPr>
                      <a:lvl4pPr marL="0" marR="0" indent="137160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Arial"/>
                          <a:sym typeface="Helvetica Neue"/>
                        </a:defRPr>
                      </a:lvl4pPr>
                      <a:lvl5pPr marL="0" marR="0" indent="182880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Arial"/>
                          <a:sym typeface="Helvetica Neue"/>
                        </a:defRPr>
                      </a:lvl5pPr>
                      <a:lvl6pPr marL="0" marR="0" indent="228600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Arial"/>
                          <a:sym typeface="Helvetica Neue"/>
                        </a:defRPr>
                      </a:lvl6pPr>
                      <a:lvl7pPr marL="0" marR="0" indent="274320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Arial"/>
                          <a:sym typeface="Helvetica Neue"/>
                        </a:defRPr>
                      </a:lvl7pPr>
                      <a:lvl8pPr marL="0" marR="0" indent="320040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Arial"/>
                          <a:sym typeface="Helvetica Neue"/>
                        </a:defRPr>
                      </a:lvl8pPr>
                      <a:lvl9pPr marL="0" marR="0" indent="365760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Arial"/>
                          <a:sym typeface="Helvetica Neue"/>
                        </a:defRPr>
                      </a:lvl9pPr>
                    </a:lstStyle>
                    <a:p>
                      <a:pPr algn="ctr"/>
                      <a:r>
                        <a:rPr lang="pt-BR" sz="2000" b="0" kern="1200" dirty="0">
                          <a:solidFill>
                            <a:srgbClr val="000000"/>
                          </a:solidFill>
                          <a:effectLst/>
                          <a:latin typeface="Fira Sans Regular" panose="020B0503050000020004" pitchFamily="34" charset="0"/>
                          <a:ea typeface="Roboto" panose="02000000000000000000" pitchFamily="2" charset="0"/>
                          <a:cs typeface="Roboto" panose="02000000000000000000" pitchFamily="2" charset="0"/>
                        </a:rPr>
                        <a:t>No mercado interno, não há a suspensão do ICMS, entretanto existe a redução da base de cálculo do mesmo</a:t>
                      </a:r>
                    </a:p>
                  </a:txBody>
                  <a:tcPr>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extLst>
                  <a:ext uri="{0D108BD9-81ED-4DB2-BD59-A6C34878D82A}">
                    <a16:rowId xmlns:a16="http://schemas.microsoft.com/office/drawing/2014/main" val="4099704384"/>
                  </a:ext>
                </a:extLst>
              </a:tr>
            </a:tbl>
          </a:graphicData>
        </a:graphic>
      </p:graphicFrame>
    </p:spTree>
    <p:extLst>
      <p:ext uri="{BB962C8B-B14F-4D97-AF65-F5344CB8AC3E}">
        <p14:creationId xmlns:p14="http://schemas.microsoft.com/office/powerpoint/2010/main" val="280903372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654535"/>
            <a:ext cx="21971001" cy="1082825"/>
          </a:xfrm>
          <a:prstGeom prst="rect">
            <a:avLst/>
          </a:prstGeom>
        </p:spPr>
        <p:txBody>
          <a:bodyPr anchor="t">
            <a:normAutofit fontScale="90000"/>
          </a:bodyPr>
          <a:lstStyle>
            <a:lvl1pPr>
              <a:defRPr sz="8400" b="0" spc="-168">
                <a:solidFill>
                  <a:srgbClr val="9BB85F"/>
                </a:solidFill>
                <a:latin typeface="Fira Sans Bold"/>
                <a:ea typeface="Fira Sans Bold"/>
                <a:cs typeface="Fira Sans Bold"/>
                <a:sym typeface="Fira Sans Bold"/>
              </a:defRPr>
            </a:lvl1pPr>
          </a:lstStyle>
          <a:p>
            <a:r>
              <a:rPr lang="pt-BR" dirty="0"/>
              <a:t>Compromisso de Exportação</a:t>
            </a:r>
          </a:p>
        </p:txBody>
      </p:sp>
      <p:sp>
        <p:nvSpPr>
          <p:cNvPr id="158"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half" idx="1"/>
          </p:nvPr>
        </p:nvSpPr>
        <p:spPr>
          <a:xfrm>
            <a:off x="2042194" y="3638002"/>
            <a:ext cx="20299612" cy="6439995"/>
          </a:xfrm>
          <a:prstGeom prst="rect">
            <a:avLst/>
          </a:prstGeom>
        </p:spPr>
        <p:txBody>
          <a:bodyPr>
            <a:noAutofit/>
          </a:bodyPr>
          <a:lstStyle>
            <a:lvl1pPr algn="just" defTabSz="182880">
              <a:lnSpc>
                <a:spcPct val="120000"/>
              </a:lnSpc>
              <a:spcBef>
                <a:spcPts val="600"/>
              </a:spcBef>
              <a:defRPr sz="2800" b="0">
                <a:latin typeface="Fira Sans Regular"/>
                <a:ea typeface="Fira Sans Regular"/>
                <a:cs typeface="Fira Sans Regular"/>
                <a:sym typeface="Fira Sans Regular"/>
              </a:defRPr>
            </a:lvl1pPr>
          </a:lstStyle>
          <a:p>
            <a:r>
              <a:rPr lang="pt-BR" sz="3600" b="1" dirty="0">
                <a:latin typeface="Fira Sans Regular" panose="020B0503050000020004" pitchFamily="34" charset="0"/>
                <a:ea typeface="Roboto" panose="02000000000000000000" pitchFamily="2" charset="0"/>
                <a:cs typeface="Roboto" panose="02000000000000000000" pitchFamily="2" charset="0"/>
              </a:rPr>
              <a:t>Entende-se como cumprido o compromisso de exportação quando ocorre a:</a:t>
            </a:r>
          </a:p>
          <a:p>
            <a:endParaRPr lang="pt-BR" sz="4800" b="1" dirty="0">
              <a:latin typeface="Roboto" panose="02000000000000000000" pitchFamily="2" charset="0"/>
              <a:ea typeface="Roboto" panose="02000000000000000000" pitchFamily="2" charset="0"/>
              <a:cs typeface="Roboto" panose="02000000000000000000" pitchFamily="2" charset="0"/>
            </a:endParaRPr>
          </a:p>
          <a:p>
            <a:pPr marL="457200" indent="-457200">
              <a:buFont typeface="Arial" panose="020B0604020202020204" pitchFamily="34" charset="0"/>
              <a:buChar char="•"/>
            </a:pPr>
            <a:r>
              <a:rPr lang="pt-BR" sz="3200" dirty="0">
                <a:latin typeface="Fira Sans Regular" panose="020B0503050000020004" pitchFamily="34" charset="0"/>
                <a:ea typeface="Roboto" panose="02000000000000000000" pitchFamily="2" charset="0"/>
                <a:cs typeface="Roboto" panose="02000000000000000000" pitchFamily="2" charset="0"/>
              </a:rPr>
              <a:t>Destinação ao exterior do produto a exportar pela beneficiária do regime;</a:t>
            </a:r>
          </a:p>
          <a:p>
            <a:endParaRPr lang="pt-BR" sz="3200" dirty="0">
              <a:latin typeface="Fira Sans Regular" panose="020B0503050000020004" pitchFamily="34" charset="0"/>
              <a:ea typeface="Roboto" panose="02000000000000000000" pitchFamily="2" charset="0"/>
              <a:cs typeface="Roboto" panose="02000000000000000000" pitchFamily="2" charset="0"/>
            </a:endParaRPr>
          </a:p>
          <a:p>
            <a:pPr marL="457200" indent="-457200">
              <a:buFont typeface="Arial" panose="020B0604020202020204" pitchFamily="34" charset="0"/>
              <a:buChar char="•"/>
            </a:pPr>
            <a:r>
              <a:rPr lang="pt-BR" sz="3200" dirty="0">
                <a:latin typeface="Fira Sans Regular" panose="020B0503050000020004" pitchFamily="34" charset="0"/>
                <a:ea typeface="Roboto" panose="02000000000000000000" pitchFamily="2" charset="0"/>
                <a:cs typeface="Roboto" panose="02000000000000000000" pitchFamily="2" charset="0"/>
              </a:rPr>
              <a:t>Venda do produto a exportar à empresa comercial exportadora constituída na forma do Decreto-Lei n° 1.248, de 1972, com fim específico de exportação;</a:t>
            </a:r>
          </a:p>
          <a:p>
            <a:endParaRPr lang="pt-BR" sz="3200" dirty="0">
              <a:latin typeface="Fira Sans Regular" panose="020B0503050000020004" pitchFamily="34" charset="0"/>
              <a:ea typeface="Roboto" panose="02000000000000000000" pitchFamily="2" charset="0"/>
              <a:cs typeface="Roboto" panose="02000000000000000000" pitchFamily="2" charset="0"/>
            </a:endParaRPr>
          </a:p>
          <a:p>
            <a:pPr marL="457200" indent="-457200">
              <a:buFont typeface="Arial" panose="020B0604020202020204" pitchFamily="34" charset="0"/>
              <a:buChar char="•"/>
            </a:pPr>
            <a:r>
              <a:rPr lang="pt-BR" sz="3200" dirty="0">
                <a:latin typeface="Fira Sans Regular" panose="020B0503050000020004" pitchFamily="34" charset="0"/>
                <a:ea typeface="Roboto" panose="02000000000000000000" pitchFamily="2" charset="0"/>
                <a:cs typeface="Roboto" panose="02000000000000000000" pitchFamily="2" charset="0"/>
              </a:rPr>
              <a:t>Venda do produto a exportar para empresa de fins comerciais habilitada a operar em comércio exterior e sua efetiva exportação.</a:t>
            </a:r>
          </a:p>
          <a:p>
            <a:endParaRPr lang="pt-BR" sz="4800" b="1" dirty="0">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54364323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 grpId="0" animBg="1"/>
      <p:bldP spid="158"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654535"/>
            <a:ext cx="21971001" cy="1082825"/>
          </a:xfrm>
          <a:prstGeom prst="rect">
            <a:avLst/>
          </a:prstGeom>
        </p:spPr>
        <p:txBody>
          <a:bodyPr anchor="t">
            <a:normAutofit fontScale="90000"/>
          </a:bodyPr>
          <a:lstStyle>
            <a:lvl1pPr>
              <a:defRPr sz="8400" b="0" spc="-168">
                <a:solidFill>
                  <a:srgbClr val="9BB85F"/>
                </a:solidFill>
                <a:latin typeface="Fira Sans Bold"/>
                <a:ea typeface="Fira Sans Bold"/>
                <a:cs typeface="Fira Sans Bold"/>
                <a:sym typeface="Fira Sans Bold"/>
              </a:defRPr>
            </a:lvl1pPr>
          </a:lstStyle>
          <a:p>
            <a:r>
              <a:rPr lang="pt-BR" dirty="0"/>
              <a:t>EM CASO DE NÃO CUMPRIMENTO DO REGIME, DEVERÁ SER ADOTADA ALGUMA DAS POSSIBILIDADES ABAIXO:</a:t>
            </a:r>
          </a:p>
        </p:txBody>
      </p:sp>
      <p:sp>
        <p:nvSpPr>
          <p:cNvPr id="158"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half" idx="1"/>
          </p:nvPr>
        </p:nvSpPr>
        <p:spPr>
          <a:xfrm>
            <a:off x="2042194" y="3638002"/>
            <a:ext cx="20299612" cy="8468654"/>
          </a:xfrm>
          <a:prstGeom prst="rect">
            <a:avLst/>
          </a:prstGeom>
        </p:spPr>
        <p:txBody>
          <a:bodyPr>
            <a:noAutofit/>
          </a:bodyPr>
          <a:lstStyle>
            <a:lvl1pPr algn="just" defTabSz="182880">
              <a:lnSpc>
                <a:spcPct val="120000"/>
              </a:lnSpc>
              <a:spcBef>
                <a:spcPts val="600"/>
              </a:spcBef>
              <a:defRPr sz="2800" b="0">
                <a:latin typeface="Fira Sans Regular"/>
                <a:ea typeface="Fira Sans Regular"/>
                <a:cs typeface="Fira Sans Regular"/>
                <a:sym typeface="Fira Sans Regular"/>
              </a:defRPr>
            </a:lvl1pPr>
          </a:lstStyle>
          <a:p>
            <a:pPr marL="457200" lvl="0" indent="-457200">
              <a:buFont typeface="Arial" panose="020B0604020202020204" pitchFamily="34" charset="0"/>
              <a:buChar char="•"/>
            </a:pPr>
            <a:r>
              <a:rPr lang="pt-BR" sz="3200" b="1" dirty="0">
                <a:latin typeface="Fira Sans Regular" panose="020B0503050000020004" pitchFamily="34" charset="0"/>
                <a:ea typeface="Roboto" panose="02000000000000000000" pitchFamily="2" charset="0"/>
              </a:rPr>
              <a:t>Mercadorias Importadas:</a:t>
            </a:r>
          </a:p>
          <a:p>
            <a:pPr marL="457200" lvl="0" indent="-457200">
              <a:buFont typeface="Wingdings" panose="05000000000000000000" pitchFamily="2" charset="2"/>
              <a:buChar char="§"/>
            </a:pPr>
            <a:endParaRPr lang="pt-BR" sz="3200" dirty="0">
              <a:latin typeface="Fira Sans Regular" panose="020B0503050000020004" pitchFamily="34" charset="0"/>
              <a:ea typeface="Roboto" panose="02000000000000000000" pitchFamily="2" charset="0"/>
            </a:endParaRPr>
          </a:p>
          <a:p>
            <a:pPr marL="457200" lvl="0" indent="-457200">
              <a:buFont typeface="Wingdings" panose="05000000000000000000" pitchFamily="2" charset="2"/>
              <a:buChar char="§"/>
            </a:pPr>
            <a:r>
              <a:rPr lang="pt-BR" sz="3200" dirty="0">
                <a:latin typeface="Fira Sans Regular" panose="020B0503050000020004" pitchFamily="34" charset="0"/>
                <a:ea typeface="Roboto" panose="02000000000000000000" pitchFamily="2" charset="0"/>
              </a:rPr>
              <a:t>Devolução ao exterior;</a:t>
            </a:r>
          </a:p>
          <a:p>
            <a:pPr marL="457200" lvl="0" indent="-457200">
              <a:buFont typeface="Wingdings" panose="05000000000000000000" pitchFamily="2" charset="2"/>
              <a:buChar char="§"/>
            </a:pPr>
            <a:r>
              <a:rPr lang="pt-BR" sz="3200" dirty="0">
                <a:latin typeface="Fira Sans Regular" panose="020B0503050000020004" pitchFamily="34" charset="0"/>
                <a:ea typeface="Roboto" panose="02000000000000000000" pitchFamily="2" charset="0"/>
              </a:rPr>
              <a:t>Destruição, sob controle aduaneiro, às expensas do interessado;</a:t>
            </a:r>
          </a:p>
          <a:p>
            <a:pPr marL="457200" lvl="0" indent="-457200">
              <a:buFont typeface="Wingdings" panose="05000000000000000000" pitchFamily="2" charset="2"/>
              <a:buChar char="§"/>
            </a:pPr>
            <a:r>
              <a:rPr lang="pt-BR" sz="3200" dirty="0">
                <a:latin typeface="Fira Sans Regular" panose="020B0503050000020004" pitchFamily="34" charset="0"/>
                <a:ea typeface="Roboto" panose="02000000000000000000" pitchFamily="2" charset="0"/>
              </a:rPr>
              <a:t>Destinação para consumo das mercadorias remanescentes, com o pagamento dos tributos suspensos e dos acréscimos legais;</a:t>
            </a:r>
          </a:p>
          <a:p>
            <a:pPr marL="457200" lvl="0" indent="-457200">
              <a:buFont typeface="Wingdings" panose="05000000000000000000" pitchFamily="2" charset="2"/>
              <a:buChar char="§"/>
            </a:pPr>
            <a:r>
              <a:rPr lang="pt-BR" sz="3200" dirty="0">
                <a:latin typeface="Fira Sans Regular" panose="020B0503050000020004" pitchFamily="34" charset="0"/>
                <a:ea typeface="Roboto" panose="02000000000000000000" pitchFamily="2" charset="0"/>
              </a:rPr>
              <a:t>Entrega à Fazenda Nacional, livres de quaisquer despesas e ônus, desde que a autoridade aduaneira concorde em recebê-las; </a:t>
            </a:r>
          </a:p>
          <a:p>
            <a:pPr marL="457200" lvl="0" indent="-457200">
              <a:buFont typeface="Wingdings" panose="05000000000000000000" pitchFamily="2" charset="2"/>
              <a:buChar char="§"/>
            </a:pPr>
            <a:r>
              <a:rPr lang="pt-BR" sz="3200" dirty="0">
                <a:latin typeface="Fira Sans Regular" panose="020B0503050000020004" pitchFamily="34" charset="0"/>
                <a:ea typeface="Roboto" panose="02000000000000000000" pitchFamily="2" charset="0"/>
              </a:rPr>
              <a:t>Transferência para outro regime aduaneiro especial, observadas as normas do referido regime;</a:t>
            </a:r>
          </a:p>
          <a:p>
            <a:pPr marL="457200" lvl="0" indent="-457200">
              <a:buFont typeface="Arial" panose="020B0604020202020204" pitchFamily="34" charset="0"/>
              <a:buChar char="•"/>
            </a:pPr>
            <a:endParaRPr lang="pt-BR" sz="3200" b="1" dirty="0">
              <a:latin typeface="Fira Sans Regular" panose="020B0503050000020004" pitchFamily="34" charset="0"/>
              <a:ea typeface="Roboto" panose="02000000000000000000" pitchFamily="2" charset="0"/>
            </a:endParaRPr>
          </a:p>
          <a:p>
            <a:pPr marL="457200" lvl="0" indent="-457200">
              <a:buFont typeface="Arial" panose="020B0604020202020204" pitchFamily="34" charset="0"/>
              <a:buChar char="•"/>
            </a:pPr>
            <a:r>
              <a:rPr lang="pt-BR" sz="3200" b="1" dirty="0">
                <a:latin typeface="Fira Sans Regular" panose="020B0503050000020004" pitchFamily="34" charset="0"/>
                <a:ea typeface="Roboto" panose="02000000000000000000" pitchFamily="2" charset="0"/>
              </a:rPr>
              <a:t>Mercadoria Adquirida no Mercado Nacional:</a:t>
            </a:r>
          </a:p>
          <a:p>
            <a:pPr marL="457200" lvl="0" indent="-457200">
              <a:buFont typeface="Wingdings" panose="05000000000000000000" pitchFamily="2" charset="2"/>
              <a:buChar char="§"/>
            </a:pPr>
            <a:endParaRPr lang="pt-BR" sz="3200" dirty="0">
              <a:latin typeface="Fira Sans Regular" panose="020B0503050000020004" pitchFamily="34" charset="0"/>
              <a:ea typeface="Roboto" panose="02000000000000000000" pitchFamily="2" charset="0"/>
            </a:endParaRPr>
          </a:p>
          <a:p>
            <a:pPr marL="457200" lvl="0" indent="-457200">
              <a:buFont typeface="Wingdings" panose="05000000000000000000" pitchFamily="2" charset="2"/>
              <a:buChar char="§"/>
            </a:pPr>
            <a:r>
              <a:rPr lang="pt-BR" sz="3200" dirty="0">
                <a:latin typeface="Fira Sans Regular" panose="020B0503050000020004" pitchFamily="34" charset="0"/>
                <a:ea typeface="Roboto" panose="02000000000000000000" pitchFamily="2" charset="0"/>
              </a:rPr>
              <a:t>(...), o pagamento dos tributos suspensos e dos acréscimos legais, observada a legislação de cada tributo.</a:t>
            </a:r>
          </a:p>
          <a:p>
            <a:endParaRPr lang="pt-BR" sz="4800" b="1" dirty="0">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9937934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8">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8">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 grpId="0" animBg="1"/>
      <p:bldP spid="158"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 name="fundoverdeslide.jpg" descr="fundoverdeslide.jp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162" name="Título da apresentação"/>
          <p:cNvSpPr txBox="1">
            <a:spLocks noGrp="1"/>
          </p:cNvSpPr>
          <p:nvPr>
            <p:ph type="title"/>
          </p:nvPr>
        </p:nvSpPr>
        <p:spPr>
          <a:xfrm>
            <a:off x="1333500" y="1736733"/>
            <a:ext cx="21971001" cy="3895971"/>
          </a:xfrm>
          <a:prstGeom prst="rect">
            <a:avLst/>
          </a:prstGeom>
        </p:spPr>
        <p:txBody>
          <a:bodyPr anchor="t"/>
          <a:lstStyle>
            <a:lvl1pPr>
              <a:defRPr sz="8400" b="0" spc="-168">
                <a:solidFill>
                  <a:srgbClr val="FFFFFF"/>
                </a:solidFill>
                <a:latin typeface="Fira Sans Bold"/>
                <a:ea typeface="Fira Sans Bold"/>
                <a:cs typeface="Fira Sans Bold"/>
                <a:sym typeface="Fira Sans Bold"/>
              </a:defRPr>
            </a:lvl1pPr>
          </a:lstStyle>
          <a:p>
            <a:r>
              <a:rPr lang="pt-BR" dirty="0"/>
              <a:t>DRAWBACK ISENÇÃO</a:t>
            </a:r>
            <a:endParaRPr dirty="0"/>
          </a:p>
        </p:txBody>
      </p:sp>
      <p:sp>
        <p:nvSpPr>
          <p:cNvPr id="3" name="Lorem ipsum dolor sit amet, consectetur adipiscing elit, sed do eiusmod tempor incididunt ut labore et dolore magna aliqua. Ut enim ad minim veniam, quis nostrud exercitation ullamco laboris nisi ut aliquip ex ea commodo consequat. Duis aute irure dolor ">
            <a:extLst>
              <a:ext uri="{FF2B5EF4-FFF2-40B4-BE49-F238E27FC236}">
                <a16:creationId xmlns:a16="http://schemas.microsoft.com/office/drawing/2014/main" id="{31FA1BE1-3418-1EFC-F64D-15258F4193EA}"/>
              </a:ext>
            </a:extLst>
          </p:cNvPr>
          <p:cNvSpPr txBox="1"/>
          <p:nvPr/>
        </p:nvSpPr>
        <p:spPr>
          <a:xfrm>
            <a:off x="934973" y="5329376"/>
            <a:ext cx="22768053" cy="305724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a:defRPr sz="3600">
                <a:solidFill>
                  <a:srgbClr val="FFFEFF"/>
                </a:solidFill>
                <a:latin typeface="Fira Sans Regular"/>
                <a:ea typeface="Fira Sans Regular"/>
                <a:cs typeface="Fira Sans Regular"/>
                <a:sym typeface="Fira Sans Regular"/>
              </a:defRPr>
            </a:lvl1pPr>
          </a:lstStyle>
          <a:p>
            <a:pPr marL="571500" indent="-571500">
              <a:buFont typeface="Arial" panose="020B0604020202020204" pitchFamily="34" charset="0"/>
              <a:buChar char="•"/>
            </a:pPr>
            <a:r>
              <a:rPr lang="pt-BR" sz="4800" dirty="0">
                <a:latin typeface="Fira Sans Regular" panose="020B0503050000020004" pitchFamily="34" charset="0"/>
                <a:cs typeface="Arial" panose="020B0604020202020204" pitchFamily="34" charset="0"/>
              </a:rPr>
              <a:t>Drawback integrado isenção é um regime que permite a </a:t>
            </a:r>
            <a:r>
              <a:rPr lang="pt-BR" sz="4800" b="1" dirty="0">
                <a:latin typeface="Fira Sans Regular" panose="020B0503050000020004" pitchFamily="34" charset="0"/>
                <a:cs typeface="Arial" panose="020B0604020202020204" pitchFamily="34" charset="0"/>
              </a:rPr>
              <a:t>REPOSIÇÃO DE ESTOQUE</a:t>
            </a:r>
            <a:r>
              <a:rPr lang="pt-BR" sz="4800" dirty="0">
                <a:latin typeface="Fira Sans Regular" panose="020B0503050000020004" pitchFamily="34" charset="0"/>
                <a:cs typeface="Arial" panose="020B0604020202020204" pitchFamily="34" charset="0"/>
              </a:rPr>
              <a:t> tanto dos insumos importados, quanto daqueles adquiridos no mercado interno, utilizados na industrialização dos produtos exportados nos últimos dois anos.</a:t>
            </a:r>
            <a:endParaRPr lang="pt-BR" sz="4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9822257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 grpId="0" animBg="1"/>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78541" y="0"/>
            <a:ext cx="24384000" cy="13716000"/>
          </a:xfrm>
          <a:prstGeom prst="rect">
            <a:avLst/>
          </a:prstGeom>
        </p:spPr>
      </p:pic>
      <p:sp>
        <p:nvSpPr>
          <p:cNvPr id="18" name="Retângulo 17">
            <a:extLst>
              <a:ext uri="{FF2B5EF4-FFF2-40B4-BE49-F238E27FC236}">
                <a16:creationId xmlns:a16="http://schemas.microsoft.com/office/drawing/2014/main" id="{D1E3E15E-2D3B-8E0D-612A-388A0C47106E}"/>
              </a:ext>
            </a:extLst>
          </p:cNvPr>
          <p:cNvSpPr/>
          <p:nvPr/>
        </p:nvSpPr>
        <p:spPr>
          <a:xfrm>
            <a:off x="17352385" y="7080601"/>
            <a:ext cx="1912340" cy="1313740"/>
          </a:xfrm>
          <a:prstGeom prst="rect">
            <a:avLst/>
          </a:prstGeom>
          <a:solidFill>
            <a:srgbClr val="44546A">
              <a:lumMod val="20000"/>
              <a:lumOff val="80000"/>
              <a:alpha val="18000"/>
            </a:srgbClr>
          </a:solidFill>
          <a:ln w="12700" cap="flat" cmpd="sng" algn="ctr">
            <a:solidFill>
              <a:srgbClr val="70AD47">
                <a:lumMod val="75000"/>
              </a:srgb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Helvetica Neue LT Std 55 Roman"/>
              <a:ea typeface="+mn-ea"/>
              <a:cs typeface="+mn-cs"/>
            </a:endParaRPr>
          </a:p>
        </p:txBody>
      </p:sp>
      <p:sp>
        <p:nvSpPr>
          <p:cNvPr id="157" name="Título da apresentação"/>
          <p:cNvSpPr txBox="1">
            <a:spLocks noGrp="1"/>
          </p:cNvSpPr>
          <p:nvPr>
            <p:ph type="title"/>
          </p:nvPr>
        </p:nvSpPr>
        <p:spPr>
          <a:xfrm>
            <a:off x="768096" y="654535"/>
            <a:ext cx="23123195" cy="1082825"/>
          </a:xfrm>
          <a:prstGeom prst="rect">
            <a:avLst/>
          </a:prstGeom>
        </p:spPr>
        <p:txBody>
          <a:bodyPr anchor="t">
            <a:normAutofit fontScale="90000"/>
          </a:bodyPr>
          <a:lstStyle>
            <a:lvl1pPr>
              <a:defRPr sz="8400" b="0" spc="-168">
                <a:solidFill>
                  <a:srgbClr val="9BB85F"/>
                </a:solidFill>
                <a:latin typeface="Fira Sans Bold"/>
                <a:ea typeface="Fira Sans Bold"/>
                <a:cs typeface="Fira Sans Bold"/>
                <a:sym typeface="Fira Sans Bold"/>
              </a:defRPr>
            </a:lvl1pPr>
          </a:lstStyle>
          <a:p>
            <a:r>
              <a:rPr lang="pt-BR" dirty="0"/>
              <a:t>FLUXO DO DRAWBACK ISENÇÃO (Prática sem Drawback)</a:t>
            </a:r>
            <a:endParaRPr dirty="0"/>
          </a:p>
        </p:txBody>
      </p:sp>
      <p:pic>
        <p:nvPicPr>
          <p:cNvPr id="7" name="Picture 2" descr="Fábrica Indústria Poluição - Imagens grátis no Pixabay">
            <a:extLst>
              <a:ext uri="{FF2B5EF4-FFF2-40B4-BE49-F238E27FC236}">
                <a16:creationId xmlns:a16="http://schemas.microsoft.com/office/drawing/2014/main" id="{DE856386-0C70-B5ED-C34F-24E91C1AE71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67263" y="4700016"/>
            <a:ext cx="4519505" cy="2353909"/>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1">
            <a:extLst>
              <a:ext uri="{FF2B5EF4-FFF2-40B4-BE49-F238E27FC236}">
                <a16:creationId xmlns:a16="http://schemas.microsoft.com/office/drawing/2014/main" id="{78F4C905-72F1-1A3E-AB01-9FE88A501278}"/>
              </a:ext>
            </a:extLst>
          </p:cNvPr>
          <p:cNvSpPr>
            <a:spLocks noChangeArrowheads="1"/>
          </p:cNvSpPr>
          <p:nvPr/>
        </p:nvSpPr>
        <p:spPr bwMode="auto">
          <a:xfrm>
            <a:off x="2649213" y="7311181"/>
            <a:ext cx="2355604"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pt-BR" altLang="pt-BR" dirty="0">
                <a:solidFill>
                  <a:srgbClr val="000000"/>
                </a:solidFill>
                <a:latin typeface="Fira Sans Regular" panose="020B0503050000020004" pitchFamily="34" charset="0"/>
                <a:ea typeface="Roboto" panose="02000000000000000000" pitchFamily="2" charset="0"/>
                <a:cs typeface="Arial" panose="020B0604020202020204" pitchFamily="34" charset="0"/>
              </a:rPr>
              <a:t>MERCADO INTERNO</a:t>
            </a:r>
            <a:endParaRPr kumimoji="0" lang="pt-BR" altLang="pt-BR" b="0" i="0" u="none" strike="noStrike" cap="none" normalizeH="0" baseline="0" dirty="0">
              <a:ln>
                <a:noFill/>
              </a:ln>
              <a:solidFill>
                <a:srgbClr val="000000"/>
              </a:solidFill>
              <a:effectLst/>
              <a:latin typeface="Fira Sans Regular" panose="020B0503050000020004" pitchFamily="34" charset="0"/>
            </a:endParaRPr>
          </a:p>
        </p:txBody>
      </p:sp>
      <p:sp>
        <p:nvSpPr>
          <p:cNvPr id="10" name="Rectangle 1">
            <a:extLst>
              <a:ext uri="{FF2B5EF4-FFF2-40B4-BE49-F238E27FC236}">
                <a16:creationId xmlns:a16="http://schemas.microsoft.com/office/drawing/2014/main" id="{668B2FEF-1790-CCF7-609B-DEA3B3501B73}"/>
              </a:ext>
            </a:extLst>
          </p:cNvPr>
          <p:cNvSpPr>
            <a:spLocks noChangeArrowheads="1"/>
          </p:cNvSpPr>
          <p:nvPr/>
        </p:nvSpPr>
        <p:spPr bwMode="auto">
          <a:xfrm>
            <a:off x="2649213" y="4127399"/>
            <a:ext cx="235560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pt-BR" altLang="pt-BR" dirty="0">
                <a:solidFill>
                  <a:srgbClr val="000000"/>
                </a:solidFill>
                <a:latin typeface="Fira Sans Regular" panose="020B0503050000020004" pitchFamily="34" charset="0"/>
                <a:ea typeface="Roboto" panose="02000000000000000000" pitchFamily="2" charset="0"/>
                <a:cs typeface="Arial" panose="020B0604020202020204" pitchFamily="34" charset="0"/>
              </a:rPr>
              <a:t>IMPORTAÇÃO</a:t>
            </a:r>
            <a:endParaRPr kumimoji="0" lang="pt-BR" altLang="pt-BR" b="0" i="0" u="none" strike="noStrike" cap="none" normalizeH="0" baseline="0" dirty="0">
              <a:ln>
                <a:noFill/>
              </a:ln>
              <a:solidFill>
                <a:srgbClr val="000000"/>
              </a:solidFill>
              <a:effectLst/>
              <a:latin typeface="Fira Sans Regular" panose="020B0503050000020004" pitchFamily="34" charset="0"/>
            </a:endParaRPr>
          </a:p>
        </p:txBody>
      </p:sp>
      <p:cxnSp>
        <p:nvCxnSpPr>
          <p:cNvPr id="11" name="Conector: Angulado 10">
            <a:extLst>
              <a:ext uri="{FF2B5EF4-FFF2-40B4-BE49-F238E27FC236}">
                <a16:creationId xmlns:a16="http://schemas.microsoft.com/office/drawing/2014/main" id="{D3E29475-0376-70CA-C1E9-E6691B666350}"/>
              </a:ext>
            </a:extLst>
          </p:cNvPr>
          <p:cNvCxnSpPr>
            <a:cxnSpLocks/>
          </p:cNvCxnSpPr>
          <p:nvPr/>
        </p:nvCxnSpPr>
        <p:spPr>
          <a:xfrm>
            <a:off x="5206566" y="4358231"/>
            <a:ext cx="5482567" cy="1745445"/>
          </a:xfrm>
          <a:prstGeom prst="bentConnector3">
            <a:avLst>
              <a:gd name="adj1" fmla="val 47999"/>
            </a:avLst>
          </a:prstGeom>
          <a:ln w="38100">
            <a:solidFill>
              <a:schemeClr val="accent3">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ector: Angulado 12">
            <a:extLst>
              <a:ext uri="{FF2B5EF4-FFF2-40B4-BE49-F238E27FC236}">
                <a16:creationId xmlns:a16="http://schemas.microsoft.com/office/drawing/2014/main" id="{AC509924-1945-FF02-AFA6-B9A7DA5D3457}"/>
              </a:ext>
            </a:extLst>
          </p:cNvPr>
          <p:cNvCxnSpPr>
            <a:cxnSpLocks/>
          </p:cNvCxnSpPr>
          <p:nvPr/>
        </p:nvCxnSpPr>
        <p:spPr>
          <a:xfrm flipV="1">
            <a:off x="5004817" y="6103676"/>
            <a:ext cx="5684316" cy="1620443"/>
          </a:xfrm>
          <a:prstGeom prst="bentConnector3">
            <a:avLst>
              <a:gd name="adj1" fmla="val 50000"/>
            </a:avLst>
          </a:prstGeom>
          <a:ln w="38100">
            <a:solidFill>
              <a:schemeClr val="accent3">
                <a:lumMod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19" name="Picture 4" descr="Ilustração de fábrica industrial - Baixar PNG/SVG Transparente">
            <a:extLst>
              <a:ext uri="{FF2B5EF4-FFF2-40B4-BE49-F238E27FC236}">
                <a16:creationId xmlns:a16="http://schemas.microsoft.com/office/drawing/2014/main" id="{6AB9436B-F7EE-C0E4-EE6E-50659A2227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89133" y="4069709"/>
            <a:ext cx="3614519" cy="3614519"/>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1">
            <a:extLst>
              <a:ext uri="{FF2B5EF4-FFF2-40B4-BE49-F238E27FC236}">
                <a16:creationId xmlns:a16="http://schemas.microsoft.com/office/drawing/2014/main" id="{A5348050-7B54-0FB7-E851-80C9A60CC397}"/>
              </a:ext>
            </a:extLst>
          </p:cNvPr>
          <p:cNvSpPr>
            <a:spLocks noChangeArrowheads="1"/>
          </p:cNvSpPr>
          <p:nvPr/>
        </p:nvSpPr>
        <p:spPr bwMode="auto">
          <a:xfrm>
            <a:off x="11372498" y="7625682"/>
            <a:ext cx="235560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pt-BR" altLang="pt-BR" dirty="0">
                <a:solidFill>
                  <a:srgbClr val="000000"/>
                </a:solidFill>
                <a:latin typeface="Fira Sans Regular" panose="020B0503050000020004" pitchFamily="34" charset="0"/>
                <a:ea typeface="Roboto" panose="02000000000000000000" pitchFamily="2" charset="0"/>
                <a:cs typeface="Arial" panose="020B0604020202020204" pitchFamily="34" charset="0"/>
              </a:rPr>
              <a:t>EMPRESA</a:t>
            </a:r>
            <a:endParaRPr kumimoji="0" lang="pt-BR" altLang="pt-BR" b="0" i="0" u="none" strike="noStrike" cap="none" normalizeH="0" baseline="0" dirty="0">
              <a:ln>
                <a:noFill/>
              </a:ln>
              <a:solidFill>
                <a:srgbClr val="000000"/>
              </a:solidFill>
              <a:effectLst/>
              <a:latin typeface="Fira Sans Regular" panose="020B0503050000020004" pitchFamily="34" charset="0"/>
            </a:endParaRPr>
          </a:p>
        </p:txBody>
      </p:sp>
      <p:sp>
        <p:nvSpPr>
          <p:cNvPr id="27" name="Rectangle 1">
            <a:extLst>
              <a:ext uri="{FF2B5EF4-FFF2-40B4-BE49-F238E27FC236}">
                <a16:creationId xmlns:a16="http://schemas.microsoft.com/office/drawing/2014/main" id="{8795BA60-21E4-DECC-286C-1A967EA993DF}"/>
              </a:ext>
            </a:extLst>
          </p:cNvPr>
          <p:cNvSpPr>
            <a:spLocks noChangeArrowheads="1"/>
          </p:cNvSpPr>
          <p:nvPr/>
        </p:nvSpPr>
        <p:spPr bwMode="auto">
          <a:xfrm>
            <a:off x="19493167" y="5335155"/>
            <a:ext cx="2355604"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pt-BR" altLang="pt-BR" dirty="0">
                <a:solidFill>
                  <a:srgbClr val="000000"/>
                </a:solidFill>
                <a:latin typeface="Fira Sans Regular" panose="020B0503050000020004" pitchFamily="34" charset="0"/>
                <a:ea typeface="Roboto" panose="02000000000000000000" pitchFamily="2" charset="0"/>
                <a:cs typeface="Arial" panose="020B0604020202020204" pitchFamily="34" charset="0"/>
              </a:rPr>
              <a:t>EMPRESA EXTRANGEIRA</a:t>
            </a:r>
            <a:endParaRPr kumimoji="0" lang="pt-BR" altLang="pt-BR" b="0" i="0" u="none" strike="noStrike" cap="none" normalizeH="0" baseline="0" dirty="0">
              <a:ln>
                <a:noFill/>
              </a:ln>
              <a:solidFill>
                <a:srgbClr val="000000"/>
              </a:solidFill>
              <a:effectLst/>
              <a:latin typeface="Fira Sans Regular" panose="020B0503050000020004" pitchFamily="34" charset="0"/>
            </a:endParaRPr>
          </a:p>
        </p:txBody>
      </p:sp>
      <p:sp>
        <p:nvSpPr>
          <p:cNvPr id="3" name="CaixaDeTexto 2">
            <a:extLst>
              <a:ext uri="{FF2B5EF4-FFF2-40B4-BE49-F238E27FC236}">
                <a16:creationId xmlns:a16="http://schemas.microsoft.com/office/drawing/2014/main" id="{88B4D8AE-614D-1C92-02EA-E8AF3C9FD80A}"/>
              </a:ext>
            </a:extLst>
          </p:cNvPr>
          <p:cNvSpPr txBox="1"/>
          <p:nvPr/>
        </p:nvSpPr>
        <p:spPr>
          <a:xfrm>
            <a:off x="5206566" y="7811254"/>
            <a:ext cx="266124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800" dirty="0">
                <a:solidFill>
                  <a:srgbClr val="000000"/>
                </a:solidFill>
                <a:latin typeface="Fira Sans Regular" panose="020B0503050000020004" pitchFamily="34" charset="0"/>
                <a:ea typeface="Roboto" panose="02000000000000000000" pitchFamily="2" charset="0"/>
                <a:cs typeface="Arial" panose="020B0604020202020204" pitchFamily="34" charset="0"/>
              </a:rPr>
              <a:t>Recolhimento de Impostos</a:t>
            </a:r>
          </a:p>
        </p:txBody>
      </p:sp>
      <p:pic>
        <p:nvPicPr>
          <p:cNvPr id="5" name="Imagem 4">
            <a:extLst>
              <a:ext uri="{FF2B5EF4-FFF2-40B4-BE49-F238E27FC236}">
                <a16:creationId xmlns:a16="http://schemas.microsoft.com/office/drawing/2014/main" id="{3D12B6B1-6AE3-AA8C-56A8-1B60F4A1CAD4}"/>
              </a:ext>
            </a:extLst>
          </p:cNvPr>
          <p:cNvPicPr>
            <a:picLocks noChangeAspect="1"/>
          </p:cNvPicPr>
          <p:nvPr/>
        </p:nvPicPr>
        <p:blipFill>
          <a:blip r:embed="rId5"/>
          <a:stretch>
            <a:fillRect/>
          </a:stretch>
        </p:blipFill>
        <p:spPr>
          <a:xfrm>
            <a:off x="19523592" y="3213924"/>
            <a:ext cx="2150663" cy="2158569"/>
          </a:xfrm>
          <a:prstGeom prst="rect">
            <a:avLst/>
          </a:prstGeom>
        </p:spPr>
      </p:pic>
      <p:pic>
        <p:nvPicPr>
          <p:cNvPr id="6" name="Imagem 5">
            <a:extLst>
              <a:ext uri="{FF2B5EF4-FFF2-40B4-BE49-F238E27FC236}">
                <a16:creationId xmlns:a16="http://schemas.microsoft.com/office/drawing/2014/main" id="{85CBCAAF-ED73-48EF-7886-A7C97C464E5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199849" y="4877224"/>
            <a:ext cx="517908" cy="517908"/>
          </a:xfrm>
          <a:prstGeom prst="rect">
            <a:avLst/>
          </a:prstGeom>
        </p:spPr>
      </p:pic>
      <p:pic>
        <p:nvPicPr>
          <p:cNvPr id="12" name="Imagem 11">
            <a:extLst>
              <a:ext uri="{FF2B5EF4-FFF2-40B4-BE49-F238E27FC236}">
                <a16:creationId xmlns:a16="http://schemas.microsoft.com/office/drawing/2014/main" id="{4BB22CE3-4DDC-8E3D-8F6B-BD08E7D5AADE}"/>
              </a:ext>
            </a:extLst>
          </p:cNvPr>
          <p:cNvPicPr>
            <a:picLocks noChangeAspect="1"/>
          </p:cNvPicPr>
          <p:nvPr/>
        </p:nvPicPr>
        <p:blipFill>
          <a:blip r:embed="rId7"/>
          <a:stretch>
            <a:fillRect/>
          </a:stretch>
        </p:blipFill>
        <p:spPr>
          <a:xfrm>
            <a:off x="19688858" y="7118002"/>
            <a:ext cx="2101271" cy="2140917"/>
          </a:xfrm>
          <a:prstGeom prst="rect">
            <a:avLst/>
          </a:prstGeom>
        </p:spPr>
      </p:pic>
      <p:pic>
        <p:nvPicPr>
          <p:cNvPr id="14" name="Imagem 13">
            <a:extLst>
              <a:ext uri="{FF2B5EF4-FFF2-40B4-BE49-F238E27FC236}">
                <a16:creationId xmlns:a16="http://schemas.microsoft.com/office/drawing/2014/main" id="{0D6A294A-FB77-3D21-150E-B2C95E91AB2C}"/>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2704" b="4805"/>
          <a:stretch/>
        </p:blipFill>
        <p:spPr>
          <a:xfrm>
            <a:off x="21003954" y="8768913"/>
            <a:ext cx="807351" cy="522703"/>
          </a:xfrm>
          <a:prstGeom prst="rect">
            <a:avLst/>
          </a:prstGeom>
        </p:spPr>
      </p:pic>
      <p:sp>
        <p:nvSpPr>
          <p:cNvPr id="15" name="CaixaDeTexto 14">
            <a:extLst>
              <a:ext uri="{FF2B5EF4-FFF2-40B4-BE49-F238E27FC236}">
                <a16:creationId xmlns:a16="http://schemas.microsoft.com/office/drawing/2014/main" id="{3079C9FD-B469-6483-6DD3-9AF6C359EDF8}"/>
              </a:ext>
            </a:extLst>
          </p:cNvPr>
          <p:cNvSpPr txBox="1"/>
          <p:nvPr/>
        </p:nvSpPr>
        <p:spPr>
          <a:xfrm>
            <a:off x="17154188" y="3884614"/>
            <a:ext cx="2257640" cy="646331"/>
          </a:xfrm>
          <a:prstGeom prst="rect">
            <a:avLst/>
          </a:prstGeom>
          <a:noFill/>
        </p:spPr>
        <p:txBody>
          <a:bodyPr wrap="square" rtlCol="0">
            <a:spAutoFit/>
          </a:bodyPr>
          <a:lstStyle/>
          <a:p>
            <a:pPr defTabSz="914400" hangingPunct="1">
              <a:defRPr/>
            </a:pPr>
            <a:r>
              <a:rPr lang="pt-BR" sz="1800" dirty="0">
                <a:solidFill>
                  <a:srgbClr val="000000"/>
                </a:solidFill>
                <a:latin typeface="Fira Sans Regular" panose="020B0503050000020004" pitchFamily="34" charset="0"/>
                <a:ea typeface="Roboto" panose="02000000000000000000" pitchFamily="2" charset="0"/>
                <a:cs typeface="Arial" panose="020B0604020202020204" pitchFamily="34" charset="0"/>
              </a:rPr>
              <a:t>Acumula créditos</a:t>
            </a:r>
          </a:p>
          <a:p>
            <a:pPr defTabSz="914400" hangingPunct="1">
              <a:defRPr/>
            </a:pPr>
            <a:r>
              <a:rPr lang="pt-BR" sz="1800" dirty="0">
                <a:solidFill>
                  <a:srgbClr val="000000"/>
                </a:solidFill>
                <a:latin typeface="Fira Sans Regular" panose="020B0503050000020004" pitchFamily="34" charset="0"/>
                <a:ea typeface="Roboto" panose="02000000000000000000" pitchFamily="2" charset="0"/>
                <a:cs typeface="Arial" panose="020B0604020202020204" pitchFamily="34" charset="0"/>
              </a:rPr>
              <a:t>tributários</a:t>
            </a:r>
          </a:p>
        </p:txBody>
      </p:sp>
      <p:sp>
        <p:nvSpPr>
          <p:cNvPr id="16" name="CaixaDeTexto 15">
            <a:extLst>
              <a:ext uri="{FF2B5EF4-FFF2-40B4-BE49-F238E27FC236}">
                <a16:creationId xmlns:a16="http://schemas.microsoft.com/office/drawing/2014/main" id="{6806D697-8F1D-524E-D7B2-608D3142398C}"/>
              </a:ext>
            </a:extLst>
          </p:cNvPr>
          <p:cNvSpPr txBox="1"/>
          <p:nvPr/>
        </p:nvSpPr>
        <p:spPr>
          <a:xfrm>
            <a:off x="17068563" y="7194012"/>
            <a:ext cx="2479983" cy="1200329"/>
          </a:xfrm>
          <a:prstGeom prst="rect">
            <a:avLst/>
          </a:prstGeom>
          <a:noFill/>
        </p:spPr>
        <p:txBody>
          <a:bodyPr wrap="square" rtlCol="0">
            <a:spAutoFit/>
          </a:bodyPr>
          <a:lstStyle/>
          <a:p>
            <a:pPr lvl="0" defTabSz="914400" eaLnBrk="1" hangingPunct="1">
              <a:defRPr/>
            </a:pPr>
            <a:r>
              <a:rPr lang="pt-BR" sz="1800" dirty="0">
                <a:solidFill>
                  <a:srgbClr val="000000"/>
                </a:solidFill>
                <a:latin typeface="Fira Sans Regular" panose="020B0503050000020004" pitchFamily="34" charset="0"/>
                <a:ea typeface="Roboto" panose="02000000000000000000" pitchFamily="2" charset="0"/>
                <a:cs typeface="Arial" panose="020B0604020202020204" pitchFamily="34" charset="0"/>
              </a:rPr>
              <a:t>Utiliza créditos de</a:t>
            </a:r>
          </a:p>
          <a:p>
            <a:pPr lvl="0" defTabSz="914400" eaLnBrk="1" hangingPunct="1">
              <a:defRPr/>
            </a:pPr>
            <a:r>
              <a:rPr lang="pt-BR" sz="1800" dirty="0">
                <a:solidFill>
                  <a:srgbClr val="000000"/>
                </a:solidFill>
                <a:latin typeface="Fira Sans Regular" panose="020B0503050000020004" pitchFamily="34" charset="0"/>
                <a:ea typeface="Roboto" panose="02000000000000000000" pitchFamily="2" charset="0"/>
                <a:cs typeface="Arial" panose="020B0604020202020204" pitchFamily="34" charset="0"/>
              </a:rPr>
              <a:t>IPI</a:t>
            </a:r>
          </a:p>
          <a:p>
            <a:pPr lvl="0" defTabSz="914400" eaLnBrk="1" hangingPunct="1">
              <a:defRPr/>
            </a:pPr>
            <a:r>
              <a:rPr lang="pt-BR" sz="1800" dirty="0">
                <a:solidFill>
                  <a:srgbClr val="000000"/>
                </a:solidFill>
                <a:latin typeface="Fira Sans Regular" panose="020B0503050000020004" pitchFamily="34" charset="0"/>
                <a:ea typeface="Roboto" panose="02000000000000000000" pitchFamily="2" charset="0"/>
                <a:cs typeface="Arial" panose="020B0604020202020204" pitchFamily="34" charset="0"/>
              </a:rPr>
              <a:t>PIS</a:t>
            </a:r>
          </a:p>
          <a:p>
            <a:pPr lvl="0" defTabSz="914400" eaLnBrk="1" hangingPunct="1">
              <a:defRPr/>
            </a:pPr>
            <a:r>
              <a:rPr lang="pt-BR" sz="1800" dirty="0">
                <a:solidFill>
                  <a:srgbClr val="000000"/>
                </a:solidFill>
                <a:latin typeface="Fira Sans Regular" panose="020B0503050000020004" pitchFamily="34" charset="0"/>
                <a:ea typeface="Roboto" panose="02000000000000000000" pitchFamily="2" charset="0"/>
                <a:cs typeface="Arial" panose="020B0604020202020204" pitchFamily="34" charset="0"/>
              </a:rPr>
              <a:t>COFINS</a:t>
            </a:r>
          </a:p>
        </p:txBody>
      </p:sp>
      <p:sp>
        <p:nvSpPr>
          <p:cNvPr id="21" name="Retângulo 20">
            <a:extLst>
              <a:ext uri="{FF2B5EF4-FFF2-40B4-BE49-F238E27FC236}">
                <a16:creationId xmlns:a16="http://schemas.microsoft.com/office/drawing/2014/main" id="{3E2BA3AE-4CBE-A0E2-D164-97C68FF52EC2}"/>
              </a:ext>
            </a:extLst>
          </p:cNvPr>
          <p:cNvSpPr/>
          <p:nvPr/>
        </p:nvSpPr>
        <p:spPr>
          <a:xfrm>
            <a:off x="17154188" y="3847276"/>
            <a:ext cx="2100124" cy="618220"/>
          </a:xfrm>
          <a:prstGeom prst="rect">
            <a:avLst/>
          </a:prstGeom>
          <a:solidFill>
            <a:srgbClr val="44546A">
              <a:lumMod val="20000"/>
              <a:lumOff val="80000"/>
              <a:alpha val="18000"/>
            </a:srgbClr>
          </a:solidFill>
          <a:ln w="12700" cap="flat" cmpd="sng" algn="ctr">
            <a:solidFill>
              <a:srgbClr val="70AD47">
                <a:lumMod val="75000"/>
              </a:srgb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Helvetica Neue LT Std 55 Roman"/>
              <a:ea typeface="+mn-ea"/>
              <a:cs typeface="+mn-cs"/>
            </a:endParaRPr>
          </a:p>
        </p:txBody>
      </p:sp>
      <p:cxnSp>
        <p:nvCxnSpPr>
          <p:cNvPr id="22" name="Conector: Angulado 21">
            <a:extLst>
              <a:ext uri="{FF2B5EF4-FFF2-40B4-BE49-F238E27FC236}">
                <a16:creationId xmlns:a16="http://schemas.microsoft.com/office/drawing/2014/main" id="{767153D8-0248-BEB0-DF66-15624470F8F5}"/>
              </a:ext>
            </a:extLst>
          </p:cNvPr>
          <p:cNvCxnSpPr>
            <a:cxnSpLocks/>
          </p:cNvCxnSpPr>
          <p:nvPr/>
        </p:nvCxnSpPr>
        <p:spPr>
          <a:xfrm flipV="1">
            <a:off x="14303652" y="4660281"/>
            <a:ext cx="5364030" cy="1468533"/>
          </a:xfrm>
          <a:prstGeom prst="bentConnector3">
            <a:avLst>
              <a:gd name="adj1" fmla="val 50000"/>
            </a:avLst>
          </a:prstGeom>
          <a:ln w="38100">
            <a:solidFill>
              <a:schemeClr val="accent3">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onector: Angulado 28">
            <a:extLst>
              <a:ext uri="{FF2B5EF4-FFF2-40B4-BE49-F238E27FC236}">
                <a16:creationId xmlns:a16="http://schemas.microsoft.com/office/drawing/2014/main" id="{B9779EA0-263B-2FB5-5703-2EC7F62646A8}"/>
              </a:ext>
            </a:extLst>
          </p:cNvPr>
          <p:cNvCxnSpPr>
            <a:cxnSpLocks/>
          </p:cNvCxnSpPr>
          <p:nvPr/>
        </p:nvCxnSpPr>
        <p:spPr>
          <a:xfrm>
            <a:off x="14303652" y="6170776"/>
            <a:ext cx="5364030" cy="2452452"/>
          </a:xfrm>
          <a:prstGeom prst="bentConnector3">
            <a:avLst>
              <a:gd name="adj1" fmla="val 50000"/>
            </a:avLst>
          </a:prstGeom>
          <a:ln w="38100">
            <a:solidFill>
              <a:schemeClr val="accent3">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2" name="Rectangle 1">
            <a:extLst>
              <a:ext uri="{FF2B5EF4-FFF2-40B4-BE49-F238E27FC236}">
                <a16:creationId xmlns:a16="http://schemas.microsoft.com/office/drawing/2014/main" id="{F388078E-B54A-0C47-EC6B-C5ACB9E88A9B}"/>
              </a:ext>
            </a:extLst>
          </p:cNvPr>
          <p:cNvSpPr>
            <a:spLocks noChangeArrowheads="1"/>
          </p:cNvSpPr>
          <p:nvPr/>
        </p:nvSpPr>
        <p:spPr bwMode="auto">
          <a:xfrm>
            <a:off x="19688858" y="9291616"/>
            <a:ext cx="2355604"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pt-BR" altLang="pt-BR" dirty="0">
                <a:solidFill>
                  <a:srgbClr val="000000"/>
                </a:solidFill>
                <a:latin typeface="Fira Sans Regular" panose="020B0503050000020004" pitchFamily="34" charset="0"/>
                <a:ea typeface="Roboto" panose="02000000000000000000" pitchFamily="2" charset="0"/>
                <a:cs typeface="Arial" panose="020B0604020202020204" pitchFamily="34" charset="0"/>
              </a:rPr>
              <a:t>EMPRESA NO BRASIL</a:t>
            </a:r>
            <a:endParaRPr kumimoji="0" lang="pt-BR" altLang="pt-BR" b="0" i="0" u="none" strike="noStrike" cap="none" normalizeH="0" baseline="0" dirty="0">
              <a:ln>
                <a:noFill/>
              </a:ln>
              <a:solidFill>
                <a:srgbClr val="000000"/>
              </a:solidFill>
              <a:effectLst/>
              <a:latin typeface="Fira Sans Regular" panose="020B0503050000020004" pitchFamily="34" charset="0"/>
            </a:endParaRPr>
          </a:p>
        </p:txBody>
      </p:sp>
      <p:sp>
        <p:nvSpPr>
          <p:cNvPr id="34" name="CaixaDeTexto 33">
            <a:extLst>
              <a:ext uri="{FF2B5EF4-FFF2-40B4-BE49-F238E27FC236}">
                <a16:creationId xmlns:a16="http://schemas.microsoft.com/office/drawing/2014/main" id="{DB3CD35B-CA8F-3759-9161-E91E54DD2178}"/>
              </a:ext>
            </a:extLst>
          </p:cNvPr>
          <p:cNvSpPr txBox="1"/>
          <p:nvPr/>
        </p:nvSpPr>
        <p:spPr>
          <a:xfrm>
            <a:off x="17352385" y="4725730"/>
            <a:ext cx="1931036"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2200" dirty="0">
                <a:solidFill>
                  <a:srgbClr val="000000"/>
                </a:solidFill>
                <a:latin typeface="Fira Sans Regular" panose="020B0503050000020004" pitchFamily="34" charset="0"/>
                <a:ea typeface="Roboto" panose="02000000000000000000" pitchFamily="2" charset="0"/>
                <a:cs typeface="Arial" panose="020B0604020202020204" pitchFamily="34" charset="0"/>
              </a:rPr>
              <a:t>Exportações</a:t>
            </a:r>
          </a:p>
        </p:txBody>
      </p:sp>
      <p:sp>
        <p:nvSpPr>
          <p:cNvPr id="35" name="CaixaDeTexto 34">
            <a:extLst>
              <a:ext uri="{FF2B5EF4-FFF2-40B4-BE49-F238E27FC236}">
                <a16:creationId xmlns:a16="http://schemas.microsoft.com/office/drawing/2014/main" id="{8EE1F67B-1F9F-7C6E-57A2-76697AF06B2C}"/>
              </a:ext>
            </a:extLst>
          </p:cNvPr>
          <p:cNvSpPr txBox="1"/>
          <p:nvPr/>
        </p:nvSpPr>
        <p:spPr>
          <a:xfrm>
            <a:off x="17238732" y="8678537"/>
            <a:ext cx="1931036"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2200" dirty="0">
                <a:solidFill>
                  <a:srgbClr val="000000"/>
                </a:solidFill>
                <a:latin typeface="Fira Sans Regular" panose="020B0503050000020004" pitchFamily="34" charset="0"/>
                <a:ea typeface="Roboto" panose="02000000000000000000" pitchFamily="2" charset="0"/>
                <a:cs typeface="Arial" panose="020B0604020202020204" pitchFamily="34" charset="0"/>
              </a:rPr>
              <a:t>Vendas M.I.</a:t>
            </a:r>
          </a:p>
        </p:txBody>
      </p:sp>
    </p:spTree>
    <p:extLst>
      <p:ext uri="{BB962C8B-B14F-4D97-AF65-F5344CB8AC3E}">
        <p14:creationId xmlns:p14="http://schemas.microsoft.com/office/powerpoint/2010/main" val="208375454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57" grpId="0" animBg="1"/>
      <p:bldP spid="10" grpId="0"/>
      <p:bldP spid="24" grpId="0"/>
      <p:bldP spid="27" grpId="0"/>
      <p:bldP spid="3" grpId="0"/>
      <p:bldP spid="15" grpId="0"/>
      <p:bldP spid="16" grpId="0"/>
      <p:bldP spid="21" grpId="0" animBg="1"/>
      <p:bldP spid="32" grpId="0"/>
      <p:bldP spid="34" grpId="0"/>
      <p:bldP spid="3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Vista de dentro de uma estrutura de pedra, olhando para fora em direção a escadas e um céu azul e límpido" descr="Vista de dentro de uma estrutura de pedra, olhando para fora em direção a escadas e um céu azul e límpido">
            <a:extLst>
              <a:ext uri="{FF2B5EF4-FFF2-40B4-BE49-F238E27FC236}">
                <a16:creationId xmlns:a16="http://schemas.microsoft.com/office/drawing/2014/main" id="{42622F5D-B576-F7A4-5FCD-1DC258DB4601}"/>
              </a:ext>
            </a:extLst>
          </p:cNvPr>
          <p:cNvPicPr>
            <a:picLocks noChangeAspect="1"/>
          </p:cNvPicPr>
          <p:nvPr/>
        </p:nvPicPr>
        <p:blipFill>
          <a:blip r:embed="rId2"/>
          <a:srcRect/>
          <a:stretch>
            <a:fillRect/>
          </a:stretch>
        </p:blipFill>
        <p:spPr>
          <a:xfrm>
            <a:off x="0" y="17948"/>
            <a:ext cx="24384000" cy="13716000"/>
          </a:xfrm>
          <a:prstGeom prst="rect">
            <a:avLst/>
          </a:prstGeom>
        </p:spPr>
      </p:pic>
      <p:pic>
        <p:nvPicPr>
          <p:cNvPr id="47" name="Espaço Reservado para Conteúdo 3">
            <a:extLst>
              <a:ext uri="{FF2B5EF4-FFF2-40B4-BE49-F238E27FC236}">
                <a16:creationId xmlns:a16="http://schemas.microsoft.com/office/drawing/2014/main" id="{9706C218-7FCC-40F3-B902-3C0BF70B90A8}"/>
              </a:ext>
            </a:extLst>
          </p:cNvPr>
          <p:cNvPicPr>
            <a:picLocks noChangeAspect="1"/>
          </p:cNvPicPr>
          <p:nvPr/>
        </p:nvPicPr>
        <p:blipFill>
          <a:blip r:embed="rId3">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493157" y="6823372"/>
            <a:ext cx="3323296" cy="3323296"/>
          </a:xfrm>
          <a:prstGeom prst="rect">
            <a:avLst/>
          </a:prstGeom>
        </p:spPr>
      </p:pic>
      <p:sp>
        <p:nvSpPr>
          <p:cNvPr id="48" name="Retângulo 47">
            <a:extLst>
              <a:ext uri="{FF2B5EF4-FFF2-40B4-BE49-F238E27FC236}">
                <a16:creationId xmlns:a16="http://schemas.microsoft.com/office/drawing/2014/main" id="{6B518F76-1D18-4C99-9B77-810175D9D7EA}"/>
              </a:ext>
            </a:extLst>
          </p:cNvPr>
          <p:cNvSpPr/>
          <p:nvPr/>
        </p:nvSpPr>
        <p:spPr>
          <a:xfrm>
            <a:off x="4126052" y="2249976"/>
            <a:ext cx="5001906" cy="9216048"/>
          </a:xfrm>
          <a:prstGeom prst="rect">
            <a:avLst/>
          </a:prstGeom>
          <a:solidFill>
            <a:schemeClr val="tx2">
              <a:lumMod val="20000"/>
              <a:lumOff val="80000"/>
              <a:alpha val="18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00" hangingPunct="1">
              <a:defRPr/>
            </a:pPr>
            <a:endParaRPr lang="pt-BR" sz="3600" kern="1200">
              <a:solidFill>
                <a:prstClr val="white"/>
              </a:solidFill>
              <a:latin typeface="Helvetica Neue LT Std 55 Roman"/>
            </a:endParaRPr>
          </a:p>
        </p:txBody>
      </p:sp>
      <p:pic>
        <p:nvPicPr>
          <p:cNvPr id="49" name="Espaço Reservado para Conteúdo 3">
            <a:extLst>
              <a:ext uri="{FF2B5EF4-FFF2-40B4-BE49-F238E27FC236}">
                <a16:creationId xmlns:a16="http://schemas.microsoft.com/office/drawing/2014/main" id="{1DEE3B23-C74E-41AB-B4BD-4992F417F511}"/>
              </a:ext>
            </a:extLst>
          </p:cNvPr>
          <p:cNvPicPr>
            <a:picLocks noGrp="1" noChangeAspect="1"/>
          </p:cNvPicPr>
          <p:nvPr>
            <p:ph idx="1"/>
          </p:nvPr>
        </p:nvPicPr>
        <p:blipFill>
          <a:blip r:embed="rId3">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19313449" y="2104902"/>
            <a:ext cx="3323296" cy="3323296"/>
          </a:xfrm>
        </p:spPr>
      </p:pic>
      <p:pic>
        <p:nvPicPr>
          <p:cNvPr id="50" name="Imagem 49">
            <a:extLst>
              <a:ext uri="{FF2B5EF4-FFF2-40B4-BE49-F238E27FC236}">
                <a16:creationId xmlns:a16="http://schemas.microsoft.com/office/drawing/2014/main" id="{C95C28CA-0D17-47F7-ACDE-851C3948AEC0}"/>
              </a:ext>
            </a:extLst>
          </p:cNvPr>
          <p:cNvPicPr>
            <a:picLocks noChangeAspect="1"/>
          </p:cNvPicPr>
          <p:nvPr/>
        </p:nvPicPr>
        <p:blipFill rotWithShape="1">
          <a:blip r:embed="rId4">
            <a:duotone>
              <a:prstClr val="black"/>
              <a:schemeClr val="accent6">
                <a:tint val="45000"/>
                <a:satMod val="400000"/>
              </a:schemeClr>
            </a:duotone>
            <a:extLst>
              <a:ext uri="{28A0092B-C50C-407E-A947-70E740481C1C}">
                <a14:useLocalDpi xmlns:a14="http://schemas.microsoft.com/office/drawing/2010/main" val="0"/>
              </a:ext>
            </a:extLst>
          </a:blip>
          <a:srcRect l="9947" t="10674" r="11215" b="8638"/>
          <a:stretch/>
        </p:blipFill>
        <p:spPr>
          <a:xfrm>
            <a:off x="860733" y="2449834"/>
            <a:ext cx="2582824" cy="2643448"/>
          </a:xfrm>
          <a:prstGeom prst="rect">
            <a:avLst/>
          </a:prstGeom>
        </p:spPr>
      </p:pic>
      <p:pic>
        <p:nvPicPr>
          <p:cNvPr id="51" name="Imagem 50">
            <a:extLst>
              <a:ext uri="{FF2B5EF4-FFF2-40B4-BE49-F238E27FC236}">
                <a16:creationId xmlns:a16="http://schemas.microsoft.com/office/drawing/2014/main" id="{31293085-C8D9-4D1A-8733-871678C104F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89623" y="4606072"/>
            <a:ext cx="1441332" cy="1441332"/>
          </a:xfrm>
          <a:prstGeom prst="rect">
            <a:avLst/>
          </a:prstGeom>
        </p:spPr>
      </p:pic>
      <p:pic>
        <p:nvPicPr>
          <p:cNvPr id="52" name="Imagem 51">
            <a:extLst>
              <a:ext uri="{FF2B5EF4-FFF2-40B4-BE49-F238E27FC236}">
                <a16:creationId xmlns:a16="http://schemas.microsoft.com/office/drawing/2014/main" id="{C22446AD-B0F9-42B8-9061-69097F0ADEA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44973" y="9034458"/>
            <a:ext cx="1403436" cy="1403436"/>
          </a:xfrm>
          <a:prstGeom prst="rect">
            <a:avLst/>
          </a:prstGeom>
        </p:spPr>
      </p:pic>
      <p:pic>
        <p:nvPicPr>
          <p:cNvPr id="53" name="Imagem 52">
            <a:extLst>
              <a:ext uri="{FF2B5EF4-FFF2-40B4-BE49-F238E27FC236}">
                <a16:creationId xmlns:a16="http://schemas.microsoft.com/office/drawing/2014/main" id="{E0B2D3DF-A54E-4076-A35F-9DA2975486AB}"/>
              </a:ext>
            </a:extLst>
          </p:cNvPr>
          <p:cNvPicPr>
            <a:picLocks noChangeAspect="1"/>
          </p:cNvPicPr>
          <p:nvPr/>
        </p:nvPicPr>
        <p:blipFill>
          <a:blip r:embed="rId7">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9058151" y="3811528"/>
            <a:ext cx="5606688" cy="5606688"/>
          </a:xfrm>
          <a:prstGeom prst="rect">
            <a:avLst/>
          </a:prstGeom>
        </p:spPr>
      </p:pic>
      <p:pic>
        <p:nvPicPr>
          <p:cNvPr id="54" name="Imagem 53">
            <a:extLst>
              <a:ext uri="{FF2B5EF4-FFF2-40B4-BE49-F238E27FC236}">
                <a16:creationId xmlns:a16="http://schemas.microsoft.com/office/drawing/2014/main" id="{8EAE9B07-9383-45C4-A0AC-EAFE4955BE10}"/>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2704" b="4805"/>
          <a:stretch/>
        </p:blipFill>
        <p:spPr>
          <a:xfrm>
            <a:off x="2270782" y="4327327"/>
            <a:ext cx="1110762" cy="719140"/>
          </a:xfrm>
          <a:prstGeom prst="rect">
            <a:avLst/>
          </a:prstGeom>
        </p:spPr>
      </p:pic>
      <p:pic>
        <p:nvPicPr>
          <p:cNvPr id="55" name="Imagem 54">
            <a:extLst>
              <a:ext uri="{FF2B5EF4-FFF2-40B4-BE49-F238E27FC236}">
                <a16:creationId xmlns:a16="http://schemas.microsoft.com/office/drawing/2014/main" id="{AEDE9A31-E9F1-4107-B87A-327CF166625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769441" y="9255270"/>
            <a:ext cx="924024" cy="924024"/>
          </a:xfrm>
          <a:prstGeom prst="rect">
            <a:avLst/>
          </a:prstGeom>
        </p:spPr>
      </p:pic>
      <p:sp>
        <p:nvSpPr>
          <p:cNvPr id="56" name="Seta dobrada para cima 25">
            <a:extLst>
              <a:ext uri="{FF2B5EF4-FFF2-40B4-BE49-F238E27FC236}">
                <a16:creationId xmlns:a16="http://schemas.microsoft.com/office/drawing/2014/main" id="{72881362-4EF0-4274-9A7C-F93C735AA8D3}"/>
              </a:ext>
            </a:extLst>
          </p:cNvPr>
          <p:cNvSpPr/>
          <p:nvPr/>
        </p:nvSpPr>
        <p:spPr>
          <a:xfrm>
            <a:off x="3929975" y="9603946"/>
            <a:ext cx="5851544" cy="1215964"/>
          </a:xfrm>
          <a:prstGeom prst="bentUpArrow">
            <a:avLst/>
          </a:prstGeom>
          <a:solidFill>
            <a:schemeClr val="accent6">
              <a:lumMod val="60000"/>
              <a:lumOff val="40000"/>
            </a:schemeClr>
          </a:solidFill>
        </p:spPr>
        <p:style>
          <a:lnRef idx="0">
            <a:schemeClr val="accent1"/>
          </a:lnRef>
          <a:fillRef idx="3">
            <a:schemeClr val="accent1"/>
          </a:fillRef>
          <a:effectRef idx="3">
            <a:schemeClr val="accent1"/>
          </a:effectRef>
          <a:fontRef idx="minor">
            <a:schemeClr val="lt1"/>
          </a:fontRef>
        </p:style>
        <p:txBody>
          <a:bodyPr rtlCol="0" anchor="ctr"/>
          <a:lstStyle/>
          <a:p>
            <a:pPr defTabSz="1828800" hangingPunct="1">
              <a:defRPr/>
            </a:pPr>
            <a:endParaRPr lang="pt-BR" sz="3600" kern="1200" dirty="0">
              <a:solidFill>
                <a:prstClr val="white"/>
              </a:solidFill>
              <a:latin typeface="Helvetica Neue LT Std 55 Roman"/>
            </a:endParaRPr>
          </a:p>
        </p:txBody>
      </p:sp>
      <p:sp>
        <p:nvSpPr>
          <p:cNvPr id="57" name="Seta dobrada para cima 27">
            <a:extLst>
              <a:ext uri="{FF2B5EF4-FFF2-40B4-BE49-F238E27FC236}">
                <a16:creationId xmlns:a16="http://schemas.microsoft.com/office/drawing/2014/main" id="{6E604210-2AA6-4990-9E46-AEABF8F12C8E}"/>
              </a:ext>
            </a:extLst>
          </p:cNvPr>
          <p:cNvSpPr/>
          <p:nvPr/>
        </p:nvSpPr>
        <p:spPr>
          <a:xfrm flipV="1">
            <a:off x="3929974" y="2532836"/>
            <a:ext cx="5851546" cy="1224036"/>
          </a:xfrm>
          <a:prstGeom prst="bentUpArrow">
            <a:avLst/>
          </a:prstGeom>
          <a:solidFill>
            <a:schemeClr val="accent6">
              <a:lumMod val="60000"/>
              <a:lumOff val="40000"/>
            </a:schemeClr>
          </a:solidFill>
        </p:spPr>
        <p:style>
          <a:lnRef idx="0">
            <a:schemeClr val="accent1"/>
          </a:lnRef>
          <a:fillRef idx="3">
            <a:schemeClr val="accent1"/>
          </a:fillRef>
          <a:effectRef idx="3">
            <a:schemeClr val="accent1"/>
          </a:effectRef>
          <a:fontRef idx="minor">
            <a:schemeClr val="lt1"/>
          </a:fontRef>
        </p:style>
        <p:txBody>
          <a:bodyPr rtlCol="0" anchor="ctr"/>
          <a:lstStyle/>
          <a:p>
            <a:pPr defTabSz="1828800" hangingPunct="1">
              <a:defRPr/>
            </a:pPr>
            <a:endParaRPr lang="pt-BR" sz="3600" kern="1200" dirty="0">
              <a:solidFill>
                <a:prstClr val="white"/>
              </a:solidFill>
              <a:latin typeface="Helvetica Neue LT Std 55 Roman"/>
            </a:endParaRPr>
          </a:p>
        </p:txBody>
      </p:sp>
      <p:sp>
        <p:nvSpPr>
          <p:cNvPr id="58" name="CaixaDeTexto 57">
            <a:extLst>
              <a:ext uri="{FF2B5EF4-FFF2-40B4-BE49-F238E27FC236}">
                <a16:creationId xmlns:a16="http://schemas.microsoft.com/office/drawing/2014/main" id="{FC069CD1-C53E-4B8D-81A1-840142B104C3}"/>
              </a:ext>
            </a:extLst>
          </p:cNvPr>
          <p:cNvSpPr txBox="1"/>
          <p:nvPr/>
        </p:nvSpPr>
        <p:spPr>
          <a:xfrm>
            <a:off x="3995862" y="2883144"/>
            <a:ext cx="5050358" cy="1569660"/>
          </a:xfrm>
          <a:prstGeom prst="rect">
            <a:avLst/>
          </a:prstGeom>
          <a:noFill/>
        </p:spPr>
        <p:txBody>
          <a:bodyPr wrap="square" rtlCol="0">
            <a:spAutoFit/>
          </a:bodyPr>
          <a:lstStyle/>
          <a:p>
            <a:pPr defTabSz="1828800" hangingPunct="1">
              <a:defRPr/>
            </a:pPr>
            <a:r>
              <a:rPr lang="pt-BR" sz="3200" dirty="0">
                <a:solidFill>
                  <a:srgbClr val="000000"/>
                </a:solidFill>
                <a:latin typeface="Fira Sans Regular" panose="020B0503050000020004" pitchFamily="34" charset="0"/>
                <a:ea typeface="Roboto" panose="02000000000000000000" pitchFamily="2" charset="0"/>
                <a:cs typeface="Arial" panose="020B0604020202020204" pitchFamily="34" charset="0"/>
              </a:rPr>
              <a:t>Fornecedor “A”</a:t>
            </a:r>
          </a:p>
          <a:p>
            <a:pPr defTabSz="1828800" hangingPunct="1">
              <a:defRPr/>
            </a:pPr>
            <a:r>
              <a:rPr lang="pt-BR" sz="3200" dirty="0">
                <a:solidFill>
                  <a:srgbClr val="000000"/>
                </a:solidFill>
                <a:latin typeface="Fira Sans Regular" panose="020B0503050000020004" pitchFamily="34" charset="0"/>
                <a:ea typeface="Roboto" panose="02000000000000000000" pitchFamily="2" charset="0"/>
                <a:cs typeface="Arial" panose="020B0604020202020204" pitchFamily="34" charset="0"/>
              </a:rPr>
              <a:t>* Mercado Interno</a:t>
            </a:r>
          </a:p>
          <a:p>
            <a:pPr defTabSz="1828800" hangingPunct="1">
              <a:defRPr/>
            </a:pPr>
            <a:r>
              <a:rPr lang="pt-BR" sz="3200" dirty="0">
                <a:solidFill>
                  <a:srgbClr val="000000"/>
                </a:solidFill>
                <a:latin typeface="Fira Sans Regular" panose="020B0503050000020004" pitchFamily="34" charset="0"/>
                <a:ea typeface="Roboto" panose="02000000000000000000" pitchFamily="2" charset="0"/>
                <a:cs typeface="Arial" panose="020B0604020202020204" pitchFamily="34" charset="0"/>
              </a:rPr>
              <a:t>Insumo “A”</a:t>
            </a:r>
          </a:p>
        </p:txBody>
      </p:sp>
      <p:sp>
        <p:nvSpPr>
          <p:cNvPr id="59" name="CaixaDeTexto 58">
            <a:extLst>
              <a:ext uri="{FF2B5EF4-FFF2-40B4-BE49-F238E27FC236}">
                <a16:creationId xmlns:a16="http://schemas.microsoft.com/office/drawing/2014/main" id="{01F567B8-634D-4CB7-9E51-0E64BA61DB08}"/>
              </a:ext>
            </a:extLst>
          </p:cNvPr>
          <p:cNvSpPr txBox="1"/>
          <p:nvPr/>
        </p:nvSpPr>
        <p:spPr>
          <a:xfrm>
            <a:off x="4284051" y="7362722"/>
            <a:ext cx="4473976" cy="1569660"/>
          </a:xfrm>
          <a:prstGeom prst="rect">
            <a:avLst/>
          </a:prstGeom>
          <a:noFill/>
        </p:spPr>
        <p:txBody>
          <a:bodyPr wrap="square" rtlCol="0">
            <a:spAutoFit/>
          </a:bodyPr>
          <a:lstStyle/>
          <a:p>
            <a:pPr defTabSz="1828800" hangingPunct="1">
              <a:defRPr/>
            </a:pPr>
            <a:r>
              <a:rPr lang="pt-BR" sz="3200" dirty="0">
                <a:solidFill>
                  <a:srgbClr val="000000"/>
                </a:solidFill>
                <a:latin typeface="Fira Sans Regular" panose="020B0503050000020004" pitchFamily="34" charset="0"/>
                <a:ea typeface="Roboto" panose="02000000000000000000" pitchFamily="2" charset="0"/>
                <a:cs typeface="Arial" panose="020B0604020202020204" pitchFamily="34" charset="0"/>
              </a:rPr>
              <a:t>Fornecedor “B”</a:t>
            </a:r>
          </a:p>
          <a:p>
            <a:pPr defTabSz="1828800" hangingPunct="1">
              <a:defRPr/>
            </a:pPr>
            <a:r>
              <a:rPr lang="pt-BR" sz="3200" dirty="0">
                <a:solidFill>
                  <a:srgbClr val="000000"/>
                </a:solidFill>
                <a:latin typeface="Fira Sans Regular" panose="020B0503050000020004" pitchFamily="34" charset="0"/>
                <a:ea typeface="Roboto" panose="02000000000000000000" pitchFamily="2" charset="0"/>
                <a:cs typeface="Arial" panose="020B0604020202020204" pitchFamily="34" charset="0"/>
              </a:rPr>
              <a:t>* Importação</a:t>
            </a:r>
          </a:p>
          <a:p>
            <a:pPr defTabSz="1828800" hangingPunct="1">
              <a:defRPr/>
            </a:pPr>
            <a:r>
              <a:rPr lang="pt-BR" sz="3200" dirty="0">
                <a:solidFill>
                  <a:srgbClr val="000000"/>
                </a:solidFill>
                <a:latin typeface="Fira Sans Regular" panose="020B0503050000020004" pitchFamily="34" charset="0"/>
                <a:ea typeface="Roboto" panose="02000000000000000000" pitchFamily="2" charset="0"/>
                <a:cs typeface="Arial" panose="020B0604020202020204" pitchFamily="34" charset="0"/>
              </a:rPr>
              <a:t>Insumo “B”</a:t>
            </a:r>
          </a:p>
        </p:txBody>
      </p:sp>
      <p:sp>
        <p:nvSpPr>
          <p:cNvPr id="60" name="CaixaDeTexto 59">
            <a:extLst>
              <a:ext uri="{FF2B5EF4-FFF2-40B4-BE49-F238E27FC236}">
                <a16:creationId xmlns:a16="http://schemas.microsoft.com/office/drawing/2014/main" id="{5294A05D-60A2-4E62-A8B8-8A349A41DA33}"/>
              </a:ext>
            </a:extLst>
          </p:cNvPr>
          <p:cNvSpPr txBox="1"/>
          <p:nvPr/>
        </p:nvSpPr>
        <p:spPr>
          <a:xfrm>
            <a:off x="15147342" y="3533414"/>
            <a:ext cx="3323296" cy="430887"/>
          </a:xfrm>
          <a:prstGeom prst="rect">
            <a:avLst/>
          </a:prstGeom>
          <a:noFill/>
        </p:spPr>
        <p:txBody>
          <a:bodyPr wrap="square" rtlCol="0">
            <a:spAutoFit/>
          </a:bodyPr>
          <a:lstStyle/>
          <a:p>
            <a:pPr defTabSz="1828800" hangingPunct="1">
              <a:defRPr/>
            </a:pPr>
            <a:r>
              <a:rPr lang="pt-BR" sz="2200" dirty="0">
                <a:solidFill>
                  <a:srgbClr val="000000"/>
                </a:solidFill>
                <a:latin typeface="Fira Sans Regular" panose="020B0503050000020004" pitchFamily="34" charset="0"/>
                <a:ea typeface="Roboto" panose="02000000000000000000" pitchFamily="2" charset="0"/>
                <a:cs typeface="Arial" panose="020B0604020202020204" pitchFamily="34" charset="0"/>
              </a:rPr>
              <a:t>Exportações</a:t>
            </a:r>
          </a:p>
        </p:txBody>
      </p:sp>
      <p:sp>
        <p:nvSpPr>
          <p:cNvPr id="61" name="CaixaDeTexto 60">
            <a:extLst>
              <a:ext uri="{FF2B5EF4-FFF2-40B4-BE49-F238E27FC236}">
                <a16:creationId xmlns:a16="http://schemas.microsoft.com/office/drawing/2014/main" id="{B298EFE8-5542-4DFD-9C68-024F3F120957}"/>
              </a:ext>
            </a:extLst>
          </p:cNvPr>
          <p:cNvSpPr txBox="1"/>
          <p:nvPr/>
        </p:nvSpPr>
        <p:spPr>
          <a:xfrm>
            <a:off x="18058903" y="5533739"/>
            <a:ext cx="5832388" cy="461665"/>
          </a:xfrm>
          <a:prstGeom prst="rect">
            <a:avLst/>
          </a:prstGeom>
          <a:noFill/>
        </p:spPr>
        <p:txBody>
          <a:bodyPr wrap="square" rtlCol="0">
            <a:spAutoFit/>
          </a:bodyPr>
          <a:lstStyle/>
          <a:p>
            <a:pPr defTabSz="914400" eaLnBrk="0" fontAlgn="base">
              <a:spcBef>
                <a:spcPct val="0"/>
              </a:spcBef>
              <a:spcAft>
                <a:spcPct val="0"/>
              </a:spcAft>
              <a:defRPr/>
            </a:pPr>
            <a:r>
              <a:rPr lang="pt-BR" dirty="0">
                <a:solidFill>
                  <a:srgbClr val="000000"/>
                </a:solidFill>
                <a:latin typeface="Fira Sans Regular" panose="020B0503050000020004" pitchFamily="34" charset="0"/>
                <a:ea typeface="Roboto" panose="02000000000000000000" pitchFamily="2" charset="0"/>
                <a:cs typeface="Arial" panose="020B0604020202020204" pitchFamily="34" charset="0"/>
              </a:rPr>
              <a:t>Empresas Estrangeiras</a:t>
            </a:r>
          </a:p>
        </p:txBody>
      </p:sp>
      <p:sp>
        <p:nvSpPr>
          <p:cNvPr id="63" name="CaixaDeTexto 62">
            <a:extLst>
              <a:ext uri="{FF2B5EF4-FFF2-40B4-BE49-F238E27FC236}">
                <a16:creationId xmlns:a16="http://schemas.microsoft.com/office/drawing/2014/main" id="{9341E0AF-46A5-4520-B9EE-D2385876FF67}"/>
              </a:ext>
            </a:extLst>
          </p:cNvPr>
          <p:cNvSpPr txBox="1"/>
          <p:nvPr/>
        </p:nvSpPr>
        <p:spPr>
          <a:xfrm>
            <a:off x="3567573" y="10873321"/>
            <a:ext cx="5920096" cy="553998"/>
          </a:xfrm>
          <a:prstGeom prst="rect">
            <a:avLst/>
          </a:prstGeom>
          <a:noFill/>
        </p:spPr>
        <p:txBody>
          <a:bodyPr wrap="square" rtlCol="0">
            <a:spAutoFit/>
          </a:bodyPr>
          <a:lstStyle/>
          <a:p>
            <a:pPr defTabSz="1828800" hangingPunct="1">
              <a:defRPr/>
            </a:pPr>
            <a:r>
              <a:rPr lang="pt-BR" sz="3000" b="1" kern="1200" dirty="0">
                <a:solidFill>
                  <a:prstClr val="black"/>
                </a:solidFill>
                <a:latin typeface="Fira Sans Regular" panose="020B0503050000020004" pitchFamily="34" charset="0"/>
              </a:rPr>
              <a:t>Isenção Tributária</a:t>
            </a:r>
          </a:p>
        </p:txBody>
      </p:sp>
      <p:pic>
        <p:nvPicPr>
          <p:cNvPr id="64" name="Imagem 63">
            <a:extLst>
              <a:ext uri="{FF2B5EF4-FFF2-40B4-BE49-F238E27FC236}">
                <a16:creationId xmlns:a16="http://schemas.microsoft.com/office/drawing/2014/main" id="{F06BEFD2-DBEA-4094-8FAE-B002D6C90397}"/>
              </a:ext>
            </a:extLst>
          </p:cNvPr>
          <p:cNvPicPr>
            <a:picLocks noChangeAspect="1"/>
          </p:cNvPicPr>
          <p:nvPr/>
        </p:nvPicPr>
        <p:blipFill rotWithShape="1">
          <a:blip r:embed="rId4">
            <a:duotone>
              <a:prstClr val="black"/>
              <a:schemeClr val="accent6">
                <a:tint val="45000"/>
                <a:satMod val="400000"/>
              </a:schemeClr>
            </a:duotone>
            <a:extLst>
              <a:ext uri="{28A0092B-C50C-407E-A947-70E740481C1C}">
                <a14:useLocalDpi xmlns:a14="http://schemas.microsoft.com/office/drawing/2010/main" val="0"/>
              </a:ext>
            </a:extLst>
          </a:blip>
          <a:srcRect l="9947" t="10674" r="11215" b="8638"/>
          <a:stretch/>
        </p:blipFill>
        <p:spPr>
          <a:xfrm>
            <a:off x="19722117" y="7406020"/>
            <a:ext cx="2582824" cy="2643448"/>
          </a:xfrm>
          <a:prstGeom prst="rect">
            <a:avLst/>
          </a:prstGeom>
        </p:spPr>
      </p:pic>
      <p:pic>
        <p:nvPicPr>
          <p:cNvPr id="65" name="Imagem 64">
            <a:extLst>
              <a:ext uri="{FF2B5EF4-FFF2-40B4-BE49-F238E27FC236}">
                <a16:creationId xmlns:a16="http://schemas.microsoft.com/office/drawing/2014/main" id="{C5BE118C-A35B-4C77-9A25-0F2F06DFBC15}"/>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2704" b="4805"/>
          <a:stretch/>
        </p:blipFill>
        <p:spPr>
          <a:xfrm>
            <a:off x="21171818" y="9330328"/>
            <a:ext cx="1110762" cy="719140"/>
          </a:xfrm>
          <a:prstGeom prst="rect">
            <a:avLst/>
          </a:prstGeom>
        </p:spPr>
      </p:pic>
      <p:pic>
        <p:nvPicPr>
          <p:cNvPr id="66" name="Imagem 65">
            <a:extLst>
              <a:ext uri="{FF2B5EF4-FFF2-40B4-BE49-F238E27FC236}">
                <a16:creationId xmlns:a16="http://schemas.microsoft.com/office/drawing/2014/main" id="{509D5F87-3D7F-4384-B272-3DFB36D76AA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1727199" y="4592830"/>
            <a:ext cx="909546" cy="909546"/>
          </a:xfrm>
          <a:prstGeom prst="rect">
            <a:avLst/>
          </a:prstGeom>
        </p:spPr>
      </p:pic>
      <p:sp>
        <p:nvSpPr>
          <p:cNvPr id="67" name="CaixaDeTexto 66">
            <a:extLst>
              <a:ext uri="{FF2B5EF4-FFF2-40B4-BE49-F238E27FC236}">
                <a16:creationId xmlns:a16="http://schemas.microsoft.com/office/drawing/2014/main" id="{30A95455-5ABA-421B-BFE2-51F51DD77545}"/>
              </a:ext>
            </a:extLst>
          </p:cNvPr>
          <p:cNvSpPr txBox="1"/>
          <p:nvPr/>
        </p:nvSpPr>
        <p:spPr>
          <a:xfrm>
            <a:off x="18572722" y="10281569"/>
            <a:ext cx="4881614" cy="461665"/>
          </a:xfrm>
          <a:prstGeom prst="rect">
            <a:avLst/>
          </a:prstGeom>
          <a:noFill/>
        </p:spPr>
        <p:txBody>
          <a:bodyPr wrap="square" rtlCol="0">
            <a:spAutoFit/>
          </a:bodyPr>
          <a:lstStyle/>
          <a:p>
            <a:pPr defTabSz="914400" eaLnBrk="0" fontAlgn="base">
              <a:spcBef>
                <a:spcPct val="0"/>
              </a:spcBef>
              <a:spcAft>
                <a:spcPct val="0"/>
              </a:spcAft>
              <a:defRPr/>
            </a:pPr>
            <a:r>
              <a:rPr lang="pt-BR" dirty="0">
                <a:solidFill>
                  <a:srgbClr val="000000"/>
                </a:solidFill>
                <a:latin typeface="Fira Sans Regular" panose="020B0503050000020004" pitchFamily="34" charset="0"/>
                <a:ea typeface="Roboto" panose="02000000000000000000" pitchFamily="2" charset="0"/>
                <a:cs typeface="Arial" panose="020B0604020202020204" pitchFamily="34" charset="0"/>
              </a:rPr>
              <a:t>Empresas no Brasil</a:t>
            </a:r>
          </a:p>
        </p:txBody>
      </p:sp>
      <p:sp>
        <p:nvSpPr>
          <p:cNvPr id="68" name="Seta para a direita 2">
            <a:extLst>
              <a:ext uri="{FF2B5EF4-FFF2-40B4-BE49-F238E27FC236}">
                <a16:creationId xmlns:a16="http://schemas.microsoft.com/office/drawing/2014/main" id="{D8FD2D12-5D06-462C-B194-22D27F453E4D}"/>
              </a:ext>
            </a:extLst>
          </p:cNvPr>
          <p:cNvSpPr/>
          <p:nvPr/>
        </p:nvSpPr>
        <p:spPr>
          <a:xfrm>
            <a:off x="14642121" y="3928540"/>
            <a:ext cx="4439600" cy="598100"/>
          </a:xfrm>
          <a:prstGeom prst="rightArrow">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00" hangingPunct="1">
              <a:defRPr/>
            </a:pPr>
            <a:endParaRPr lang="pt-BR" sz="3600" kern="1200" dirty="0">
              <a:solidFill>
                <a:prstClr val="white"/>
              </a:solidFill>
              <a:latin typeface="Helvetica Neue LT Std 55 Roman"/>
            </a:endParaRPr>
          </a:p>
        </p:txBody>
      </p:sp>
      <p:sp>
        <p:nvSpPr>
          <p:cNvPr id="69" name="Seta para a direita 40">
            <a:extLst>
              <a:ext uri="{FF2B5EF4-FFF2-40B4-BE49-F238E27FC236}">
                <a16:creationId xmlns:a16="http://schemas.microsoft.com/office/drawing/2014/main" id="{A62020AE-1267-4863-BF35-AB5CD518426C}"/>
              </a:ext>
            </a:extLst>
          </p:cNvPr>
          <p:cNvSpPr/>
          <p:nvPr/>
        </p:nvSpPr>
        <p:spPr>
          <a:xfrm>
            <a:off x="14653481" y="8347540"/>
            <a:ext cx="4416880" cy="598100"/>
          </a:xfrm>
          <a:prstGeom prst="rightArrow">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00" hangingPunct="1">
              <a:defRPr/>
            </a:pPr>
            <a:endParaRPr lang="pt-BR" sz="3600" kern="1200" dirty="0">
              <a:solidFill>
                <a:prstClr val="white"/>
              </a:solidFill>
              <a:latin typeface="Helvetica Neue LT Std 55 Roman"/>
            </a:endParaRPr>
          </a:p>
        </p:txBody>
      </p:sp>
      <p:sp>
        <p:nvSpPr>
          <p:cNvPr id="70" name="CaixaDeTexto 69">
            <a:extLst>
              <a:ext uri="{FF2B5EF4-FFF2-40B4-BE49-F238E27FC236}">
                <a16:creationId xmlns:a16="http://schemas.microsoft.com/office/drawing/2014/main" id="{B5379520-29DB-4D53-AB8B-DBEC38C9B3D1}"/>
              </a:ext>
            </a:extLst>
          </p:cNvPr>
          <p:cNvSpPr txBox="1"/>
          <p:nvPr/>
        </p:nvSpPr>
        <p:spPr>
          <a:xfrm>
            <a:off x="15296828" y="8883573"/>
            <a:ext cx="2791782" cy="430887"/>
          </a:xfrm>
          <a:prstGeom prst="rect">
            <a:avLst/>
          </a:prstGeom>
          <a:noFill/>
        </p:spPr>
        <p:txBody>
          <a:bodyPr wrap="square" rtlCol="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defTabSz="1828800" hangingPunct="1">
              <a:defRPr sz="2200">
                <a:solidFill>
                  <a:srgbClr val="000000"/>
                </a:solidFill>
                <a:latin typeface="Fira Sans Regular" panose="020B0503050000020004" pitchFamily="34" charset="0"/>
                <a:ea typeface="Roboto" panose="02000000000000000000" pitchFamily="2" charset="0"/>
                <a:cs typeface="Arial" panose="020B0604020202020204" pitchFamily="34" charset="0"/>
              </a:defRPr>
            </a:lvl1pPr>
          </a:lstStyle>
          <a:p>
            <a:r>
              <a:rPr lang="pt-BR" dirty="0"/>
              <a:t>Vendas M.I.</a:t>
            </a:r>
          </a:p>
        </p:txBody>
      </p:sp>
      <p:pic>
        <p:nvPicPr>
          <p:cNvPr id="73" name="Imagem 72">
            <a:extLst>
              <a:ext uri="{FF2B5EF4-FFF2-40B4-BE49-F238E27FC236}">
                <a16:creationId xmlns:a16="http://schemas.microsoft.com/office/drawing/2014/main" id="{BEDFD230-38A5-46FA-9648-9577083EFC1F}"/>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6100867" y="2362538"/>
            <a:ext cx="1526960" cy="1194740"/>
          </a:xfrm>
          <a:prstGeom prst="rect">
            <a:avLst/>
          </a:prstGeom>
        </p:spPr>
      </p:pic>
      <p:pic>
        <p:nvPicPr>
          <p:cNvPr id="74" name="Imagem 73">
            <a:extLst>
              <a:ext uri="{FF2B5EF4-FFF2-40B4-BE49-F238E27FC236}">
                <a16:creationId xmlns:a16="http://schemas.microsoft.com/office/drawing/2014/main" id="{B1F1EF4E-F602-417C-8C01-4386C44FF4C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5966851" y="9368768"/>
            <a:ext cx="1451736" cy="1451736"/>
          </a:xfrm>
          <a:prstGeom prst="rect">
            <a:avLst/>
          </a:prstGeom>
        </p:spPr>
      </p:pic>
      <p:cxnSp>
        <p:nvCxnSpPr>
          <p:cNvPr id="75" name="Conector angulado 10">
            <a:extLst>
              <a:ext uri="{FF2B5EF4-FFF2-40B4-BE49-F238E27FC236}">
                <a16:creationId xmlns:a16="http://schemas.microsoft.com/office/drawing/2014/main" id="{C1411435-3456-4AE1-A040-C8036FDEEE04}"/>
              </a:ext>
            </a:extLst>
          </p:cNvPr>
          <p:cNvCxnSpPr/>
          <p:nvPr/>
        </p:nvCxnSpPr>
        <p:spPr>
          <a:xfrm rot="5400000">
            <a:off x="3138869" y="4465529"/>
            <a:ext cx="2020240" cy="872886"/>
          </a:xfrm>
          <a:prstGeom prst="bentConnector3">
            <a:avLst>
              <a:gd name="adj1" fmla="val 50000"/>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6" name="CaixaDeTexto 75">
            <a:extLst>
              <a:ext uri="{FF2B5EF4-FFF2-40B4-BE49-F238E27FC236}">
                <a16:creationId xmlns:a16="http://schemas.microsoft.com/office/drawing/2014/main" id="{083F0F50-AABC-4EC2-A4A6-389D1DF0C649}"/>
              </a:ext>
            </a:extLst>
          </p:cNvPr>
          <p:cNvSpPr txBox="1"/>
          <p:nvPr/>
        </p:nvSpPr>
        <p:spPr>
          <a:xfrm>
            <a:off x="178196" y="5748184"/>
            <a:ext cx="3661237" cy="430887"/>
          </a:xfrm>
          <a:prstGeom prst="rect">
            <a:avLst/>
          </a:prstGeom>
          <a:noFill/>
        </p:spPr>
        <p:txBody>
          <a:bodyPr wrap="square" rtlCol="0">
            <a:spAutoFit/>
          </a:bodyPr>
          <a:lstStyle/>
          <a:p>
            <a:pPr defTabSz="1828800" hangingPunct="1">
              <a:defRPr/>
            </a:pPr>
            <a:r>
              <a:rPr lang="pt-BR" sz="2200" dirty="0">
                <a:solidFill>
                  <a:srgbClr val="000000"/>
                </a:solidFill>
                <a:latin typeface="Fira Sans Regular" panose="020B0503050000020004" pitchFamily="34" charset="0"/>
                <a:ea typeface="Roboto" panose="02000000000000000000" pitchFamily="2" charset="0"/>
                <a:cs typeface="Arial" panose="020B0604020202020204" pitchFamily="34" charset="0"/>
              </a:rPr>
              <a:t>Flexibilidade na reposição</a:t>
            </a:r>
          </a:p>
        </p:txBody>
      </p:sp>
      <p:cxnSp>
        <p:nvCxnSpPr>
          <p:cNvPr id="77" name="Conector angulado 46">
            <a:extLst>
              <a:ext uri="{FF2B5EF4-FFF2-40B4-BE49-F238E27FC236}">
                <a16:creationId xmlns:a16="http://schemas.microsoft.com/office/drawing/2014/main" id="{B5720D52-17D9-4756-AEC1-99D71C4A3E10}"/>
              </a:ext>
            </a:extLst>
          </p:cNvPr>
          <p:cNvCxnSpPr/>
          <p:nvPr/>
        </p:nvCxnSpPr>
        <p:spPr>
          <a:xfrm rot="16200000" flipV="1">
            <a:off x="3159067" y="7004319"/>
            <a:ext cx="1977100" cy="875630"/>
          </a:xfrm>
          <a:prstGeom prst="bentConnector3">
            <a:avLst>
              <a:gd name="adj1" fmla="val 50000"/>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 name="Título da apresentação">
            <a:extLst>
              <a:ext uri="{FF2B5EF4-FFF2-40B4-BE49-F238E27FC236}">
                <a16:creationId xmlns:a16="http://schemas.microsoft.com/office/drawing/2014/main" id="{D05FA591-CE73-2072-2F09-DD50B66B4DB9}"/>
              </a:ext>
            </a:extLst>
          </p:cNvPr>
          <p:cNvSpPr txBox="1">
            <a:spLocks noGrp="1"/>
          </p:cNvSpPr>
          <p:nvPr>
            <p:ph type="title"/>
          </p:nvPr>
        </p:nvSpPr>
        <p:spPr>
          <a:xfrm>
            <a:off x="657770" y="654535"/>
            <a:ext cx="23555542" cy="1082825"/>
          </a:xfrm>
          <a:prstGeom prst="rect">
            <a:avLst/>
          </a:prstGeom>
        </p:spPr>
        <p:txBody>
          <a:bodyPr anchor="t">
            <a:normAutofit fontScale="90000"/>
          </a:bodyPr>
          <a:lstStyle>
            <a:lvl1pPr>
              <a:defRPr sz="8400" b="0" spc="-168">
                <a:solidFill>
                  <a:srgbClr val="9BB85F"/>
                </a:solidFill>
                <a:latin typeface="Fira Sans Bold"/>
                <a:ea typeface="Fira Sans Bold"/>
                <a:cs typeface="Fira Sans Bold"/>
                <a:sym typeface="Fira Sans Bold"/>
              </a:defRPr>
            </a:lvl1pPr>
          </a:lstStyle>
          <a:p>
            <a:r>
              <a:rPr lang="pt-BR" dirty="0"/>
              <a:t>FLUXO DO DRAWBACK ISENÇÃO (Prática com Drawback)</a:t>
            </a:r>
            <a:endParaRPr dirty="0"/>
          </a:p>
        </p:txBody>
      </p:sp>
      <p:sp>
        <p:nvSpPr>
          <p:cNvPr id="72" name="CaixaDeTexto 71">
            <a:extLst>
              <a:ext uri="{FF2B5EF4-FFF2-40B4-BE49-F238E27FC236}">
                <a16:creationId xmlns:a16="http://schemas.microsoft.com/office/drawing/2014/main" id="{36D926B9-630C-466A-9467-97112AE80AEE}"/>
              </a:ext>
            </a:extLst>
          </p:cNvPr>
          <p:cNvSpPr txBox="1"/>
          <p:nvPr/>
        </p:nvSpPr>
        <p:spPr>
          <a:xfrm>
            <a:off x="15101166" y="6189783"/>
            <a:ext cx="3532868" cy="646331"/>
          </a:xfrm>
          <a:prstGeom prst="rect">
            <a:avLst/>
          </a:prstGeom>
          <a:noFill/>
        </p:spPr>
        <p:txBody>
          <a:bodyPr wrap="square" rtlCol="0">
            <a:spAutoFit/>
          </a:bodyPr>
          <a:lstStyle/>
          <a:p>
            <a:pPr defTabSz="1828800" hangingPunct="1">
              <a:defRPr/>
            </a:pPr>
            <a:r>
              <a:rPr lang="pt-BR" sz="3600" kern="1200" dirty="0">
                <a:solidFill>
                  <a:prstClr val="black"/>
                </a:solidFill>
                <a:latin typeface="Fira Sans Regular" panose="020B0503050000020004" pitchFamily="34" charset="0"/>
              </a:rPr>
              <a:t>Industrializa...</a:t>
            </a:r>
          </a:p>
        </p:txBody>
      </p:sp>
    </p:spTree>
    <p:extLst>
      <p:ext uri="{BB962C8B-B14F-4D97-AF65-F5344CB8AC3E}">
        <p14:creationId xmlns:p14="http://schemas.microsoft.com/office/powerpoint/2010/main" val="891257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1" presetClass="entr" presetSubtype="0" fill="hold" nodeType="clickEffect">
                                  <p:stCondLst>
                                    <p:cond delay="0"/>
                                  </p:stCondLst>
                                  <p:childTnLst>
                                    <p:set>
                                      <p:cBhvr>
                                        <p:cTn id="10" dur="1" fill="hold">
                                          <p:stCondLst>
                                            <p:cond delay="0"/>
                                          </p:stCondLst>
                                        </p:cTn>
                                        <p:tgtEl>
                                          <p:spTgt spid="50"/>
                                        </p:tgtEl>
                                        <p:attrNameLst>
                                          <p:attrName>style.visibility</p:attrName>
                                        </p:attrNameLst>
                                      </p:cBhvr>
                                      <p:to>
                                        <p:strVal val="visible"/>
                                      </p:to>
                                    </p:set>
                                    <p:anim calcmode="lin" valueType="num">
                                      <p:cBhvr>
                                        <p:cTn id="11" dur="1000" fill="hold"/>
                                        <p:tgtEl>
                                          <p:spTgt spid="50"/>
                                        </p:tgtEl>
                                        <p:attrNameLst>
                                          <p:attrName>ppt_w</p:attrName>
                                        </p:attrNameLst>
                                      </p:cBhvr>
                                      <p:tavLst>
                                        <p:tav tm="0">
                                          <p:val>
                                            <p:fltVal val="0"/>
                                          </p:val>
                                        </p:tav>
                                        <p:tav tm="100000">
                                          <p:val>
                                            <p:strVal val="#ppt_w"/>
                                          </p:val>
                                        </p:tav>
                                      </p:tavLst>
                                    </p:anim>
                                    <p:anim calcmode="lin" valueType="num">
                                      <p:cBhvr>
                                        <p:cTn id="12" dur="1000" fill="hold"/>
                                        <p:tgtEl>
                                          <p:spTgt spid="50"/>
                                        </p:tgtEl>
                                        <p:attrNameLst>
                                          <p:attrName>ppt_h</p:attrName>
                                        </p:attrNameLst>
                                      </p:cBhvr>
                                      <p:tavLst>
                                        <p:tav tm="0">
                                          <p:val>
                                            <p:fltVal val="0"/>
                                          </p:val>
                                        </p:tav>
                                        <p:tav tm="100000">
                                          <p:val>
                                            <p:strVal val="#ppt_h"/>
                                          </p:val>
                                        </p:tav>
                                      </p:tavLst>
                                    </p:anim>
                                    <p:anim calcmode="lin" valueType="num">
                                      <p:cBhvr>
                                        <p:cTn id="13" dur="1000" fill="hold"/>
                                        <p:tgtEl>
                                          <p:spTgt spid="50"/>
                                        </p:tgtEl>
                                        <p:attrNameLst>
                                          <p:attrName>style.rotation</p:attrName>
                                        </p:attrNameLst>
                                      </p:cBhvr>
                                      <p:tavLst>
                                        <p:tav tm="0">
                                          <p:val>
                                            <p:fltVal val="90"/>
                                          </p:val>
                                        </p:tav>
                                        <p:tav tm="100000">
                                          <p:val>
                                            <p:fltVal val="0"/>
                                          </p:val>
                                        </p:tav>
                                      </p:tavLst>
                                    </p:anim>
                                    <p:animEffect transition="in" filter="fade">
                                      <p:cBhvr>
                                        <p:cTn id="14" dur="1000"/>
                                        <p:tgtEl>
                                          <p:spTgt spid="50"/>
                                        </p:tgtEl>
                                      </p:cBhvr>
                                    </p:animEffect>
                                  </p:childTnLst>
                                </p:cTn>
                              </p:par>
                              <p:par>
                                <p:cTn id="15" presetID="53" presetClass="entr" presetSubtype="16" fill="hold" nodeType="withEffect">
                                  <p:stCondLst>
                                    <p:cond delay="0"/>
                                  </p:stCondLst>
                                  <p:childTnLst>
                                    <p:set>
                                      <p:cBhvr>
                                        <p:cTn id="16" dur="1" fill="hold">
                                          <p:stCondLst>
                                            <p:cond delay="0"/>
                                          </p:stCondLst>
                                        </p:cTn>
                                        <p:tgtEl>
                                          <p:spTgt spid="54"/>
                                        </p:tgtEl>
                                        <p:attrNameLst>
                                          <p:attrName>style.visibility</p:attrName>
                                        </p:attrNameLst>
                                      </p:cBhvr>
                                      <p:to>
                                        <p:strVal val="visible"/>
                                      </p:to>
                                    </p:set>
                                    <p:anim calcmode="lin" valueType="num">
                                      <p:cBhvr>
                                        <p:cTn id="17" dur="500" fill="hold"/>
                                        <p:tgtEl>
                                          <p:spTgt spid="54"/>
                                        </p:tgtEl>
                                        <p:attrNameLst>
                                          <p:attrName>ppt_w</p:attrName>
                                        </p:attrNameLst>
                                      </p:cBhvr>
                                      <p:tavLst>
                                        <p:tav tm="0">
                                          <p:val>
                                            <p:fltVal val="0"/>
                                          </p:val>
                                        </p:tav>
                                        <p:tav tm="100000">
                                          <p:val>
                                            <p:strVal val="#ppt_w"/>
                                          </p:val>
                                        </p:tav>
                                      </p:tavLst>
                                    </p:anim>
                                    <p:anim calcmode="lin" valueType="num">
                                      <p:cBhvr>
                                        <p:cTn id="18" dur="500" fill="hold"/>
                                        <p:tgtEl>
                                          <p:spTgt spid="54"/>
                                        </p:tgtEl>
                                        <p:attrNameLst>
                                          <p:attrName>ppt_h</p:attrName>
                                        </p:attrNameLst>
                                      </p:cBhvr>
                                      <p:tavLst>
                                        <p:tav tm="0">
                                          <p:val>
                                            <p:fltVal val="0"/>
                                          </p:val>
                                        </p:tav>
                                        <p:tav tm="100000">
                                          <p:val>
                                            <p:strVal val="#ppt_h"/>
                                          </p:val>
                                        </p:tav>
                                      </p:tavLst>
                                    </p:anim>
                                    <p:animEffect transition="in" filter="fade">
                                      <p:cBhvr>
                                        <p:cTn id="19" dur="500"/>
                                        <p:tgtEl>
                                          <p:spTgt spid="54"/>
                                        </p:tgtEl>
                                      </p:cBhvr>
                                    </p:animEffect>
                                  </p:childTnLst>
                                </p:cTn>
                              </p:par>
                            </p:childTnLst>
                          </p:cTn>
                        </p:par>
                        <p:par>
                          <p:cTn id="20" fill="hold">
                            <p:stCondLst>
                              <p:cond delay="1000"/>
                            </p:stCondLst>
                            <p:childTnLst>
                              <p:par>
                                <p:cTn id="21" presetID="14" presetClass="entr" presetSubtype="10" fill="hold" grpId="0" nodeType="afterEffect">
                                  <p:stCondLst>
                                    <p:cond delay="0"/>
                                  </p:stCondLst>
                                  <p:childTnLst>
                                    <p:set>
                                      <p:cBhvr>
                                        <p:cTn id="22" dur="1" fill="hold">
                                          <p:stCondLst>
                                            <p:cond delay="0"/>
                                          </p:stCondLst>
                                        </p:cTn>
                                        <p:tgtEl>
                                          <p:spTgt spid="58"/>
                                        </p:tgtEl>
                                        <p:attrNameLst>
                                          <p:attrName>style.visibility</p:attrName>
                                        </p:attrNameLst>
                                      </p:cBhvr>
                                      <p:to>
                                        <p:strVal val="visible"/>
                                      </p:to>
                                    </p:set>
                                    <p:animEffect transition="in" filter="randombar(horizontal)">
                                      <p:cBhvr>
                                        <p:cTn id="23" dur="500"/>
                                        <p:tgtEl>
                                          <p:spTgt spid="58"/>
                                        </p:tgtEl>
                                      </p:cBhvr>
                                    </p:animEffect>
                                  </p:childTnLst>
                                </p:cTn>
                              </p:par>
                            </p:childTnLst>
                          </p:cTn>
                        </p:par>
                        <p:par>
                          <p:cTn id="24" fill="hold">
                            <p:stCondLst>
                              <p:cond delay="1500"/>
                            </p:stCondLst>
                            <p:childTnLst>
                              <p:par>
                                <p:cTn id="25" presetID="53" presetClass="entr" presetSubtype="16" fill="hold" nodeType="afterEffect">
                                  <p:stCondLst>
                                    <p:cond delay="0"/>
                                  </p:stCondLst>
                                  <p:childTnLst>
                                    <p:set>
                                      <p:cBhvr>
                                        <p:cTn id="26" dur="1" fill="hold">
                                          <p:stCondLst>
                                            <p:cond delay="0"/>
                                          </p:stCondLst>
                                        </p:cTn>
                                        <p:tgtEl>
                                          <p:spTgt spid="51"/>
                                        </p:tgtEl>
                                        <p:attrNameLst>
                                          <p:attrName>style.visibility</p:attrName>
                                        </p:attrNameLst>
                                      </p:cBhvr>
                                      <p:to>
                                        <p:strVal val="visible"/>
                                      </p:to>
                                    </p:set>
                                    <p:anim calcmode="lin" valueType="num">
                                      <p:cBhvr>
                                        <p:cTn id="27" dur="500" fill="hold"/>
                                        <p:tgtEl>
                                          <p:spTgt spid="51"/>
                                        </p:tgtEl>
                                        <p:attrNameLst>
                                          <p:attrName>ppt_w</p:attrName>
                                        </p:attrNameLst>
                                      </p:cBhvr>
                                      <p:tavLst>
                                        <p:tav tm="0">
                                          <p:val>
                                            <p:fltVal val="0"/>
                                          </p:val>
                                        </p:tav>
                                        <p:tav tm="100000">
                                          <p:val>
                                            <p:strVal val="#ppt_w"/>
                                          </p:val>
                                        </p:tav>
                                      </p:tavLst>
                                    </p:anim>
                                    <p:anim calcmode="lin" valueType="num">
                                      <p:cBhvr>
                                        <p:cTn id="28" dur="500" fill="hold"/>
                                        <p:tgtEl>
                                          <p:spTgt spid="51"/>
                                        </p:tgtEl>
                                        <p:attrNameLst>
                                          <p:attrName>ppt_h</p:attrName>
                                        </p:attrNameLst>
                                      </p:cBhvr>
                                      <p:tavLst>
                                        <p:tav tm="0">
                                          <p:val>
                                            <p:fltVal val="0"/>
                                          </p:val>
                                        </p:tav>
                                        <p:tav tm="100000">
                                          <p:val>
                                            <p:strVal val="#ppt_h"/>
                                          </p:val>
                                        </p:tav>
                                      </p:tavLst>
                                    </p:anim>
                                    <p:animEffect transition="in" filter="fade">
                                      <p:cBhvr>
                                        <p:cTn id="29" dur="500"/>
                                        <p:tgtEl>
                                          <p:spTgt spid="51"/>
                                        </p:tgtEl>
                                      </p:cBhvr>
                                    </p:animEffect>
                                  </p:childTnLst>
                                </p:cTn>
                              </p:par>
                            </p:childTnLst>
                          </p:cTn>
                        </p:par>
                      </p:childTnLst>
                    </p:cTn>
                  </p:par>
                  <p:par>
                    <p:cTn id="30" fill="hold">
                      <p:stCondLst>
                        <p:cond delay="indefinite"/>
                      </p:stCondLst>
                      <p:childTnLst>
                        <p:par>
                          <p:cTn id="31" fill="hold">
                            <p:stCondLst>
                              <p:cond delay="0"/>
                            </p:stCondLst>
                            <p:childTnLst>
                              <p:par>
                                <p:cTn id="32" presetID="31" presetClass="entr" presetSubtype="0" fill="hold" nodeType="clickEffect">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cBhvr>
                                        <p:cTn id="34" dur="1000" fill="hold"/>
                                        <p:tgtEl>
                                          <p:spTgt spid="47"/>
                                        </p:tgtEl>
                                        <p:attrNameLst>
                                          <p:attrName>ppt_w</p:attrName>
                                        </p:attrNameLst>
                                      </p:cBhvr>
                                      <p:tavLst>
                                        <p:tav tm="0">
                                          <p:val>
                                            <p:fltVal val="0"/>
                                          </p:val>
                                        </p:tav>
                                        <p:tav tm="100000">
                                          <p:val>
                                            <p:strVal val="#ppt_w"/>
                                          </p:val>
                                        </p:tav>
                                      </p:tavLst>
                                    </p:anim>
                                    <p:anim calcmode="lin" valueType="num">
                                      <p:cBhvr>
                                        <p:cTn id="35" dur="1000" fill="hold"/>
                                        <p:tgtEl>
                                          <p:spTgt spid="47"/>
                                        </p:tgtEl>
                                        <p:attrNameLst>
                                          <p:attrName>ppt_h</p:attrName>
                                        </p:attrNameLst>
                                      </p:cBhvr>
                                      <p:tavLst>
                                        <p:tav tm="0">
                                          <p:val>
                                            <p:fltVal val="0"/>
                                          </p:val>
                                        </p:tav>
                                        <p:tav tm="100000">
                                          <p:val>
                                            <p:strVal val="#ppt_h"/>
                                          </p:val>
                                        </p:tav>
                                      </p:tavLst>
                                    </p:anim>
                                    <p:anim calcmode="lin" valueType="num">
                                      <p:cBhvr>
                                        <p:cTn id="36" dur="1000" fill="hold"/>
                                        <p:tgtEl>
                                          <p:spTgt spid="47"/>
                                        </p:tgtEl>
                                        <p:attrNameLst>
                                          <p:attrName>style.rotation</p:attrName>
                                        </p:attrNameLst>
                                      </p:cBhvr>
                                      <p:tavLst>
                                        <p:tav tm="0">
                                          <p:val>
                                            <p:fltVal val="90"/>
                                          </p:val>
                                        </p:tav>
                                        <p:tav tm="100000">
                                          <p:val>
                                            <p:fltVal val="0"/>
                                          </p:val>
                                        </p:tav>
                                      </p:tavLst>
                                    </p:anim>
                                    <p:animEffect transition="in" filter="fade">
                                      <p:cBhvr>
                                        <p:cTn id="37" dur="1000"/>
                                        <p:tgtEl>
                                          <p:spTgt spid="47"/>
                                        </p:tgtEl>
                                      </p:cBhvr>
                                    </p:animEffect>
                                  </p:childTnLst>
                                </p:cTn>
                              </p:par>
                            </p:childTnLst>
                          </p:cTn>
                        </p:par>
                        <p:par>
                          <p:cTn id="38" fill="hold">
                            <p:stCondLst>
                              <p:cond delay="1000"/>
                            </p:stCondLst>
                            <p:childTnLst>
                              <p:par>
                                <p:cTn id="39" presetID="53" presetClass="entr" presetSubtype="16" fill="hold" nodeType="afterEffect">
                                  <p:stCondLst>
                                    <p:cond delay="0"/>
                                  </p:stCondLst>
                                  <p:childTnLst>
                                    <p:set>
                                      <p:cBhvr>
                                        <p:cTn id="40" dur="1" fill="hold">
                                          <p:stCondLst>
                                            <p:cond delay="0"/>
                                          </p:stCondLst>
                                        </p:cTn>
                                        <p:tgtEl>
                                          <p:spTgt spid="55"/>
                                        </p:tgtEl>
                                        <p:attrNameLst>
                                          <p:attrName>style.visibility</p:attrName>
                                        </p:attrNameLst>
                                      </p:cBhvr>
                                      <p:to>
                                        <p:strVal val="visible"/>
                                      </p:to>
                                    </p:set>
                                    <p:anim calcmode="lin" valueType="num">
                                      <p:cBhvr>
                                        <p:cTn id="41" dur="500" fill="hold"/>
                                        <p:tgtEl>
                                          <p:spTgt spid="55"/>
                                        </p:tgtEl>
                                        <p:attrNameLst>
                                          <p:attrName>ppt_w</p:attrName>
                                        </p:attrNameLst>
                                      </p:cBhvr>
                                      <p:tavLst>
                                        <p:tav tm="0">
                                          <p:val>
                                            <p:fltVal val="0"/>
                                          </p:val>
                                        </p:tav>
                                        <p:tav tm="100000">
                                          <p:val>
                                            <p:strVal val="#ppt_w"/>
                                          </p:val>
                                        </p:tav>
                                      </p:tavLst>
                                    </p:anim>
                                    <p:anim calcmode="lin" valueType="num">
                                      <p:cBhvr>
                                        <p:cTn id="42" dur="500" fill="hold"/>
                                        <p:tgtEl>
                                          <p:spTgt spid="55"/>
                                        </p:tgtEl>
                                        <p:attrNameLst>
                                          <p:attrName>ppt_h</p:attrName>
                                        </p:attrNameLst>
                                      </p:cBhvr>
                                      <p:tavLst>
                                        <p:tav tm="0">
                                          <p:val>
                                            <p:fltVal val="0"/>
                                          </p:val>
                                        </p:tav>
                                        <p:tav tm="100000">
                                          <p:val>
                                            <p:strVal val="#ppt_h"/>
                                          </p:val>
                                        </p:tav>
                                      </p:tavLst>
                                    </p:anim>
                                    <p:animEffect transition="in" filter="fade">
                                      <p:cBhvr>
                                        <p:cTn id="43" dur="500"/>
                                        <p:tgtEl>
                                          <p:spTgt spid="55"/>
                                        </p:tgtEl>
                                      </p:cBhvr>
                                    </p:animEffect>
                                  </p:childTnLst>
                                </p:cTn>
                              </p:par>
                            </p:childTnLst>
                          </p:cTn>
                        </p:par>
                        <p:par>
                          <p:cTn id="44" fill="hold">
                            <p:stCondLst>
                              <p:cond delay="1500"/>
                            </p:stCondLst>
                            <p:childTnLst>
                              <p:par>
                                <p:cTn id="45" presetID="14" presetClass="entr" presetSubtype="10" fill="hold" grpId="0" nodeType="afterEffect">
                                  <p:stCondLst>
                                    <p:cond delay="0"/>
                                  </p:stCondLst>
                                  <p:childTnLst>
                                    <p:set>
                                      <p:cBhvr>
                                        <p:cTn id="46" dur="1" fill="hold">
                                          <p:stCondLst>
                                            <p:cond delay="0"/>
                                          </p:stCondLst>
                                        </p:cTn>
                                        <p:tgtEl>
                                          <p:spTgt spid="59"/>
                                        </p:tgtEl>
                                        <p:attrNameLst>
                                          <p:attrName>style.visibility</p:attrName>
                                        </p:attrNameLst>
                                      </p:cBhvr>
                                      <p:to>
                                        <p:strVal val="visible"/>
                                      </p:to>
                                    </p:set>
                                    <p:animEffect transition="in" filter="randombar(horizontal)">
                                      <p:cBhvr>
                                        <p:cTn id="47" dur="500"/>
                                        <p:tgtEl>
                                          <p:spTgt spid="59"/>
                                        </p:tgtEl>
                                      </p:cBhvr>
                                    </p:animEffect>
                                  </p:childTnLst>
                                </p:cTn>
                              </p:par>
                            </p:childTnLst>
                          </p:cTn>
                        </p:par>
                        <p:par>
                          <p:cTn id="48" fill="hold">
                            <p:stCondLst>
                              <p:cond delay="2000"/>
                            </p:stCondLst>
                            <p:childTnLst>
                              <p:par>
                                <p:cTn id="49" presetID="53" presetClass="entr" presetSubtype="16" fill="hold" nodeType="afterEffect">
                                  <p:stCondLst>
                                    <p:cond delay="0"/>
                                  </p:stCondLst>
                                  <p:childTnLst>
                                    <p:set>
                                      <p:cBhvr>
                                        <p:cTn id="50" dur="1" fill="hold">
                                          <p:stCondLst>
                                            <p:cond delay="0"/>
                                          </p:stCondLst>
                                        </p:cTn>
                                        <p:tgtEl>
                                          <p:spTgt spid="52"/>
                                        </p:tgtEl>
                                        <p:attrNameLst>
                                          <p:attrName>style.visibility</p:attrName>
                                        </p:attrNameLst>
                                      </p:cBhvr>
                                      <p:to>
                                        <p:strVal val="visible"/>
                                      </p:to>
                                    </p:set>
                                    <p:anim calcmode="lin" valueType="num">
                                      <p:cBhvr>
                                        <p:cTn id="51" dur="500" fill="hold"/>
                                        <p:tgtEl>
                                          <p:spTgt spid="52"/>
                                        </p:tgtEl>
                                        <p:attrNameLst>
                                          <p:attrName>ppt_w</p:attrName>
                                        </p:attrNameLst>
                                      </p:cBhvr>
                                      <p:tavLst>
                                        <p:tav tm="0">
                                          <p:val>
                                            <p:fltVal val="0"/>
                                          </p:val>
                                        </p:tav>
                                        <p:tav tm="100000">
                                          <p:val>
                                            <p:strVal val="#ppt_w"/>
                                          </p:val>
                                        </p:tav>
                                      </p:tavLst>
                                    </p:anim>
                                    <p:anim calcmode="lin" valueType="num">
                                      <p:cBhvr>
                                        <p:cTn id="52" dur="500" fill="hold"/>
                                        <p:tgtEl>
                                          <p:spTgt spid="52"/>
                                        </p:tgtEl>
                                        <p:attrNameLst>
                                          <p:attrName>ppt_h</p:attrName>
                                        </p:attrNameLst>
                                      </p:cBhvr>
                                      <p:tavLst>
                                        <p:tav tm="0">
                                          <p:val>
                                            <p:fltVal val="0"/>
                                          </p:val>
                                        </p:tav>
                                        <p:tav tm="100000">
                                          <p:val>
                                            <p:strVal val="#ppt_h"/>
                                          </p:val>
                                        </p:tav>
                                      </p:tavLst>
                                    </p:anim>
                                    <p:animEffect transition="in" filter="fade">
                                      <p:cBhvr>
                                        <p:cTn id="53" dur="500"/>
                                        <p:tgtEl>
                                          <p:spTgt spid="52"/>
                                        </p:tgtEl>
                                      </p:cBhvr>
                                    </p:animEffect>
                                  </p:childTnLst>
                                </p:cTn>
                              </p:par>
                            </p:childTnLst>
                          </p:cTn>
                        </p:par>
                        <p:par>
                          <p:cTn id="54" fill="hold">
                            <p:stCondLst>
                              <p:cond delay="2500"/>
                            </p:stCondLst>
                            <p:childTnLst>
                              <p:par>
                                <p:cTn id="55" presetID="47" presetClass="entr" presetSubtype="0" fill="hold" nodeType="afterEffect">
                                  <p:stCondLst>
                                    <p:cond delay="0"/>
                                  </p:stCondLst>
                                  <p:childTnLst>
                                    <p:set>
                                      <p:cBhvr>
                                        <p:cTn id="56" dur="1" fill="hold">
                                          <p:stCondLst>
                                            <p:cond delay="0"/>
                                          </p:stCondLst>
                                        </p:cTn>
                                        <p:tgtEl>
                                          <p:spTgt spid="75"/>
                                        </p:tgtEl>
                                        <p:attrNameLst>
                                          <p:attrName>style.visibility</p:attrName>
                                        </p:attrNameLst>
                                      </p:cBhvr>
                                      <p:to>
                                        <p:strVal val="visible"/>
                                      </p:to>
                                    </p:set>
                                    <p:animEffect transition="in" filter="fade">
                                      <p:cBhvr>
                                        <p:cTn id="57" dur="1000"/>
                                        <p:tgtEl>
                                          <p:spTgt spid="75"/>
                                        </p:tgtEl>
                                      </p:cBhvr>
                                    </p:animEffect>
                                    <p:anim calcmode="lin" valueType="num">
                                      <p:cBhvr>
                                        <p:cTn id="58" dur="1000" fill="hold"/>
                                        <p:tgtEl>
                                          <p:spTgt spid="75"/>
                                        </p:tgtEl>
                                        <p:attrNameLst>
                                          <p:attrName>ppt_x</p:attrName>
                                        </p:attrNameLst>
                                      </p:cBhvr>
                                      <p:tavLst>
                                        <p:tav tm="0">
                                          <p:val>
                                            <p:strVal val="#ppt_x"/>
                                          </p:val>
                                        </p:tav>
                                        <p:tav tm="100000">
                                          <p:val>
                                            <p:strVal val="#ppt_x"/>
                                          </p:val>
                                        </p:tav>
                                      </p:tavLst>
                                    </p:anim>
                                    <p:anim calcmode="lin" valueType="num">
                                      <p:cBhvr>
                                        <p:cTn id="59" dur="1000" fill="hold"/>
                                        <p:tgtEl>
                                          <p:spTgt spid="75"/>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77"/>
                                        </p:tgtEl>
                                        <p:attrNameLst>
                                          <p:attrName>style.visibility</p:attrName>
                                        </p:attrNameLst>
                                      </p:cBhvr>
                                      <p:to>
                                        <p:strVal val="visible"/>
                                      </p:to>
                                    </p:set>
                                    <p:animEffect transition="in" filter="fade">
                                      <p:cBhvr>
                                        <p:cTn id="62" dur="1000"/>
                                        <p:tgtEl>
                                          <p:spTgt spid="77"/>
                                        </p:tgtEl>
                                      </p:cBhvr>
                                    </p:animEffect>
                                    <p:anim calcmode="lin" valueType="num">
                                      <p:cBhvr>
                                        <p:cTn id="63" dur="1000" fill="hold"/>
                                        <p:tgtEl>
                                          <p:spTgt spid="77"/>
                                        </p:tgtEl>
                                        <p:attrNameLst>
                                          <p:attrName>ppt_x</p:attrName>
                                        </p:attrNameLst>
                                      </p:cBhvr>
                                      <p:tavLst>
                                        <p:tav tm="0">
                                          <p:val>
                                            <p:strVal val="#ppt_x"/>
                                          </p:val>
                                        </p:tav>
                                        <p:tav tm="100000">
                                          <p:val>
                                            <p:strVal val="#ppt_x"/>
                                          </p:val>
                                        </p:tav>
                                      </p:tavLst>
                                    </p:anim>
                                    <p:anim calcmode="lin" valueType="num">
                                      <p:cBhvr>
                                        <p:cTn id="64" dur="1000" fill="hold"/>
                                        <p:tgtEl>
                                          <p:spTgt spid="77"/>
                                        </p:tgtEl>
                                        <p:attrNameLst>
                                          <p:attrName>ppt_y</p:attrName>
                                        </p:attrNameLst>
                                      </p:cBhvr>
                                      <p:tavLst>
                                        <p:tav tm="0">
                                          <p:val>
                                            <p:strVal val="#ppt_y+.1"/>
                                          </p:val>
                                        </p:tav>
                                        <p:tav tm="100000">
                                          <p:val>
                                            <p:strVal val="#ppt_y"/>
                                          </p:val>
                                        </p:tav>
                                      </p:tavLst>
                                    </p:anim>
                                  </p:childTnLst>
                                </p:cTn>
                              </p:par>
                            </p:childTnLst>
                          </p:cTn>
                        </p:par>
                        <p:par>
                          <p:cTn id="65" fill="hold">
                            <p:stCondLst>
                              <p:cond delay="3500"/>
                            </p:stCondLst>
                            <p:childTnLst>
                              <p:par>
                                <p:cTn id="66" presetID="31" presetClass="entr" presetSubtype="0" fill="hold" grpId="0" nodeType="afterEffect">
                                  <p:stCondLst>
                                    <p:cond delay="0"/>
                                  </p:stCondLst>
                                  <p:childTnLst>
                                    <p:set>
                                      <p:cBhvr>
                                        <p:cTn id="67" dur="1" fill="hold">
                                          <p:stCondLst>
                                            <p:cond delay="0"/>
                                          </p:stCondLst>
                                        </p:cTn>
                                        <p:tgtEl>
                                          <p:spTgt spid="76"/>
                                        </p:tgtEl>
                                        <p:attrNameLst>
                                          <p:attrName>style.visibility</p:attrName>
                                        </p:attrNameLst>
                                      </p:cBhvr>
                                      <p:to>
                                        <p:strVal val="visible"/>
                                      </p:to>
                                    </p:set>
                                    <p:anim calcmode="lin" valueType="num">
                                      <p:cBhvr>
                                        <p:cTn id="68" dur="1000" fill="hold"/>
                                        <p:tgtEl>
                                          <p:spTgt spid="76"/>
                                        </p:tgtEl>
                                        <p:attrNameLst>
                                          <p:attrName>ppt_w</p:attrName>
                                        </p:attrNameLst>
                                      </p:cBhvr>
                                      <p:tavLst>
                                        <p:tav tm="0">
                                          <p:val>
                                            <p:fltVal val="0"/>
                                          </p:val>
                                        </p:tav>
                                        <p:tav tm="100000">
                                          <p:val>
                                            <p:strVal val="#ppt_w"/>
                                          </p:val>
                                        </p:tav>
                                      </p:tavLst>
                                    </p:anim>
                                    <p:anim calcmode="lin" valueType="num">
                                      <p:cBhvr>
                                        <p:cTn id="69" dur="1000" fill="hold"/>
                                        <p:tgtEl>
                                          <p:spTgt spid="76"/>
                                        </p:tgtEl>
                                        <p:attrNameLst>
                                          <p:attrName>ppt_h</p:attrName>
                                        </p:attrNameLst>
                                      </p:cBhvr>
                                      <p:tavLst>
                                        <p:tav tm="0">
                                          <p:val>
                                            <p:fltVal val="0"/>
                                          </p:val>
                                        </p:tav>
                                        <p:tav tm="100000">
                                          <p:val>
                                            <p:strVal val="#ppt_h"/>
                                          </p:val>
                                        </p:tav>
                                      </p:tavLst>
                                    </p:anim>
                                    <p:anim calcmode="lin" valueType="num">
                                      <p:cBhvr>
                                        <p:cTn id="70" dur="1000" fill="hold"/>
                                        <p:tgtEl>
                                          <p:spTgt spid="76"/>
                                        </p:tgtEl>
                                        <p:attrNameLst>
                                          <p:attrName>style.rotation</p:attrName>
                                        </p:attrNameLst>
                                      </p:cBhvr>
                                      <p:tavLst>
                                        <p:tav tm="0">
                                          <p:val>
                                            <p:fltVal val="90"/>
                                          </p:val>
                                        </p:tav>
                                        <p:tav tm="100000">
                                          <p:val>
                                            <p:fltVal val="0"/>
                                          </p:val>
                                        </p:tav>
                                      </p:tavLst>
                                    </p:anim>
                                    <p:animEffect transition="in" filter="fade">
                                      <p:cBhvr>
                                        <p:cTn id="71" dur="1000"/>
                                        <p:tgtEl>
                                          <p:spTgt spid="76"/>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48"/>
                                        </p:tgtEl>
                                        <p:attrNameLst>
                                          <p:attrName>style.visibility</p:attrName>
                                        </p:attrNameLst>
                                      </p:cBhvr>
                                      <p:to>
                                        <p:strVal val="visible"/>
                                      </p:to>
                                    </p:set>
                                    <p:animEffect transition="in" filter="fade">
                                      <p:cBhvr>
                                        <p:cTn id="76" dur="500"/>
                                        <p:tgtEl>
                                          <p:spTgt spid="48"/>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63"/>
                                        </p:tgtEl>
                                        <p:attrNameLst>
                                          <p:attrName>style.visibility</p:attrName>
                                        </p:attrNameLst>
                                      </p:cBhvr>
                                      <p:to>
                                        <p:strVal val="visible"/>
                                      </p:to>
                                    </p:set>
                                    <p:animEffect transition="in" filter="fade">
                                      <p:cBhvr>
                                        <p:cTn id="79" dur="500"/>
                                        <p:tgtEl>
                                          <p:spTgt spid="63"/>
                                        </p:tgtEl>
                                      </p:cBhvr>
                                    </p:animEffect>
                                  </p:childTnLst>
                                </p:cTn>
                              </p:par>
                              <p:par>
                                <p:cTn id="80" presetID="6" presetClass="emph" presetSubtype="0" fill="hold" grpId="1" nodeType="withEffect">
                                  <p:stCondLst>
                                    <p:cond delay="0"/>
                                  </p:stCondLst>
                                  <p:childTnLst>
                                    <p:animScale>
                                      <p:cBhvr>
                                        <p:cTn id="81" dur="2000" fill="hold"/>
                                        <p:tgtEl>
                                          <p:spTgt spid="63"/>
                                        </p:tgtEl>
                                      </p:cBhvr>
                                      <p:by x="150000" y="150000"/>
                                    </p:animScale>
                                  </p:childTnLst>
                                </p:cTn>
                              </p:par>
                            </p:childTnLst>
                          </p:cTn>
                        </p:par>
                        <p:par>
                          <p:cTn id="82" fill="hold">
                            <p:stCondLst>
                              <p:cond delay="2000"/>
                            </p:stCondLst>
                            <p:childTnLst>
                              <p:par>
                                <p:cTn id="83" presetID="2" presetClass="entr" presetSubtype="8" fill="hold" grpId="0" nodeType="afterEffect">
                                  <p:stCondLst>
                                    <p:cond delay="0"/>
                                  </p:stCondLst>
                                  <p:childTnLst>
                                    <p:set>
                                      <p:cBhvr>
                                        <p:cTn id="84" dur="1" fill="hold">
                                          <p:stCondLst>
                                            <p:cond delay="0"/>
                                          </p:stCondLst>
                                        </p:cTn>
                                        <p:tgtEl>
                                          <p:spTgt spid="57"/>
                                        </p:tgtEl>
                                        <p:attrNameLst>
                                          <p:attrName>style.visibility</p:attrName>
                                        </p:attrNameLst>
                                      </p:cBhvr>
                                      <p:to>
                                        <p:strVal val="visible"/>
                                      </p:to>
                                    </p:set>
                                    <p:anim calcmode="lin" valueType="num">
                                      <p:cBhvr additive="base">
                                        <p:cTn id="85" dur="500" fill="hold"/>
                                        <p:tgtEl>
                                          <p:spTgt spid="57"/>
                                        </p:tgtEl>
                                        <p:attrNameLst>
                                          <p:attrName>ppt_x</p:attrName>
                                        </p:attrNameLst>
                                      </p:cBhvr>
                                      <p:tavLst>
                                        <p:tav tm="0">
                                          <p:val>
                                            <p:strVal val="0-#ppt_w/2"/>
                                          </p:val>
                                        </p:tav>
                                        <p:tav tm="100000">
                                          <p:val>
                                            <p:strVal val="#ppt_x"/>
                                          </p:val>
                                        </p:tav>
                                      </p:tavLst>
                                    </p:anim>
                                    <p:anim calcmode="lin" valueType="num">
                                      <p:cBhvr additive="base">
                                        <p:cTn id="86" dur="500" fill="hold"/>
                                        <p:tgtEl>
                                          <p:spTgt spid="57"/>
                                        </p:tgtEl>
                                        <p:attrNameLst>
                                          <p:attrName>ppt_y</p:attrName>
                                        </p:attrNameLst>
                                      </p:cBhvr>
                                      <p:tavLst>
                                        <p:tav tm="0">
                                          <p:val>
                                            <p:strVal val="#ppt_y"/>
                                          </p:val>
                                        </p:tav>
                                        <p:tav tm="100000">
                                          <p:val>
                                            <p:strVal val="#ppt_y"/>
                                          </p:val>
                                        </p:tav>
                                      </p:tavLst>
                                    </p:anim>
                                  </p:childTnLst>
                                </p:cTn>
                              </p:par>
                              <p:par>
                                <p:cTn id="87" presetID="2" presetClass="entr" presetSubtype="8" fill="hold" grpId="0" nodeType="withEffect">
                                  <p:stCondLst>
                                    <p:cond delay="0"/>
                                  </p:stCondLst>
                                  <p:childTnLst>
                                    <p:set>
                                      <p:cBhvr>
                                        <p:cTn id="88" dur="1" fill="hold">
                                          <p:stCondLst>
                                            <p:cond delay="0"/>
                                          </p:stCondLst>
                                        </p:cTn>
                                        <p:tgtEl>
                                          <p:spTgt spid="56"/>
                                        </p:tgtEl>
                                        <p:attrNameLst>
                                          <p:attrName>style.visibility</p:attrName>
                                        </p:attrNameLst>
                                      </p:cBhvr>
                                      <p:to>
                                        <p:strVal val="visible"/>
                                      </p:to>
                                    </p:set>
                                    <p:anim calcmode="lin" valueType="num">
                                      <p:cBhvr additive="base">
                                        <p:cTn id="89" dur="500" fill="hold"/>
                                        <p:tgtEl>
                                          <p:spTgt spid="56"/>
                                        </p:tgtEl>
                                        <p:attrNameLst>
                                          <p:attrName>ppt_x</p:attrName>
                                        </p:attrNameLst>
                                      </p:cBhvr>
                                      <p:tavLst>
                                        <p:tav tm="0">
                                          <p:val>
                                            <p:strVal val="0-#ppt_w/2"/>
                                          </p:val>
                                        </p:tav>
                                        <p:tav tm="100000">
                                          <p:val>
                                            <p:strVal val="#ppt_x"/>
                                          </p:val>
                                        </p:tav>
                                      </p:tavLst>
                                    </p:anim>
                                    <p:anim calcmode="lin" valueType="num">
                                      <p:cBhvr additive="base">
                                        <p:cTn id="90" dur="500" fill="hold"/>
                                        <p:tgtEl>
                                          <p:spTgt spid="56"/>
                                        </p:tgtEl>
                                        <p:attrNameLst>
                                          <p:attrName>ppt_y</p:attrName>
                                        </p:attrNameLst>
                                      </p:cBhvr>
                                      <p:tavLst>
                                        <p:tav tm="0">
                                          <p:val>
                                            <p:strVal val="#ppt_y"/>
                                          </p:val>
                                        </p:tav>
                                        <p:tav tm="100000">
                                          <p:val>
                                            <p:strVal val="#ppt_y"/>
                                          </p:val>
                                        </p:tav>
                                      </p:tavLst>
                                    </p:anim>
                                  </p:childTnLst>
                                </p:cTn>
                              </p:par>
                            </p:childTnLst>
                          </p:cTn>
                        </p:par>
                        <p:par>
                          <p:cTn id="91" fill="hold">
                            <p:stCondLst>
                              <p:cond delay="2500"/>
                            </p:stCondLst>
                            <p:childTnLst>
                              <p:par>
                                <p:cTn id="92" presetID="31" presetClass="entr" presetSubtype="0" fill="hold" nodeType="afterEffect">
                                  <p:stCondLst>
                                    <p:cond delay="0"/>
                                  </p:stCondLst>
                                  <p:childTnLst>
                                    <p:set>
                                      <p:cBhvr>
                                        <p:cTn id="93" dur="1" fill="hold">
                                          <p:stCondLst>
                                            <p:cond delay="0"/>
                                          </p:stCondLst>
                                        </p:cTn>
                                        <p:tgtEl>
                                          <p:spTgt spid="53"/>
                                        </p:tgtEl>
                                        <p:attrNameLst>
                                          <p:attrName>style.visibility</p:attrName>
                                        </p:attrNameLst>
                                      </p:cBhvr>
                                      <p:to>
                                        <p:strVal val="visible"/>
                                      </p:to>
                                    </p:set>
                                    <p:anim calcmode="lin" valueType="num">
                                      <p:cBhvr>
                                        <p:cTn id="94" dur="1000" fill="hold"/>
                                        <p:tgtEl>
                                          <p:spTgt spid="53"/>
                                        </p:tgtEl>
                                        <p:attrNameLst>
                                          <p:attrName>ppt_w</p:attrName>
                                        </p:attrNameLst>
                                      </p:cBhvr>
                                      <p:tavLst>
                                        <p:tav tm="0">
                                          <p:val>
                                            <p:fltVal val="0"/>
                                          </p:val>
                                        </p:tav>
                                        <p:tav tm="100000">
                                          <p:val>
                                            <p:strVal val="#ppt_w"/>
                                          </p:val>
                                        </p:tav>
                                      </p:tavLst>
                                    </p:anim>
                                    <p:anim calcmode="lin" valueType="num">
                                      <p:cBhvr>
                                        <p:cTn id="95" dur="1000" fill="hold"/>
                                        <p:tgtEl>
                                          <p:spTgt spid="53"/>
                                        </p:tgtEl>
                                        <p:attrNameLst>
                                          <p:attrName>ppt_h</p:attrName>
                                        </p:attrNameLst>
                                      </p:cBhvr>
                                      <p:tavLst>
                                        <p:tav tm="0">
                                          <p:val>
                                            <p:fltVal val="0"/>
                                          </p:val>
                                        </p:tav>
                                        <p:tav tm="100000">
                                          <p:val>
                                            <p:strVal val="#ppt_h"/>
                                          </p:val>
                                        </p:tav>
                                      </p:tavLst>
                                    </p:anim>
                                    <p:anim calcmode="lin" valueType="num">
                                      <p:cBhvr>
                                        <p:cTn id="96" dur="1000" fill="hold"/>
                                        <p:tgtEl>
                                          <p:spTgt spid="53"/>
                                        </p:tgtEl>
                                        <p:attrNameLst>
                                          <p:attrName>style.rotation</p:attrName>
                                        </p:attrNameLst>
                                      </p:cBhvr>
                                      <p:tavLst>
                                        <p:tav tm="0">
                                          <p:val>
                                            <p:fltVal val="90"/>
                                          </p:val>
                                        </p:tav>
                                        <p:tav tm="100000">
                                          <p:val>
                                            <p:fltVal val="0"/>
                                          </p:val>
                                        </p:tav>
                                      </p:tavLst>
                                    </p:anim>
                                    <p:animEffect transition="in" filter="fade">
                                      <p:cBhvr>
                                        <p:cTn id="97" dur="1000"/>
                                        <p:tgtEl>
                                          <p:spTgt spid="53"/>
                                        </p:tgtEl>
                                      </p:cBhvr>
                                    </p:animEffect>
                                  </p:childTnLst>
                                </p:cTn>
                              </p:par>
                            </p:childTnLst>
                          </p:cTn>
                        </p:par>
                      </p:childTnLst>
                    </p:cTn>
                  </p:par>
                  <p:par>
                    <p:cTn id="98" fill="hold">
                      <p:stCondLst>
                        <p:cond delay="indefinite"/>
                      </p:stCondLst>
                      <p:childTnLst>
                        <p:par>
                          <p:cTn id="99" fill="hold">
                            <p:stCondLst>
                              <p:cond delay="0"/>
                            </p:stCondLst>
                            <p:childTnLst>
                              <p:par>
                                <p:cTn id="100" presetID="45" presetClass="entr" presetSubtype="0" fill="hold" grpId="0" nodeType="clickEffect">
                                  <p:stCondLst>
                                    <p:cond delay="0"/>
                                  </p:stCondLst>
                                  <p:childTnLst>
                                    <p:set>
                                      <p:cBhvr>
                                        <p:cTn id="101" dur="1" fill="hold">
                                          <p:stCondLst>
                                            <p:cond delay="0"/>
                                          </p:stCondLst>
                                        </p:cTn>
                                        <p:tgtEl>
                                          <p:spTgt spid="72"/>
                                        </p:tgtEl>
                                        <p:attrNameLst>
                                          <p:attrName>style.visibility</p:attrName>
                                        </p:attrNameLst>
                                      </p:cBhvr>
                                      <p:to>
                                        <p:strVal val="visible"/>
                                      </p:to>
                                    </p:set>
                                    <p:animEffect transition="in" filter="fade">
                                      <p:cBhvr>
                                        <p:cTn id="102" dur="1000"/>
                                        <p:tgtEl>
                                          <p:spTgt spid="72"/>
                                        </p:tgtEl>
                                      </p:cBhvr>
                                    </p:animEffect>
                                    <p:anim calcmode="lin" valueType="num">
                                      <p:cBhvr>
                                        <p:cTn id="103" dur="1000" fill="hold"/>
                                        <p:tgtEl>
                                          <p:spTgt spid="72"/>
                                        </p:tgtEl>
                                        <p:attrNameLst>
                                          <p:attrName>ppt_w</p:attrName>
                                        </p:attrNameLst>
                                      </p:cBhvr>
                                      <p:tavLst>
                                        <p:tav tm="0" fmla="#ppt_w*sin(2.5*pi*$)">
                                          <p:val>
                                            <p:fltVal val="0"/>
                                          </p:val>
                                        </p:tav>
                                        <p:tav tm="100000">
                                          <p:val>
                                            <p:fltVal val="1"/>
                                          </p:val>
                                        </p:tav>
                                      </p:tavLst>
                                    </p:anim>
                                    <p:anim calcmode="lin" valueType="num">
                                      <p:cBhvr>
                                        <p:cTn id="104" dur="1000" fill="hold"/>
                                        <p:tgtEl>
                                          <p:spTgt spid="72"/>
                                        </p:tgtEl>
                                        <p:attrNameLst>
                                          <p:attrName>ppt_h</p:attrName>
                                        </p:attrNameLst>
                                      </p:cBhvr>
                                      <p:tavLst>
                                        <p:tav tm="0">
                                          <p:val>
                                            <p:strVal val="#ppt_h"/>
                                          </p:val>
                                        </p:tav>
                                        <p:tav tm="100000">
                                          <p:val>
                                            <p:strVal val="#ppt_h"/>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8" fill="hold" grpId="0" nodeType="clickEffect">
                                  <p:stCondLst>
                                    <p:cond delay="0"/>
                                  </p:stCondLst>
                                  <p:childTnLst>
                                    <p:set>
                                      <p:cBhvr>
                                        <p:cTn id="108" dur="1" fill="hold">
                                          <p:stCondLst>
                                            <p:cond delay="0"/>
                                          </p:stCondLst>
                                        </p:cTn>
                                        <p:tgtEl>
                                          <p:spTgt spid="68"/>
                                        </p:tgtEl>
                                        <p:attrNameLst>
                                          <p:attrName>style.visibility</p:attrName>
                                        </p:attrNameLst>
                                      </p:cBhvr>
                                      <p:to>
                                        <p:strVal val="visible"/>
                                      </p:to>
                                    </p:set>
                                    <p:anim calcmode="lin" valueType="num">
                                      <p:cBhvr additive="base">
                                        <p:cTn id="109" dur="500" fill="hold"/>
                                        <p:tgtEl>
                                          <p:spTgt spid="68"/>
                                        </p:tgtEl>
                                        <p:attrNameLst>
                                          <p:attrName>ppt_x</p:attrName>
                                        </p:attrNameLst>
                                      </p:cBhvr>
                                      <p:tavLst>
                                        <p:tav tm="0">
                                          <p:val>
                                            <p:strVal val="0-#ppt_w/2"/>
                                          </p:val>
                                        </p:tav>
                                        <p:tav tm="100000">
                                          <p:val>
                                            <p:strVal val="#ppt_x"/>
                                          </p:val>
                                        </p:tav>
                                      </p:tavLst>
                                    </p:anim>
                                    <p:anim calcmode="lin" valueType="num">
                                      <p:cBhvr additive="base">
                                        <p:cTn id="110" dur="500" fill="hold"/>
                                        <p:tgtEl>
                                          <p:spTgt spid="68"/>
                                        </p:tgtEl>
                                        <p:attrNameLst>
                                          <p:attrName>ppt_y</p:attrName>
                                        </p:attrNameLst>
                                      </p:cBhvr>
                                      <p:tavLst>
                                        <p:tav tm="0">
                                          <p:val>
                                            <p:strVal val="#ppt_y"/>
                                          </p:val>
                                        </p:tav>
                                        <p:tav tm="100000">
                                          <p:val>
                                            <p:strVal val="#ppt_y"/>
                                          </p:val>
                                        </p:tav>
                                      </p:tavLst>
                                    </p:anim>
                                  </p:childTnLst>
                                </p:cTn>
                              </p:par>
                              <p:par>
                                <p:cTn id="111" presetID="10" presetClass="exit" presetSubtype="0" fill="hold" grpId="1" nodeType="withEffect">
                                  <p:stCondLst>
                                    <p:cond delay="0"/>
                                  </p:stCondLst>
                                  <p:childTnLst>
                                    <p:animEffect transition="out" filter="fade">
                                      <p:cBhvr>
                                        <p:cTn id="112" dur="500"/>
                                        <p:tgtEl>
                                          <p:spTgt spid="72"/>
                                        </p:tgtEl>
                                      </p:cBhvr>
                                    </p:animEffect>
                                    <p:set>
                                      <p:cBhvr>
                                        <p:cTn id="113" dur="1" fill="hold">
                                          <p:stCondLst>
                                            <p:cond delay="499"/>
                                          </p:stCondLst>
                                        </p:cTn>
                                        <p:tgtEl>
                                          <p:spTgt spid="72"/>
                                        </p:tgtEl>
                                        <p:attrNameLst>
                                          <p:attrName>style.visibility</p:attrName>
                                        </p:attrNameLst>
                                      </p:cBhvr>
                                      <p:to>
                                        <p:strVal val="hidden"/>
                                      </p:to>
                                    </p:set>
                                  </p:childTnLst>
                                </p:cTn>
                              </p:par>
                            </p:childTnLst>
                          </p:cTn>
                        </p:par>
                        <p:par>
                          <p:cTn id="114" fill="hold">
                            <p:stCondLst>
                              <p:cond delay="500"/>
                            </p:stCondLst>
                            <p:childTnLst>
                              <p:par>
                                <p:cTn id="115" presetID="47" presetClass="entr" presetSubtype="0" fill="hold" nodeType="afterEffect">
                                  <p:stCondLst>
                                    <p:cond delay="0"/>
                                  </p:stCondLst>
                                  <p:childTnLst>
                                    <p:set>
                                      <p:cBhvr>
                                        <p:cTn id="116" dur="1" fill="hold">
                                          <p:stCondLst>
                                            <p:cond delay="0"/>
                                          </p:stCondLst>
                                        </p:cTn>
                                        <p:tgtEl>
                                          <p:spTgt spid="73"/>
                                        </p:tgtEl>
                                        <p:attrNameLst>
                                          <p:attrName>style.visibility</p:attrName>
                                        </p:attrNameLst>
                                      </p:cBhvr>
                                      <p:to>
                                        <p:strVal val="visible"/>
                                      </p:to>
                                    </p:set>
                                    <p:animEffect transition="in" filter="fade">
                                      <p:cBhvr>
                                        <p:cTn id="117" dur="1000"/>
                                        <p:tgtEl>
                                          <p:spTgt spid="73"/>
                                        </p:tgtEl>
                                      </p:cBhvr>
                                    </p:animEffect>
                                    <p:anim calcmode="lin" valueType="num">
                                      <p:cBhvr>
                                        <p:cTn id="118" dur="1000" fill="hold"/>
                                        <p:tgtEl>
                                          <p:spTgt spid="73"/>
                                        </p:tgtEl>
                                        <p:attrNameLst>
                                          <p:attrName>ppt_x</p:attrName>
                                        </p:attrNameLst>
                                      </p:cBhvr>
                                      <p:tavLst>
                                        <p:tav tm="0">
                                          <p:val>
                                            <p:strVal val="#ppt_x"/>
                                          </p:val>
                                        </p:tav>
                                        <p:tav tm="100000">
                                          <p:val>
                                            <p:strVal val="#ppt_x"/>
                                          </p:val>
                                        </p:tav>
                                      </p:tavLst>
                                    </p:anim>
                                    <p:anim calcmode="lin" valueType="num">
                                      <p:cBhvr>
                                        <p:cTn id="119" dur="1000" fill="hold"/>
                                        <p:tgtEl>
                                          <p:spTgt spid="73"/>
                                        </p:tgtEl>
                                        <p:attrNameLst>
                                          <p:attrName>ppt_y</p:attrName>
                                        </p:attrNameLst>
                                      </p:cBhvr>
                                      <p:tavLst>
                                        <p:tav tm="0">
                                          <p:val>
                                            <p:strVal val="#ppt_y-.1"/>
                                          </p:val>
                                        </p:tav>
                                        <p:tav tm="100000">
                                          <p:val>
                                            <p:strVal val="#ppt_y"/>
                                          </p:val>
                                        </p:tav>
                                      </p:tavLst>
                                    </p:anim>
                                  </p:childTnLst>
                                </p:cTn>
                              </p:par>
                              <p:par>
                                <p:cTn id="120" presetID="2" presetClass="entr" presetSubtype="8" fill="hold" grpId="0" nodeType="withEffect">
                                  <p:stCondLst>
                                    <p:cond delay="0"/>
                                  </p:stCondLst>
                                  <p:childTnLst>
                                    <p:set>
                                      <p:cBhvr>
                                        <p:cTn id="121" dur="1" fill="hold">
                                          <p:stCondLst>
                                            <p:cond delay="0"/>
                                          </p:stCondLst>
                                        </p:cTn>
                                        <p:tgtEl>
                                          <p:spTgt spid="60"/>
                                        </p:tgtEl>
                                        <p:attrNameLst>
                                          <p:attrName>style.visibility</p:attrName>
                                        </p:attrNameLst>
                                      </p:cBhvr>
                                      <p:to>
                                        <p:strVal val="visible"/>
                                      </p:to>
                                    </p:set>
                                    <p:anim calcmode="lin" valueType="num">
                                      <p:cBhvr additive="base">
                                        <p:cTn id="122" dur="500" fill="hold"/>
                                        <p:tgtEl>
                                          <p:spTgt spid="60"/>
                                        </p:tgtEl>
                                        <p:attrNameLst>
                                          <p:attrName>ppt_x</p:attrName>
                                        </p:attrNameLst>
                                      </p:cBhvr>
                                      <p:tavLst>
                                        <p:tav tm="0">
                                          <p:val>
                                            <p:strVal val="0-#ppt_w/2"/>
                                          </p:val>
                                        </p:tav>
                                        <p:tav tm="100000">
                                          <p:val>
                                            <p:strVal val="#ppt_x"/>
                                          </p:val>
                                        </p:tav>
                                      </p:tavLst>
                                    </p:anim>
                                    <p:anim calcmode="lin" valueType="num">
                                      <p:cBhvr additive="base">
                                        <p:cTn id="123" dur="500" fill="hold"/>
                                        <p:tgtEl>
                                          <p:spTgt spid="60"/>
                                        </p:tgtEl>
                                        <p:attrNameLst>
                                          <p:attrName>ppt_y</p:attrName>
                                        </p:attrNameLst>
                                      </p:cBhvr>
                                      <p:tavLst>
                                        <p:tav tm="0">
                                          <p:val>
                                            <p:strVal val="#ppt_y"/>
                                          </p:val>
                                        </p:tav>
                                        <p:tav tm="100000">
                                          <p:val>
                                            <p:strVal val="#ppt_y"/>
                                          </p:val>
                                        </p:tav>
                                      </p:tavLst>
                                    </p:anim>
                                  </p:childTnLst>
                                </p:cTn>
                              </p:par>
                            </p:childTnLst>
                          </p:cTn>
                        </p:par>
                        <p:par>
                          <p:cTn id="124" fill="hold">
                            <p:stCondLst>
                              <p:cond delay="1500"/>
                            </p:stCondLst>
                            <p:childTnLst>
                              <p:par>
                                <p:cTn id="125" presetID="31" presetClass="entr" presetSubtype="0" fill="hold" nodeType="afterEffect">
                                  <p:stCondLst>
                                    <p:cond delay="0"/>
                                  </p:stCondLst>
                                  <p:childTnLst>
                                    <p:set>
                                      <p:cBhvr>
                                        <p:cTn id="126" dur="1" fill="hold">
                                          <p:stCondLst>
                                            <p:cond delay="0"/>
                                          </p:stCondLst>
                                        </p:cTn>
                                        <p:tgtEl>
                                          <p:spTgt spid="49"/>
                                        </p:tgtEl>
                                        <p:attrNameLst>
                                          <p:attrName>style.visibility</p:attrName>
                                        </p:attrNameLst>
                                      </p:cBhvr>
                                      <p:to>
                                        <p:strVal val="visible"/>
                                      </p:to>
                                    </p:set>
                                    <p:anim calcmode="lin" valueType="num">
                                      <p:cBhvr>
                                        <p:cTn id="127" dur="1000" fill="hold"/>
                                        <p:tgtEl>
                                          <p:spTgt spid="49"/>
                                        </p:tgtEl>
                                        <p:attrNameLst>
                                          <p:attrName>ppt_w</p:attrName>
                                        </p:attrNameLst>
                                      </p:cBhvr>
                                      <p:tavLst>
                                        <p:tav tm="0">
                                          <p:val>
                                            <p:fltVal val="0"/>
                                          </p:val>
                                        </p:tav>
                                        <p:tav tm="100000">
                                          <p:val>
                                            <p:strVal val="#ppt_w"/>
                                          </p:val>
                                        </p:tav>
                                      </p:tavLst>
                                    </p:anim>
                                    <p:anim calcmode="lin" valueType="num">
                                      <p:cBhvr>
                                        <p:cTn id="128" dur="1000" fill="hold"/>
                                        <p:tgtEl>
                                          <p:spTgt spid="49"/>
                                        </p:tgtEl>
                                        <p:attrNameLst>
                                          <p:attrName>ppt_h</p:attrName>
                                        </p:attrNameLst>
                                      </p:cBhvr>
                                      <p:tavLst>
                                        <p:tav tm="0">
                                          <p:val>
                                            <p:fltVal val="0"/>
                                          </p:val>
                                        </p:tav>
                                        <p:tav tm="100000">
                                          <p:val>
                                            <p:strVal val="#ppt_h"/>
                                          </p:val>
                                        </p:tav>
                                      </p:tavLst>
                                    </p:anim>
                                    <p:anim calcmode="lin" valueType="num">
                                      <p:cBhvr>
                                        <p:cTn id="129" dur="1000" fill="hold"/>
                                        <p:tgtEl>
                                          <p:spTgt spid="49"/>
                                        </p:tgtEl>
                                        <p:attrNameLst>
                                          <p:attrName>style.rotation</p:attrName>
                                        </p:attrNameLst>
                                      </p:cBhvr>
                                      <p:tavLst>
                                        <p:tav tm="0">
                                          <p:val>
                                            <p:fltVal val="90"/>
                                          </p:val>
                                        </p:tav>
                                        <p:tav tm="100000">
                                          <p:val>
                                            <p:fltVal val="0"/>
                                          </p:val>
                                        </p:tav>
                                      </p:tavLst>
                                    </p:anim>
                                    <p:animEffect transition="in" filter="fade">
                                      <p:cBhvr>
                                        <p:cTn id="130" dur="1000"/>
                                        <p:tgtEl>
                                          <p:spTgt spid="49"/>
                                        </p:tgtEl>
                                      </p:cBhvr>
                                    </p:animEffect>
                                  </p:childTnLst>
                                </p:cTn>
                              </p:par>
                            </p:childTnLst>
                          </p:cTn>
                        </p:par>
                        <p:par>
                          <p:cTn id="131" fill="hold">
                            <p:stCondLst>
                              <p:cond delay="2500"/>
                            </p:stCondLst>
                            <p:childTnLst>
                              <p:par>
                                <p:cTn id="132" presetID="53" presetClass="entr" presetSubtype="16" fill="hold" nodeType="afterEffect">
                                  <p:stCondLst>
                                    <p:cond delay="0"/>
                                  </p:stCondLst>
                                  <p:childTnLst>
                                    <p:set>
                                      <p:cBhvr>
                                        <p:cTn id="133" dur="1" fill="hold">
                                          <p:stCondLst>
                                            <p:cond delay="0"/>
                                          </p:stCondLst>
                                        </p:cTn>
                                        <p:tgtEl>
                                          <p:spTgt spid="66"/>
                                        </p:tgtEl>
                                        <p:attrNameLst>
                                          <p:attrName>style.visibility</p:attrName>
                                        </p:attrNameLst>
                                      </p:cBhvr>
                                      <p:to>
                                        <p:strVal val="visible"/>
                                      </p:to>
                                    </p:set>
                                    <p:anim calcmode="lin" valueType="num">
                                      <p:cBhvr>
                                        <p:cTn id="134" dur="500" fill="hold"/>
                                        <p:tgtEl>
                                          <p:spTgt spid="66"/>
                                        </p:tgtEl>
                                        <p:attrNameLst>
                                          <p:attrName>ppt_w</p:attrName>
                                        </p:attrNameLst>
                                      </p:cBhvr>
                                      <p:tavLst>
                                        <p:tav tm="0">
                                          <p:val>
                                            <p:fltVal val="0"/>
                                          </p:val>
                                        </p:tav>
                                        <p:tav tm="100000">
                                          <p:val>
                                            <p:strVal val="#ppt_w"/>
                                          </p:val>
                                        </p:tav>
                                      </p:tavLst>
                                    </p:anim>
                                    <p:anim calcmode="lin" valueType="num">
                                      <p:cBhvr>
                                        <p:cTn id="135" dur="500" fill="hold"/>
                                        <p:tgtEl>
                                          <p:spTgt spid="66"/>
                                        </p:tgtEl>
                                        <p:attrNameLst>
                                          <p:attrName>ppt_h</p:attrName>
                                        </p:attrNameLst>
                                      </p:cBhvr>
                                      <p:tavLst>
                                        <p:tav tm="0">
                                          <p:val>
                                            <p:fltVal val="0"/>
                                          </p:val>
                                        </p:tav>
                                        <p:tav tm="100000">
                                          <p:val>
                                            <p:strVal val="#ppt_h"/>
                                          </p:val>
                                        </p:tav>
                                      </p:tavLst>
                                    </p:anim>
                                    <p:animEffect transition="in" filter="fade">
                                      <p:cBhvr>
                                        <p:cTn id="136" dur="500"/>
                                        <p:tgtEl>
                                          <p:spTgt spid="66"/>
                                        </p:tgtEl>
                                      </p:cBhvr>
                                    </p:animEffect>
                                  </p:childTnLst>
                                </p:cTn>
                              </p:par>
                              <p:par>
                                <p:cTn id="137" presetID="16" presetClass="entr" presetSubtype="21" fill="hold" grpId="0" nodeType="withEffect">
                                  <p:stCondLst>
                                    <p:cond delay="0"/>
                                  </p:stCondLst>
                                  <p:childTnLst>
                                    <p:set>
                                      <p:cBhvr>
                                        <p:cTn id="138" dur="1" fill="hold">
                                          <p:stCondLst>
                                            <p:cond delay="0"/>
                                          </p:stCondLst>
                                        </p:cTn>
                                        <p:tgtEl>
                                          <p:spTgt spid="61"/>
                                        </p:tgtEl>
                                        <p:attrNameLst>
                                          <p:attrName>style.visibility</p:attrName>
                                        </p:attrNameLst>
                                      </p:cBhvr>
                                      <p:to>
                                        <p:strVal val="visible"/>
                                      </p:to>
                                    </p:set>
                                    <p:animEffect transition="in" filter="barn(inVertical)">
                                      <p:cBhvr>
                                        <p:cTn id="139" dur="500"/>
                                        <p:tgtEl>
                                          <p:spTgt spid="61"/>
                                        </p:tgtEl>
                                      </p:cBhvr>
                                    </p:animEffect>
                                  </p:childTnLst>
                                </p:cTn>
                              </p:par>
                            </p:childTnLst>
                          </p:cTn>
                        </p:par>
                      </p:childTnLst>
                    </p:cTn>
                  </p:par>
                  <p:par>
                    <p:cTn id="140" fill="hold">
                      <p:stCondLst>
                        <p:cond delay="indefinite"/>
                      </p:stCondLst>
                      <p:childTnLst>
                        <p:par>
                          <p:cTn id="141" fill="hold">
                            <p:stCondLst>
                              <p:cond delay="0"/>
                            </p:stCondLst>
                            <p:childTnLst>
                              <p:par>
                                <p:cTn id="142" presetID="2" presetClass="entr" presetSubtype="8" fill="hold" grpId="0" nodeType="clickEffect">
                                  <p:stCondLst>
                                    <p:cond delay="0"/>
                                  </p:stCondLst>
                                  <p:childTnLst>
                                    <p:set>
                                      <p:cBhvr>
                                        <p:cTn id="143" dur="1" fill="hold">
                                          <p:stCondLst>
                                            <p:cond delay="0"/>
                                          </p:stCondLst>
                                        </p:cTn>
                                        <p:tgtEl>
                                          <p:spTgt spid="69"/>
                                        </p:tgtEl>
                                        <p:attrNameLst>
                                          <p:attrName>style.visibility</p:attrName>
                                        </p:attrNameLst>
                                      </p:cBhvr>
                                      <p:to>
                                        <p:strVal val="visible"/>
                                      </p:to>
                                    </p:set>
                                    <p:anim calcmode="lin" valueType="num">
                                      <p:cBhvr additive="base">
                                        <p:cTn id="144" dur="500" fill="hold"/>
                                        <p:tgtEl>
                                          <p:spTgt spid="69"/>
                                        </p:tgtEl>
                                        <p:attrNameLst>
                                          <p:attrName>ppt_x</p:attrName>
                                        </p:attrNameLst>
                                      </p:cBhvr>
                                      <p:tavLst>
                                        <p:tav tm="0">
                                          <p:val>
                                            <p:strVal val="0-#ppt_w/2"/>
                                          </p:val>
                                        </p:tav>
                                        <p:tav tm="100000">
                                          <p:val>
                                            <p:strVal val="#ppt_x"/>
                                          </p:val>
                                        </p:tav>
                                      </p:tavLst>
                                    </p:anim>
                                    <p:anim calcmode="lin" valueType="num">
                                      <p:cBhvr additive="base">
                                        <p:cTn id="145" dur="500" fill="hold"/>
                                        <p:tgtEl>
                                          <p:spTgt spid="69"/>
                                        </p:tgtEl>
                                        <p:attrNameLst>
                                          <p:attrName>ppt_y</p:attrName>
                                        </p:attrNameLst>
                                      </p:cBhvr>
                                      <p:tavLst>
                                        <p:tav tm="0">
                                          <p:val>
                                            <p:strVal val="#ppt_y"/>
                                          </p:val>
                                        </p:tav>
                                        <p:tav tm="100000">
                                          <p:val>
                                            <p:strVal val="#ppt_y"/>
                                          </p:val>
                                        </p:tav>
                                      </p:tavLst>
                                    </p:anim>
                                  </p:childTnLst>
                                </p:cTn>
                              </p:par>
                            </p:childTnLst>
                          </p:cTn>
                        </p:par>
                        <p:par>
                          <p:cTn id="146" fill="hold">
                            <p:stCondLst>
                              <p:cond delay="500"/>
                            </p:stCondLst>
                            <p:childTnLst>
                              <p:par>
                                <p:cTn id="147" presetID="42" presetClass="entr" presetSubtype="0" fill="hold" nodeType="afterEffect">
                                  <p:stCondLst>
                                    <p:cond delay="0"/>
                                  </p:stCondLst>
                                  <p:childTnLst>
                                    <p:set>
                                      <p:cBhvr>
                                        <p:cTn id="148" dur="1" fill="hold">
                                          <p:stCondLst>
                                            <p:cond delay="0"/>
                                          </p:stCondLst>
                                        </p:cTn>
                                        <p:tgtEl>
                                          <p:spTgt spid="74"/>
                                        </p:tgtEl>
                                        <p:attrNameLst>
                                          <p:attrName>style.visibility</p:attrName>
                                        </p:attrNameLst>
                                      </p:cBhvr>
                                      <p:to>
                                        <p:strVal val="visible"/>
                                      </p:to>
                                    </p:set>
                                    <p:animEffect transition="in" filter="fade">
                                      <p:cBhvr>
                                        <p:cTn id="149" dur="1000"/>
                                        <p:tgtEl>
                                          <p:spTgt spid="74"/>
                                        </p:tgtEl>
                                      </p:cBhvr>
                                    </p:animEffect>
                                    <p:anim calcmode="lin" valueType="num">
                                      <p:cBhvr>
                                        <p:cTn id="150" dur="1000" fill="hold"/>
                                        <p:tgtEl>
                                          <p:spTgt spid="74"/>
                                        </p:tgtEl>
                                        <p:attrNameLst>
                                          <p:attrName>ppt_x</p:attrName>
                                        </p:attrNameLst>
                                      </p:cBhvr>
                                      <p:tavLst>
                                        <p:tav tm="0">
                                          <p:val>
                                            <p:strVal val="#ppt_x"/>
                                          </p:val>
                                        </p:tav>
                                        <p:tav tm="100000">
                                          <p:val>
                                            <p:strVal val="#ppt_x"/>
                                          </p:val>
                                        </p:tav>
                                      </p:tavLst>
                                    </p:anim>
                                    <p:anim calcmode="lin" valueType="num">
                                      <p:cBhvr>
                                        <p:cTn id="151" dur="1000" fill="hold"/>
                                        <p:tgtEl>
                                          <p:spTgt spid="74"/>
                                        </p:tgtEl>
                                        <p:attrNameLst>
                                          <p:attrName>ppt_y</p:attrName>
                                        </p:attrNameLst>
                                      </p:cBhvr>
                                      <p:tavLst>
                                        <p:tav tm="0">
                                          <p:val>
                                            <p:strVal val="#ppt_y+.1"/>
                                          </p:val>
                                        </p:tav>
                                        <p:tav tm="100000">
                                          <p:val>
                                            <p:strVal val="#ppt_y"/>
                                          </p:val>
                                        </p:tav>
                                      </p:tavLst>
                                    </p:anim>
                                  </p:childTnLst>
                                </p:cTn>
                              </p:par>
                              <p:par>
                                <p:cTn id="152" presetID="2" presetClass="entr" presetSubtype="8" fill="hold" grpId="0" nodeType="withEffect">
                                  <p:stCondLst>
                                    <p:cond delay="0"/>
                                  </p:stCondLst>
                                  <p:childTnLst>
                                    <p:set>
                                      <p:cBhvr>
                                        <p:cTn id="153" dur="1" fill="hold">
                                          <p:stCondLst>
                                            <p:cond delay="0"/>
                                          </p:stCondLst>
                                        </p:cTn>
                                        <p:tgtEl>
                                          <p:spTgt spid="70"/>
                                        </p:tgtEl>
                                        <p:attrNameLst>
                                          <p:attrName>style.visibility</p:attrName>
                                        </p:attrNameLst>
                                      </p:cBhvr>
                                      <p:to>
                                        <p:strVal val="visible"/>
                                      </p:to>
                                    </p:set>
                                    <p:anim calcmode="lin" valueType="num">
                                      <p:cBhvr additive="base">
                                        <p:cTn id="154" dur="500" fill="hold"/>
                                        <p:tgtEl>
                                          <p:spTgt spid="70"/>
                                        </p:tgtEl>
                                        <p:attrNameLst>
                                          <p:attrName>ppt_x</p:attrName>
                                        </p:attrNameLst>
                                      </p:cBhvr>
                                      <p:tavLst>
                                        <p:tav tm="0">
                                          <p:val>
                                            <p:strVal val="0-#ppt_w/2"/>
                                          </p:val>
                                        </p:tav>
                                        <p:tav tm="100000">
                                          <p:val>
                                            <p:strVal val="#ppt_x"/>
                                          </p:val>
                                        </p:tav>
                                      </p:tavLst>
                                    </p:anim>
                                    <p:anim calcmode="lin" valueType="num">
                                      <p:cBhvr additive="base">
                                        <p:cTn id="155" dur="500" fill="hold"/>
                                        <p:tgtEl>
                                          <p:spTgt spid="70"/>
                                        </p:tgtEl>
                                        <p:attrNameLst>
                                          <p:attrName>ppt_y</p:attrName>
                                        </p:attrNameLst>
                                      </p:cBhvr>
                                      <p:tavLst>
                                        <p:tav tm="0">
                                          <p:val>
                                            <p:strVal val="#ppt_y"/>
                                          </p:val>
                                        </p:tav>
                                        <p:tav tm="100000">
                                          <p:val>
                                            <p:strVal val="#ppt_y"/>
                                          </p:val>
                                        </p:tav>
                                      </p:tavLst>
                                    </p:anim>
                                  </p:childTnLst>
                                </p:cTn>
                              </p:par>
                            </p:childTnLst>
                          </p:cTn>
                        </p:par>
                        <p:par>
                          <p:cTn id="156" fill="hold">
                            <p:stCondLst>
                              <p:cond delay="1500"/>
                            </p:stCondLst>
                            <p:childTnLst>
                              <p:par>
                                <p:cTn id="157" presetID="31" presetClass="entr" presetSubtype="0" fill="hold" nodeType="afterEffect">
                                  <p:stCondLst>
                                    <p:cond delay="0"/>
                                  </p:stCondLst>
                                  <p:childTnLst>
                                    <p:set>
                                      <p:cBhvr>
                                        <p:cTn id="158" dur="1" fill="hold">
                                          <p:stCondLst>
                                            <p:cond delay="0"/>
                                          </p:stCondLst>
                                        </p:cTn>
                                        <p:tgtEl>
                                          <p:spTgt spid="64"/>
                                        </p:tgtEl>
                                        <p:attrNameLst>
                                          <p:attrName>style.visibility</p:attrName>
                                        </p:attrNameLst>
                                      </p:cBhvr>
                                      <p:to>
                                        <p:strVal val="visible"/>
                                      </p:to>
                                    </p:set>
                                    <p:anim calcmode="lin" valueType="num">
                                      <p:cBhvr>
                                        <p:cTn id="159" dur="1000" fill="hold"/>
                                        <p:tgtEl>
                                          <p:spTgt spid="64"/>
                                        </p:tgtEl>
                                        <p:attrNameLst>
                                          <p:attrName>ppt_w</p:attrName>
                                        </p:attrNameLst>
                                      </p:cBhvr>
                                      <p:tavLst>
                                        <p:tav tm="0">
                                          <p:val>
                                            <p:fltVal val="0"/>
                                          </p:val>
                                        </p:tav>
                                        <p:tav tm="100000">
                                          <p:val>
                                            <p:strVal val="#ppt_w"/>
                                          </p:val>
                                        </p:tav>
                                      </p:tavLst>
                                    </p:anim>
                                    <p:anim calcmode="lin" valueType="num">
                                      <p:cBhvr>
                                        <p:cTn id="160" dur="1000" fill="hold"/>
                                        <p:tgtEl>
                                          <p:spTgt spid="64"/>
                                        </p:tgtEl>
                                        <p:attrNameLst>
                                          <p:attrName>ppt_h</p:attrName>
                                        </p:attrNameLst>
                                      </p:cBhvr>
                                      <p:tavLst>
                                        <p:tav tm="0">
                                          <p:val>
                                            <p:fltVal val="0"/>
                                          </p:val>
                                        </p:tav>
                                        <p:tav tm="100000">
                                          <p:val>
                                            <p:strVal val="#ppt_h"/>
                                          </p:val>
                                        </p:tav>
                                      </p:tavLst>
                                    </p:anim>
                                    <p:anim calcmode="lin" valueType="num">
                                      <p:cBhvr>
                                        <p:cTn id="161" dur="1000" fill="hold"/>
                                        <p:tgtEl>
                                          <p:spTgt spid="64"/>
                                        </p:tgtEl>
                                        <p:attrNameLst>
                                          <p:attrName>style.rotation</p:attrName>
                                        </p:attrNameLst>
                                      </p:cBhvr>
                                      <p:tavLst>
                                        <p:tav tm="0">
                                          <p:val>
                                            <p:fltVal val="90"/>
                                          </p:val>
                                        </p:tav>
                                        <p:tav tm="100000">
                                          <p:val>
                                            <p:fltVal val="0"/>
                                          </p:val>
                                        </p:tav>
                                      </p:tavLst>
                                    </p:anim>
                                    <p:animEffect transition="in" filter="fade">
                                      <p:cBhvr>
                                        <p:cTn id="162" dur="1000"/>
                                        <p:tgtEl>
                                          <p:spTgt spid="64"/>
                                        </p:tgtEl>
                                      </p:cBhvr>
                                    </p:animEffect>
                                  </p:childTnLst>
                                </p:cTn>
                              </p:par>
                            </p:childTnLst>
                          </p:cTn>
                        </p:par>
                        <p:par>
                          <p:cTn id="163" fill="hold">
                            <p:stCondLst>
                              <p:cond delay="2500"/>
                            </p:stCondLst>
                            <p:childTnLst>
                              <p:par>
                                <p:cTn id="164" presetID="53" presetClass="entr" presetSubtype="16" fill="hold" nodeType="afterEffect">
                                  <p:stCondLst>
                                    <p:cond delay="0"/>
                                  </p:stCondLst>
                                  <p:childTnLst>
                                    <p:set>
                                      <p:cBhvr>
                                        <p:cTn id="165" dur="1" fill="hold">
                                          <p:stCondLst>
                                            <p:cond delay="0"/>
                                          </p:stCondLst>
                                        </p:cTn>
                                        <p:tgtEl>
                                          <p:spTgt spid="65"/>
                                        </p:tgtEl>
                                        <p:attrNameLst>
                                          <p:attrName>style.visibility</p:attrName>
                                        </p:attrNameLst>
                                      </p:cBhvr>
                                      <p:to>
                                        <p:strVal val="visible"/>
                                      </p:to>
                                    </p:set>
                                    <p:anim calcmode="lin" valueType="num">
                                      <p:cBhvr>
                                        <p:cTn id="166" dur="500" fill="hold"/>
                                        <p:tgtEl>
                                          <p:spTgt spid="65"/>
                                        </p:tgtEl>
                                        <p:attrNameLst>
                                          <p:attrName>ppt_w</p:attrName>
                                        </p:attrNameLst>
                                      </p:cBhvr>
                                      <p:tavLst>
                                        <p:tav tm="0">
                                          <p:val>
                                            <p:fltVal val="0"/>
                                          </p:val>
                                        </p:tav>
                                        <p:tav tm="100000">
                                          <p:val>
                                            <p:strVal val="#ppt_w"/>
                                          </p:val>
                                        </p:tav>
                                      </p:tavLst>
                                    </p:anim>
                                    <p:anim calcmode="lin" valueType="num">
                                      <p:cBhvr>
                                        <p:cTn id="167" dur="500" fill="hold"/>
                                        <p:tgtEl>
                                          <p:spTgt spid="65"/>
                                        </p:tgtEl>
                                        <p:attrNameLst>
                                          <p:attrName>ppt_h</p:attrName>
                                        </p:attrNameLst>
                                      </p:cBhvr>
                                      <p:tavLst>
                                        <p:tav tm="0">
                                          <p:val>
                                            <p:fltVal val="0"/>
                                          </p:val>
                                        </p:tav>
                                        <p:tav tm="100000">
                                          <p:val>
                                            <p:strVal val="#ppt_h"/>
                                          </p:val>
                                        </p:tav>
                                      </p:tavLst>
                                    </p:anim>
                                    <p:animEffect transition="in" filter="fade">
                                      <p:cBhvr>
                                        <p:cTn id="168" dur="500"/>
                                        <p:tgtEl>
                                          <p:spTgt spid="65"/>
                                        </p:tgtEl>
                                      </p:cBhvr>
                                    </p:animEffect>
                                  </p:childTnLst>
                                </p:cTn>
                              </p:par>
                              <p:par>
                                <p:cTn id="169" presetID="16" presetClass="entr" presetSubtype="21" fill="hold" grpId="0" nodeType="withEffect">
                                  <p:stCondLst>
                                    <p:cond delay="0"/>
                                  </p:stCondLst>
                                  <p:childTnLst>
                                    <p:set>
                                      <p:cBhvr>
                                        <p:cTn id="170" dur="1" fill="hold">
                                          <p:stCondLst>
                                            <p:cond delay="0"/>
                                          </p:stCondLst>
                                        </p:cTn>
                                        <p:tgtEl>
                                          <p:spTgt spid="67"/>
                                        </p:tgtEl>
                                        <p:attrNameLst>
                                          <p:attrName>style.visibility</p:attrName>
                                        </p:attrNameLst>
                                      </p:cBhvr>
                                      <p:to>
                                        <p:strVal val="visible"/>
                                      </p:to>
                                    </p:set>
                                    <p:animEffect transition="in" filter="barn(inVertical)">
                                      <p:cBhvr>
                                        <p:cTn id="171"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6" grpId="0" animBg="1"/>
      <p:bldP spid="57" grpId="0" animBg="1"/>
      <p:bldP spid="58" grpId="0"/>
      <p:bldP spid="59" grpId="0"/>
      <p:bldP spid="60" grpId="0"/>
      <p:bldP spid="61" grpId="0"/>
      <p:bldP spid="63" grpId="0"/>
      <p:bldP spid="63" grpId="1"/>
      <p:bldP spid="67" grpId="0"/>
      <p:bldP spid="68" grpId="0" animBg="1"/>
      <p:bldP spid="69" grpId="0" animBg="1"/>
      <p:bldP spid="70" grpId="0"/>
      <p:bldP spid="76" grpId="0"/>
      <p:bldP spid="4" grpId="0" animBg="1"/>
      <p:bldP spid="72" grpId="0"/>
      <p:bldP spid="72"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 name="fundoverdeslide.jpg" descr="fundoverdeslide.jp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162" name="Título da apresentação"/>
          <p:cNvSpPr txBox="1">
            <a:spLocks noGrp="1"/>
          </p:cNvSpPr>
          <p:nvPr>
            <p:ph type="title"/>
          </p:nvPr>
        </p:nvSpPr>
        <p:spPr>
          <a:xfrm>
            <a:off x="1333500" y="1736733"/>
            <a:ext cx="21971001" cy="3895971"/>
          </a:xfrm>
          <a:prstGeom prst="rect">
            <a:avLst/>
          </a:prstGeom>
        </p:spPr>
        <p:txBody>
          <a:bodyPr anchor="t"/>
          <a:lstStyle>
            <a:lvl1pPr>
              <a:defRPr sz="8400" b="0" spc="-168">
                <a:solidFill>
                  <a:srgbClr val="FFFFFF"/>
                </a:solidFill>
                <a:latin typeface="Fira Sans Bold"/>
                <a:ea typeface="Fira Sans Bold"/>
                <a:cs typeface="Fira Sans Bold"/>
                <a:sym typeface="Fira Sans Bold"/>
              </a:defRPr>
            </a:lvl1pPr>
          </a:lstStyle>
          <a:p>
            <a:r>
              <a:rPr lang="pt-BR" dirty="0"/>
              <a:t>ABRANGÊNCIA DA ISENÇÃO</a:t>
            </a:r>
            <a:endParaRPr dirty="0"/>
          </a:p>
        </p:txBody>
      </p:sp>
      <p:graphicFrame>
        <p:nvGraphicFramePr>
          <p:cNvPr id="4" name="Tabela 3">
            <a:extLst>
              <a:ext uri="{FF2B5EF4-FFF2-40B4-BE49-F238E27FC236}">
                <a16:creationId xmlns:a16="http://schemas.microsoft.com/office/drawing/2014/main" id="{B53CE0C4-7933-1450-B711-091340EDC885}"/>
              </a:ext>
            </a:extLst>
          </p:cNvPr>
          <p:cNvGraphicFramePr>
            <a:graphicFrameLocks noGrp="1"/>
          </p:cNvGraphicFramePr>
          <p:nvPr>
            <p:extLst>
              <p:ext uri="{D42A27DB-BD31-4B8C-83A1-F6EECF244321}">
                <p14:modId xmlns:p14="http://schemas.microsoft.com/office/powerpoint/2010/main" val="1200604625"/>
              </p:ext>
            </p:extLst>
          </p:nvPr>
        </p:nvGraphicFramePr>
        <p:xfrm>
          <a:off x="5553456" y="3380232"/>
          <a:ext cx="13277088" cy="6114288"/>
        </p:xfrm>
        <a:graphic>
          <a:graphicData uri="http://schemas.openxmlformats.org/drawingml/2006/table">
            <a:tbl>
              <a:tblPr firstRow="1" bandRow="1"/>
              <a:tblGrid>
                <a:gridCol w="6638544">
                  <a:extLst>
                    <a:ext uri="{9D8B030D-6E8A-4147-A177-3AD203B41FA5}">
                      <a16:colId xmlns:a16="http://schemas.microsoft.com/office/drawing/2014/main" val="2255885492"/>
                    </a:ext>
                  </a:extLst>
                </a:gridCol>
                <a:gridCol w="6638544">
                  <a:extLst>
                    <a:ext uri="{9D8B030D-6E8A-4147-A177-3AD203B41FA5}">
                      <a16:colId xmlns:a16="http://schemas.microsoft.com/office/drawing/2014/main" val="2652023960"/>
                    </a:ext>
                  </a:extLst>
                </a:gridCol>
              </a:tblGrid>
              <a:tr h="841248">
                <a:tc>
                  <a:txBody>
                    <a:bodyPr/>
                    <a:lstStyle>
                      <a:lvl1pPr marL="0" marR="0" indent="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Calibri" panose="020F0502020204030204"/>
                          <a:sym typeface="Helvetica Neue"/>
                        </a:defRPr>
                      </a:lvl1pPr>
                      <a:lvl2pPr marL="0" marR="0" indent="45720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Calibri" panose="020F0502020204030204"/>
                          <a:sym typeface="Helvetica Neue"/>
                        </a:defRPr>
                      </a:lvl2pPr>
                      <a:lvl3pPr marL="0" marR="0" indent="91440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Calibri" panose="020F0502020204030204"/>
                          <a:sym typeface="Helvetica Neue"/>
                        </a:defRPr>
                      </a:lvl3pPr>
                      <a:lvl4pPr marL="0" marR="0" indent="137160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Calibri" panose="020F0502020204030204"/>
                          <a:sym typeface="Helvetica Neue"/>
                        </a:defRPr>
                      </a:lvl4pPr>
                      <a:lvl5pPr marL="0" marR="0" indent="182880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Calibri" panose="020F0502020204030204"/>
                          <a:sym typeface="Helvetica Neue"/>
                        </a:defRPr>
                      </a:lvl5pPr>
                      <a:lvl6pPr marL="0" marR="0" indent="228600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Calibri" panose="020F0502020204030204"/>
                          <a:sym typeface="Helvetica Neue"/>
                        </a:defRPr>
                      </a:lvl6pPr>
                      <a:lvl7pPr marL="0" marR="0" indent="274320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Calibri" panose="020F0502020204030204"/>
                          <a:sym typeface="Helvetica Neue"/>
                        </a:defRPr>
                      </a:lvl7pPr>
                      <a:lvl8pPr marL="0" marR="0" indent="320040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Calibri" panose="020F0502020204030204"/>
                          <a:sym typeface="Helvetica Neue"/>
                        </a:defRPr>
                      </a:lvl8pPr>
                      <a:lvl9pPr marL="0" marR="0" indent="365760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Calibri" panose="020F0502020204030204"/>
                          <a:sym typeface="Helvetica Neue"/>
                        </a:defRPr>
                      </a:lvl9pPr>
                    </a:lstStyle>
                    <a:p>
                      <a:pPr algn="ctr"/>
                      <a:r>
                        <a:rPr lang="pt-BR" sz="3200" b="1" dirty="0">
                          <a:solidFill>
                            <a:srgbClr val="000000"/>
                          </a:solidFill>
                          <a:effectLst>
                            <a:outerShdw blurRad="38100" dist="38100" dir="2700000" algn="tl">
                              <a:srgbClr val="000000">
                                <a:alpha val="43137"/>
                              </a:srgbClr>
                            </a:outerShdw>
                          </a:effectLst>
                          <a:latin typeface="Fira Sans Regular" panose="020B0503050000020004" pitchFamily="34" charset="0"/>
                          <a:ea typeface="Roboto" panose="02000000000000000000" pitchFamily="2" charset="0"/>
                        </a:rPr>
                        <a:t>Importação</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70AD47"/>
                    </a:solidFill>
                  </a:tcPr>
                </a:tc>
                <a:tc>
                  <a:txBody>
                    <a:bodyPr/>
                    <a:lstStyle>
                      <a:lvl1pPr marL="0" marR="0" indent="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Calibri" panose="020F0502020204030204"/>
                          <a:sym typeface="Helvetica Neue"/>
                        </a:defRPr>
                      </a:lvl1pPr>
                      <a:lvl2pPr marL="0" marR="0" indent="45720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Calibri" panose="020F0502020204030204"/>
                          <a:sym typeface="Helvetica Neue"/>
                        </a:defRPr>
                      </a:lvl2pPr>
                      <a:lvl3pPr marL="0" marR="0" indent="91440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Calibri" panose="020F0502020204030204"/>
                          <a:sym typeface="Helvetica Neue"/>
                        </a:defRPr>
                      </a:lvl3pPr>
                      <a:lvl4pPr marL="0" marR="0" indent="137160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Calibri" panose="020F0502020204030204"/>
                          <a:sym typeface="Helvetica Neue"/>
                        </a:defRPr>
                      </a:lvl4pPr>
                      <a:lvl5pPr marL="0" marR="0" indent="182880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Calibri" panose="020F0502020204030204"/>
                          <a:sym typeface="Helvetica Neue"/>
                        </a:defRPr>
                      </a:lvl5pPr>
                      <a:lvl6pPr marL="0" marR="0" indent="228600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Calibri" panose="020F0502020204030204"/>
                          <a:sym typeface="Helvetica Neue"/>
                        </a:defRPr>
                      </a:lvl6pPr>
                      <a:lvl7pPr marL="0" marR="0" indent="274320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Calibri" panose="020F0502020204030204"/>
                          <a:sym typeface="Helvetica Neue"/>
                        </a:defRPr>
                      </a:lvl7pPr>
                      <a:lvl8pPr marL="0" marR="0" indent="320040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Calibri" panose="020F0502020204030204"/>
                          <a:sym typeface="Helvetica Neue"/>
                        </a:defRPr>
                      </a:lvl8pPr>
                      <a:lvl9pPr marL="0" marR="0" indent="365760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Calibri" panose="020F0502020204030204"/>
                          <a:sym typeface="Helvetica Neue"/>
                        </a:defRPr>
                      </a:lvl9pPr>
                    </a:lstStyle>
                    <a:p>
                      <a:pPr algn="ctr"/>
                      <a:r>
                        <a:rPr lang="pt-BR" sz="3200" b="1" dirty="0">
                          <a:solidFill>
                            <a:srgbClr val="000000"/>
                          </a:solidFill>
                          <a:effectLst>
                            <a:outerShdw blurRad="38100" dist="38100" dir="2700000" algn="tl">
                              <a:srgbClr val="000000">
                                <a:alpha val="43137"/>
                              </a:srgbClr>
                            </a:outerShdw>
                          </a:effectLst>
                          <a:latin typeface="Fira Sans Regular" panose="020B0503050000020004" pitchFamily="34" charset="0"/>
                          <a:ea typeface="Roboto" panose="02000000000000000000" pitchFamily="2" charset="0"/>
                        </a:rPr>
                        <a:t>Mercado Interno</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70AD47"/>
                    </a:solidFill>
                  </a:tcPr>
                </a:tc>
                <a:extLst>
                  <a:ext uri="{0D108BD9-81ED-4DB2-BD59-A6C34878D82A}">
                    <a16:rowId xmlns:a16="http://schemas.microsoft.com/office/drawing/2014/main" val="1977758343"/>
                  </a:ext>
                </a:extLst>
              </a:tr>
              <a:tr h="841248">
                <a:tc>
                  <a:txBody>
                    <a:bodyPr/>
                    <a:lst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9pPr>
                    </a:lstStyle>
                    <a:p>
                      <a:pPr algn="ctr"/>
                      <a:r>
                        <a:rPr lang="pt-BR" sz="3200" b="0" dirty="0">
                          <a:solidFill>
                            <a:srgbClr val="000000"/>
                          </a:solidFill>
                          <a:latin typeface="Fira Sans Regular" panose="020B0503050000020004" pitchFamily="34" charset="0"/>
                          <a:ea typeface="Roboto" panose="02000000000000000000" pitchFamily="2" charset="0"/>
                        </a:rPr>
                        <a:t>Imposto de Importação</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tint val="40000"/>
                      </a:srgbClr>
                    </a:solidFill>
                  </a:tcPr>
                </a:tc>
                <a:tc>
                  <a:txBody>
                    <a:bodyPr/>
                    <a:lst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9pPr>
                    </a:lstStyle>
                    <a:p>
                      <a:pPr algn="ctr"/>
                      <a:r>
                        <a:rPr lang="pt-BR" sz="3200" b="0" dirty="0">
                          <a:solidFill>
                            <a:srgbClr val="000000"/>
                          </a:solidFill>
                          <a:latin typeface="Fira Sans Regular" panose="020B0503050000020004" pitchFamily="34" charset="0"/>
                          <a:ea typeface="Roboto" panose="02000000000000000000" pitchFamily="2" charset="0"/>
                        </a:rPr>
                        <a:t>-</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tint val="40000"/>
                      </a:srgbClr>
                    </a:solidFill>
                  </a:tcPr>
                </a:tc>
                <a:extLst>
                  <a:ext uri="{0D108BD9-81ED-4DB2-BD59-A6C34878D82A}">
                    <a16:rowId xmlns:a16="http://schemas.microsoft.com/office/drawing/2014/main" val="2697769758"/>
                  </a:ext>
                </a:extLst>
              </a:tr>
              <a:tr h="841248">
                <a:tc>
                  <a:txBody>
                    <a:bodyPr/>
                    <a:lst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9pPr>
                    </a:lstStyle>
                    <a:p>
                      <a:pPr algn="ctr"/>
                      <a:r>
                        <a:rPr lang="pt-BR" sz="3200" b="0" dirty="0">
                          <a:solidFill>
                            <a:srgbClr val="000000"/>
                          </a:solidFill>
                          <a:latin typeface="Fira Sans Regular" panose="020B0503050000020004" pitchFamily="34" charset="0"/>
                          <a:ea typeface="Roboto" panose="02000000000000000000" pitchFamily="2" charset="0"/>
                        </a:rPr>
                        <a:t>IPI</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tint val="20000"/>
                      </a:srgbClr>
                    </a:solidFill>
                  </a:tcPr>
                </a:tc>
                <a:tc>
                  <a:txBody>
                    <a:bodyPr/>
                    <a:lst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9pPr>
                    </a:lstStyle>
                    <a:p>
                      <a:pPr algn="ctr"/>
                      <a:r>
                        <a:rPr lang="pt-BR" sz="3200" b="0" dirty="0">
                          <a:solidFill>
                            <a:srgbClr val="000000"/>
                          </a:solidFill>
                          <a:latin typeface="Fira Sans Regular" panose="020B0503050000020004" pitchFamily="34" charset="0"/>
                          <a:ea typeface="Roboto" panose="02000000000000000000" pitchFamily="2" charset="0"/>
                        </a:rPr>
                        <a:t>IPI</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tint val="20000"/>
                      </a:srgbClr>
                    </a:solidFill>
                  </a:tcPr>
                </a:tc>
                <a:extLst>
                  <a:ext uri="{0D108BD9-81ED-4DB2-BD59-A6C34878D82A}">
                    <a16:rowId xmlns:a16="http://schemas.microsoft.com/office/drawing/2014/main" val="1794883698"/>
                  </a:ext>
                </a:extLst>
              </a:tr>
              <a:tr h="841248">
                <a:tc>
                  <a:txBody>
                    <a:bodyPr/>
                    <a:lst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9pPr>
                    </a:lstStyle>
                    <a:p>
                      <a:pPr algn="ctr"/>
                      <a:r>
                        <a:rPr lang="pt-BR" sz="3200" b="0" dirty="0">
                          <a:solidFill>
                            <a:srgbClr val="000000"/>
                          </a:solidFill>
                          <a:latin typeface="Fira Sans Regular" panose="020B0503050000020004" pitchFamily="34" charset="0"/>
                          <a:ea typeface="Roboto" panose="02000000000000000000" pitchFamily="2" charset="0"/>
                        </a:rPr>
                        <a:t>PIS/PASEP</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tint val="40000"/>
                      </a:srgbClr>
                    </a:solidFill>
                  </a:tcPr>
                </a:tc>
                <a:tc>
                  <a:txBody>
                    <a:bodyPr/>
                    <a:lst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9pPr>
                    </a:lstStyle>
                    <a:p>
                      <a:pPr algn="ctr"/>
                      <a:r>
                        <a:rPr lang="pt-BR" sz="3200" b="0" dirty="0">
                          <a:solidFill>
                            <a:srgbClr val="000000"/>
                          </a:solidFill>
                          <a:latin typeface="Fira Sans Regular" panose="020B0503050000020004" pitchFamily="34" charset="0"/>
                          <a:ea typeface="Roboto" panose="02000000000000000000" pitchFamily="2" charset="0"/>
                        </a:rPr>
                        <a:t>PIS/PASEP</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tint val="40000"/>
                      </a:srgbClr>
                    </a:solidFill>
                  </a:tcPr>
                </a:tc>
                <a:extLst>
                  <a:ext uri="{0D108BD9-81ED-4DB2-BD59-A6C34878D82A}">
                    <a16:rowId xmlns:a16="http://schemas.microsoft.com/office/drawing/2014/main" val="3534811070"/>
                  </a:ext>
                </a:extLst>
              </a:tr>
              <a:tr h="841248">
                <a:tc>
                  <a:txBody>
                    <a:bodyPr/>
                    <a:lst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9pPr>
                    </a:lstStyle>
                    <a:p>
                      <a:pPr algn="ctr"/>
                      <a:r>
                        <a:rPr lang="pt-BR" sz="3200" b="0" dirty="0">
                          <a:solidFill>
                            <a:srgbClr val="000000"/>
                          </a:solidFill>
                          <a:latin typeface="Fira Sans Regular" panose="020B0503050000020004" pitchFamily="34" charset="0"/>
                          <a:ea typeface="Roboto" panose="02000000000000000000" pitchFamily="2" charset="0"/>
                        </a:rPr>
                        <a:t>COFINS</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tint val="20000"/>
                      </a:srgbClr>
                    </a:solidFill>
                  </a:tcPr>
                </a:tc>
                <a:tc>
                  <a:txBody>
                    <a:bodyPr/>
                    <a:lst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9pPr>
                    </a:lstStyle>
                    <a:p>
                      <a:pPr algn="ctr"/>
                      <a:r>
                        <a:rPr lang="pt-BR" sz="3200" b="0" dirty="0">
                          <a:solidFill>
                            <a:srgbClr val="000000"/>
                          </a:solidFill>
                          <a:latin typeface="Fira Sans Regular" panose="020B0503050000020004" pitchFamily="34" charset="0"/>
                          <a:ea typeface="Roboto" panose="02000000000000000000" pitchFamily="2" charset="0"/>
                        </a:rPr>
                        <a:t>COFINS</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tint val="20000"/>
                      </a:srgbClr>
                    </a:solidFill>
                  </a:tcPr>
                </a:tc>
                <a:extLst>
                  <a:ext uri="{0D108BD9-81ED-4DB2-BD59-A6C34878D82A}">
                    <a16:rowId xmlns:a16="http://schemas.microsoft.com/office/drawing/2014/main" val="4047852108"/>
                  </a:ext>
                </a:extLst>
              </a:tr>
              <a:tr h="841248">
                <a:tc>
                  <a:txBody>
                    <a:bodyPr/>
                    <a:lst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9pPr>
                    </a:lstStyle>
                    <a:p>
                      <a:pPr algn="ctr"/>
                      <a:r>
                        <a:rPr lang="pt-BR" sz="3200" b="0" dirty="0">
                          <a:solidFill>
                            <a:srgbClr val="000000"/>
                          </a:solidFill>
                          <a:latin typeface="Fira Sans Regular" panose="020B0503050000020004" pitchFamily="34" charset="0"/>
                          <a:ea typeface="Roboto" panose="02000000000000000000" pitchFamily="2" charset="0"/>
                        </a:rPr>
                        <a:t>AFRMM</a:t>
                      </a:r>
                    </a:p>
                  </a:txBody>
                  <a:tcPr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70AD47">
                        <a:tint val="20000"/>
                      </a:srgbClr>
                    </a:solidFill>
                  </a:tcPr>
                </a:tc>
                <a:tc>
                  <a:txBody>
                    <a:bodyPr/>
                    <a:lst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9pPr>
                    </a:lstStyle>
                    <a:p>
                      <a:pPr algn="ctr"/>
                      <a:r>
                        <a:rPr lang="pt-BR" sz="3200" b="0" dirty="0">
                          <a:solidFill>
                            <a:srgbClr val="000000"/>
                          </a:solidFill>
                          <a:latin typeface="Fira Sans Regular" panose="020B0503050000020004" pitchFamily="34" charset="0"/>
                          <a:ea typeface="Roboto" panose="02000000000000000000" pitchFamily="2" charset="0"/>
                        </a:rPr>
                        <a:t>-</a:t>
                      </a:r>
                    </a:p>
                  </a:txBody>
                  <a:tcPr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70AD47">
                        <a:tint val="20000"/>
                      </a:srgbClr>
                    </a:solidFill>
                  </a:tcPr>
                </a:tc>
                <a:extLst>
                  <a:ext uri="{0D108BD9-81ED-4DB2-BD59-A6C34878D82A}">
                    <a16:rowId xmlns:a16="http://schemas.microsoft.com/office/drawing/2014/main" val="1239653646"/>
                  </a:ext>
                </a:extLst>
              </a:tr>
              <a:tr h="841248">
                <a:tc>
                  <a:txBody>
                    <a:bodyPr/>
                    <a:lst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9pPr>
                    </a:lstStyle>
                    <a:p>
                      <a:pPr algn="ctr"/>
                      <a:r>
                        <a:rPr lang="pt-BR" sz="3200" b="0" kern="1200" dirty="0">
                          <a:solidFill>
                            <a:srgbClr val="000000"/>
                          </a:solidFill>
                          <a:latin typeface="Fira Sans Regular" panose="020B0503050000020004" pitchFamily="34" charset="0"/>
                          <a:ea typeface="Roboto" panose="02000000000000000000" pitchFamily="2" charset="0"/>
                          <a:cs typeface="+mn-cs"/>
                        </a:rPr>
                        <a:t>50% de Redução na Armazenagem Aérea</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tint val="40000"/>
                      </a:srgbClr>
                    </a:solidFill>
                  </a:tcPr>
                </a:tc>
                <a:tc>
                  <a:txBody>
                    <a:bodyPr/>
                    <a:lst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dk1"/>
                          </a:solidFill>
                          <a:uFillTx/>
                          <a:latin typeface="Calibri" panose="020F0502020204030204"/>
                          <a:sym typeface="Helvetica Neue"/>
                        </a:defRPr>
                      </a:lvl9pPr>
                    </a:lstStyle>
                    <a:p>
                      <a:pPr algn="ctr"/>
                      <a:r>
                        <a:rPr lang="pt-BR" sz="3200" b="0" dirty="0">
                          <a:solidFill>
                            <a:srgbClr val="000000"/>
                          </a:solidFill>
                          <a:latin typeface="Fira Sans Regular" panose="020B0503050000020004" pitchFamily="34" charset="0"/>
                          <a:ea typeface="Roboto" panose="02000000000000000000" pitchFamily="2" charset="0"/>
                        </a:rPr>
                        <a:t>-</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tint val="40000"/>
                      </a:srgbClr>
                    </a:solidFill>
                  </a:tcPr>
                </a:tc>
                <a:extLst>
                  <a:ext uri="{0D108BD9-81ED-4DB2-BD59-A6C34878D82A}">
                    <a16:rowId xmlns:a16="http://schemas.microsoft.com/office/drawing/2014/main" val="829288583"/>
                  </a:ext>
                </a:extLst>
              </a:tr>
            </a:tbl>
          </a:graphicData>
        </a:graphic>
      </p:graphicFrame>
      <p:graphicFrame>
        <p:nvGraphicFramePr>
          <p:cNvPr id="7" name="Tabela 6">
            <a:extLst>
              <a:ext uri="{FF2B5EF4-FFF2-40B4-BE49-F238E27FC236}">
                <a16:creationId xmlns:a16="http://schemas.microsoft.com/office/drawing/2014/main" id="{C05627B4-1315-8452-B001-55F4AE982D21}"/>
              </a:ext>
            </a:extLst>
          </p:cNvPr>
          <p:cNvGraphicFramePr>
            <a:graphicFrameLocks noGrp="1"/>
          </p:cNvGraphicFramePr>
          <p:nvPr>
            <p:extLst>
              <p:ext uri="{D42A27DB-BD31-4B8C-83A1-F6EECF244321}">
                <p14:modId xmlns:p14="http://schemas.microsoft.com/office/powerpoint/2010/main" val="687711104"/>
              </p:ext>
            </p:extLst>
          </p:nvPr>
        </p:nvGraphicFramePr>
        <p:xfrm>
          <a:off x="5553456" y="10107168"/>
          <a:ext cx="13277088" cy="457200"/>
        </p:xfrm>
        <a:graphic>
          <a:graphicData uri="http://schemas.openxmlformats.org/drawingml/2006/table">
            <a:tbl>
              <a:tblPr firstRow="1" bandRow="1"/>
              <a:tblGrid>
                <a:gridCol w="13277088">
                  <a:extLst>
                    <a:ext uri="{9D8B030D-6E8A-4147-A177-3AD203B41FA5}">
                      <a16:colId xmlns:a16="http://schemas.microsoft.com/office/drawing/2014/main" val="810732456"/>
                    </a:ext>
                  </a:extLst>
                </a:gridCol>
              </a:tblGrid>
              <a:tr h="370840">
                <a:tc>
                  <a:txBody>
                    <a:bodyPr/>
                    <a:lstStyle>
                      <a:lvl1pPr marL="0" marR="0" indent="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Arial"/>
                          <a:sym typeface="Helvetica Neue"/>
                        </a:defRPr>
                      </a:lvl1pPr>
                      <a:lvl2pPr marL="0" marR="0" indent="45720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Arial"/>
                          <a:sym typeface="Helvetica Neue"/>
                        </a:defRPr>
                      </a:lvl2pPr>
                      <a:lvl3pPr marL="0" marR="0" indent="91440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Arial"/>
                          <a:sym typeface="Helvetica Neue"/>
                        </a:defRPr>
                      </a:lvl3pPr>
                      <a:lvl4pPr marL="0" marR="0" indent="137160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Arial"/>
                          <a:sym typeface="Helvetica Neue"/>
                        </a:defRPr>
                      </a:lvl4pPr>
                      <a:lvl5pPr marL="0" marR="0" indent="182880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Arial"/>
                          <a:sym typeface="Helvetica Neue"/>
                        </a:defRPr>
                      </a:lvl5pPr>
                      <a:lvl6pPr marL="0" marR="0" indent="228600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Arial"/>
                          <a:sym typeface="Helvetica Neue"/>
                        </a:defRPr>
                      </a:lvl6pPr>
                      <a:lvl7pPr marL="0" marR="0" indent="274320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Arial"/>
                          <a:sym typeface="Helvetica Neue"/>
                        </a:defRPr>
                      </a:lvl7pPr>
                      <a:lvl8pPr marL="0" marR="0" indent="320040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Arial"/>
                          <a:sym typeface="Helvetica Neue"/>
                        </a:defRPr>
                      </a:lvl8pPr>
                      <a:lvl9pPr marL="0" marR="0" indent="3657600" algn="ctr" defTabSz="584200" rtl="0" latinLnBrk="0">
                        <a:lnSpc>
                          <a:spcPct val="100000"/>
                        </a:lnSpc>
                        <a:spcBef>
                          <a:spcPts val="0"/>
                        </a:spcBef>
                        <a:spcAft>
                          <a:spcPts val="0"/>
                        </a:spcAft>
                        <a:buClrTx/>
                        <a:buSzTx/>
                        <a:buFontTx/>
                        <a:buNone/>
                        <a:tabLst/>
                        <a:defRPr sz="1800" b="1" i="0" u="none" strike="noStrike" cap="none" spc="0" baseline="0">
                          <a:solidFill>
                            <a:schemeClr val="lt1"/>
                          </a:solidFill>
                          <a:uFillTx/>
                          <a:latin typeface="Arial"/>
                          <a:sym typeface="Helvetica Neue"/>
                        </a:defRPr>
                      </a:lvl9pPr>
                    </a:lstStyle>
                    <a:p>
                      <a:pPr algn="ctr"/>
                      <a:r>
                        <a:rPr lang="pt-BR" sz="2400" b="0" kern="1200" dirty="0">
                          <a:solidFill>
                            <a:srgbClr val="000000"/>
                          </a:solidFill>
                          <a:effectLst/>
                          <a:latin typeface="Fira Sans Regular" panose="020B0503050000020004" pitchFamily="34" charset="0"/>
                          <a:ea typeface="Roboto" panose="02000000000000000000" pitchFamily="2" charset="0"/>
                          <a:cs typeface="Roboto" panose="02000000000000000000" pitchFamily="2" charset="0"/>
                        </a:rPr>
                        <a:t>Em ambos os casos há redução da base de cálculo do ICMS</a:t>
                      </a:r>
                    </a:p>
                  </a:txBody>
                  <a:tcPr>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extLst>
                  <a:ext uri="{0D108BD9-81ED-4DB2-BD59-A6C34878D82A}">
                    <a16:rowId xmlns:a16="http://schemas.microsoft.com/office/drawing/2014/main" val="4099704384"/>
                  </a:ext>
                </a:extLst>
              </a:tr>
            </a:tbl>
          </a:graphicData>
        </a:graphic>
      </p:graphicFrame>
    </p:spTree>
    <p:extLst>
      <p:ext uri="{BB962C8B-B14F-4D97-AF65-F5344CB8AC3E}">
        <p14:creationId xmlns:p14="http://schemas.microsoft.com/office/powerpoint/2010/main" val="91262509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36576"/>
            <a:ext cx="24384000" cy="13716000"/>
          </a:xfrm>
          <a:prstGeom prst="rect">
            <a:avLst/>
          </a:prstGeom>
        </p:spPr>
      </p:pic>
      <p:sp>
        <p:nvSpPr>
          <p:cNvPr id="157" name="Título da apresentação"/>
          <p:cNvSpPr txBox="1">
            <a:spLocks noGrp="1"/>
          </p:cNvSpPr>
          <p:nvPr>
            <p:ph type="title"/>
          </p:nvPr>
        </p:nvSpPr>
        <p:spPr>
          <a:xfrm>
            <a:off x="1920290" y="654535"/>
            <a:ext cx="21971001" cy="1082825"/>
          </a:xfrm>
          <a:prstGeom prst="rect">
            <a:avLst/>
          </a:prstGeom>
        </p:spPr>
        <p:txBody>
          <a:bodyPr anchor="t">
            <a:normAutofit fontScale="90000"/>
          </a:bodyPr>
          <a:lstStyle>
            <a:lvl1pPr>
              <a:defRPr sz="8400" b="0" spc="-168">
                <a:solidFill>
                  <a:srgbClr val="9BB85F"/>
                </a:solidFill>
                <a:latin typeface="Fira Sans Bold"/>
                <a:ea typeface="Fira Sans Bold"/>
                <a:cs typeface="Fira Sans Bold"/>
                <a:sym typeface="Fira Sans Bold"/>
              </a:defRPr>
            </a:lvl1pPr>
          </a:lstStyle>
          <a:p>
            <a:r>
              <a:rPr lang="pt-BR" dirty="0"/>
              <a:t>Linha do Tempo</a:t>
            </a:r>
          </a:p>
        </p:txBody>
      </p:sp>
      <p:sp>
        <p:nvSpPr>
          <p:cNvPr id="34" name="Retângulo: Cantos Arredondados 33">
            <a:extLst>
              <a:ext uri="{FF2B5EF4-FFF2-40B4-BE49-F238E27FC236}">
                <a16:creationId xmlns:a16="http://schemas.microsoft.com/office/drawing/2014/main" id="{25757893-A2FC-1FBE-62B4-D4463B01EB25}"/>
              </a:ext>
            </a:extLst>
          </p:cNvPr>
          <p:cNvSpPr/>
          <p:nvPr/>
        </p:nvSpPr>
        <p:spPr>
          <a:xfrm>
            <a:off x="5913319" y="10461917"/>
            <a:ext cx="13199936" cy="1082825"/>
          </a:xfrm>
          <a:prstGeom prst="roundRect">
            <a:avLst/>
          </a:prstGeom>
          <a:solidFill>
            <a:sysClr val="window" lastClr="FFFFFF">
              <a:lumMod val="95000"/>
            </a:sysClr>
          </a:solidFill>
          <a:ln w="12700" cap="flat" cmpd="sng" algn="ctr">
            <a:solidFill>
              <a:sysClr val="windowText" lastClr="000000"/>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sym typeface="Arial"/>
            </a:endParaRPr>
          </a:p>
        </p:txBody>
      </p:sp>
      <p:sp>
        <p:nvSpPr>
          <p:cNvPr id="35" name="Seta: para a Direita 34">
            <a:extLst>
              <a:ext uri="{FF2B5EF4-FFF2-40B4-BE49-F238E27FC236}">
                <a16:creationId xmlns:a16="http://schemas.microsoft.com/office/drawing/2014/main" id="{179D8E44-6700-701C-0FE2-C9AF14C94C1F}"/>
              </a:ext>
            </a:extLst>
          </p:cNvPr>
          <p:cNvSpPr/>
          <p:nvPr/>
        </p:nvSpPr>
        <p:spPr>
          <a:xfrm>
            <a:off x="5065776" y="5829064"/>
            <a:ext cx="6585497" cy="2904107"/>
          </a:xfrm>
          <a:prstGeom prst="rightArrow">
            <a:avLst/>
          </a:prstGeom>
          <a:solidFill>
            <a:srgbClr val="70AD47">
              <a:lumMod val="75000"/>
            </a:srgbClr>
          </a:solidFill>
          <a:ln w="12700" cap="flat" cmpd="sng" algn="ctr">
            <a:solidFill>
              <a:srgbClr val="70AD47">
                <a:lumMod val="75000"/>
              </a:srgb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pt-BR"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Fira Sans Regular" panose="020B0503050000020004" pitchFamily="34" charset="0"/>
                <a:ea typeface="Roboto" panose="02000000000000000000" pitchFamily="2" charset="0"/>
                <a:sym typeface="Arial"/>
              </a:rPr>
              <a:t>2 ANOS</a:t>
            </a:r>
          </a:p>
        </p:txBody>
      </p:sp>
      <p:sp>
        <p:nvSpPr>
          <p:cNvPr id="36" name="Seta: para a Direita 35">
            <a:extLst>
              <a:ext uri="{FF2B5EF4-FFF2-40B4-BE49-F238E27FC236}">
                <a16:creationId xmlns:a16="http://schemas.microsoft.com/office/drawing/2014/main" id="{527E4120-A092-91C4-791C-7A4FB6D1F44E}"/>
              </a:ext>
            </a:extLst>
          </p:cNvPr>
          <p:cNvSpPr/>
          <p:nvPr/>
        </p:nvSpPr>
        <p:spPr>
          <a:xfrm>
            <a:off x="11746950" y="5942201"/>
            <a:ext cx="3036788" cy="2961724"/>
          </a:xfrm>
          <a:prstGeom prst="rightArrow">
            <a:avLst/>
          </a:prstGeom>
          <a:solidFill>
            <a:srgbClr val="70AD47">
              <a:lumMod val="75000"/>
            </a:srgbClr>
          </a:solidFill>
          <a:ln w="12700" cap="flat" cmpd="sng" algn="ctr">
            <a:solidFill>
              <a:srgbClr val="70AD47">
                <a:lumMod val="75000"/>
              </a:srgb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Fira Sans Regular" panose="020B0503050000020004" pitchFamily="34" charset="0"/>
                <a:ea typeface="Roboto" panose="02000000000000000000" pitchFamily="2" charset="0"/>
                <a:sym typeface="Arial"/>
              </a:rPr>
              <a:t>1</a:t>
            </a:r>
            <a:r>
              <a:rPr kumimoji="0" lang="pt-BR" sz="2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Roboto" panose="02000000000000000000" pitchFamily="2" charset="0"/>
                <a:cs typeface="+mn-cs"/>
                <a:sym typeface="Arial"/>
              </a:rPr>
              <a:t> </a:t>
            </a:r>
            <a:r>
              <a:rPr kumimoji="0" lang="pt-BR"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Fira Sans Regular" panose="020B0503050000020004" pitchFamily="34" charset="0"/>
                <a:ea typeface="Roboto" panose="02000000000000000000" pitchFamily="2" charset="0"/>
                <a:sym typeface="Arial"/>
              </a:rPr>
              <a:t>ANO</a:t>
            </a:r>
          </a:p>
        </p:txBody>
      </p:sp>
      <p:cxnSp>
        <p:nvCxnSpPr>
          <p:cNvPr id="38" name="Conector de Seta Reta 37">
            <a:extLst>
              <a:ext uri="{FF2B5EF4-FFF2-40B4-BE49-F238E27FC236}">
                <a16:creationId xmlns:a16="http://schemas.microsoft.com/office/drawing/2014/main" id="{63FECD41-EA03-80B9-B7A4-F179FBD9EDD0}"/>
              </a:ext>
            </a:extLst>
          </p:cNvPr>
          <p:cNvCxnSpPr>
            <a:cxnSpLocks/>
            <a:stCxn id="35" idx="1"/>
          </p:cNvCxnSpPr>
          <p:nvPr/>
        </p:nvCxnSpPr>
        <p:spPr>
          <a:xfrm flipV="1">
            <a:off x="5065776" y="5788351"/>
            <a:ext cx="0" cy="1492767"/>
          </a:xfrm>
          <a:prstGeom prst="straightConnector1">
            <a:avLst/>
          </a:prstGeom>
          <a:noFill/>
          <a:ln w="6350" cap="flat" cmpd="sng" algn="ctr">
            <a:solidFill>
              <a:srgbClr val="70AD47">
                <a:lumMod val="75000"/>
              </a:srgbClr>
            </a:solidFill>
            <a:prstDash val="solid"/>
            <a:miter lim="800000"/>
            <a:tailEnd type="triangle"/>
          </a:ln>
          <a:effectLst/>
        </p:spPr>
      </p:cxnSp>
      <p:cxnSp>
        <p:nvCxnSpPr>
          <p:cNvPr id="39" name="Conector de Seta Reta 38">
            <a:extLst>
              <a:ext uri="{FF2B5EF4-FFF2-40B4-BE49-F238E27FC236}">
                <a16:creationId xmlns:a16="http://schemas.microsoft.com/office/drawing/2014/main" id="{31BE651B-C6BE-F873-AB29-50014BBFC5C4}"/>
              </a:ext>
            </a:extLst>
          </p:cNvPr>
          <p:cNvCxnSpPr>
            <a:cxnSpLocks/>
            <a:stCxn id="36" idx="1"/>
          </p:cNvCxnSpPr>
          <p:nvPr/>
        </p:nvCxnSpPr>
        <p:spPr>
          <a:xfrm flipV="1">
            <a:off x="11746950" y="5713190"/>
            <a:ext cx="8778" cy="1709873"/>
          </a:xfrm>
          <a:prstGeom prst="straightConnector1">
            <a:avLst/>
          </a:prstGeom>
          <a:noFill/>
          <a:ln w="6350" cap="flat" cmpd="sng" algn="ctr">
            <a:solidFill>
              <a:srgbClr val="70AD47">
                <a:lumMod val="75000"/>
              </a:srgbClr>
            </a:solidFill>
            <a:prstDash val="solid"/>
            <a:miter lim="800000"/>
            <a:tailEnd type="triangle"/>
          </a:ln>
          <a:effectLst/>
        </p:spPr>
      </p:cxnSp>
      <p:cxnSp>
        <p:nvCxnSpPr>
          <p:cNvPr id="40" name="Conector de Seta Reta 39">
            <a:extLst>
              <a:ext uri="{FF2B5EF4-FFF2-40B4-BE49-F238E27FC236}">
                <a16:creationId xmlns:a16="http://schemas.microsoft.com/office/drawing/2014/main" id="{BF4DD6DB-55A4-CD9C-D727-155F523E2D8B}"/>
              </a:ext>
            </a:extLst>
          </p:cNvPr>
          <p:cNvCxnSpPr>
            <a:cxnSpLocks/>
          </p:cNvCxnSpPr>
          <p:nvPr/>
        </p:nvCxnSpPr>
        <p:spPr>
          <a:xfrm flipH="1" flipV="1">
            <a:off x="14753147" y="5680845"/>
            <a:ext cx="13354" cy="1786460"/>
          </a:xfrm>
          <a:prstGeom prst="straightConnector1">
            <a:avLst/>
          </a:prstGeom>
          <a:noFill/>
          <a:ln w="6350" cap="flat" cmpd="sng" algn="ctr">
            <a:solidFill>
              <a:srgbClr val="70AD47">
                <a:lumMod val="75000"/>
              </a:srgbClr>
            </a:solidFill>
            <a:prstDash val="solid"/>
            <a:miter lim="800000"/>
            <a:tailEnd type="triangle"/>
          </a:ln>
          <a:effectLst/>
        </p:spPr>
      </p:cxnSp>
      <p:cxnSp>
        <p:nvCxnSpPr>
          <p:cNvPr id="41" name="Conector de Seta Reta 40">
            <a:extLst>
              <a:ext uri="{FF2B5EF4-FFF2-40B4-BE49-F238E27FC236}">
                <a16:creationId xmlns:a16="http://schemas.microsoft.com/office/drawing/2014/main" id="{1CDD26D0-37D2-3B42-6D46-B11FE78BC5CF}"/>
              </a:ext>
            </a:extLst>
          </p:cNvPr>
          <p:cNvCxnSpPr>
            <a:cxnSpLocks/>
            <a:stCxn id="35" idx="3"/>
          </p:cNvCxnSpPr>
          <p:nvPr/>
        </p:nvCxnSpPr>
        <p:spPr>
          <a:xfrm flipH="1" flipV="1">
            <a:off x="11651272" y="4760614"/>
            <a:ext cx="1" cy="2520504"/>
          </a:xfrm>
          <a:prstGeom prst="straightConnector1">
            <a:avLst/>
          </a:prstGeom>
          <a:noFill/>
          <a:ln w="6350" cap="flat" cmpd="sng" algn="ctr">
            <a:solidFill>
              <a:srgbClr val="70AD47">
                <a:lumMod val="75000"/>
              </a:srgbClr>
            </a:solidFill>
            <a:prstDash val="solid"/>
            <a:miter lim="800000"/>
            <a:tailEnd type="triangle"/>
          </a:ln>
          <a:effectLst/>
        </p:spPr>
      </p:cxnSp>
      <p:sp>
        <p:nvSpPr>
          <p:cNvPr id="42" name="CaixaDeTexto 41">
            <a:extLst>
              <a:ext uri="{FF2B5EF4-FFF2-40B4-BE49-F238E27FC236}">
                <a16:creationId xmlns:a16="http://schemas.microsoft.com/office/drawing/2014/main" id="{FC1918AE-7708-19B8-BEA6-6A799B10E043}"/>
              </a:ext>
            </a:extLst>
          </p:cNvPr>
          <p:cNvSpPr txBox="1"/>
          <p:nvPr/>
        </p:nvSpPr>
        <p:spPr>
          <a:xfrm>
            <a:off x="5913319" y="10648104"/>
            <a:ext cx="13199936" cy="707886"/>
          </a:xfrm>
          <a:prstGeom prst="rect">
            <a:avLst/>
          </a:prstGeom>
          <a:noFill/>
        </p:spPr>
        <p:txBody>
          <a:bodyPr wrap="square" rtlCol="0">
            <a:spAutoFit/>
          </a:bodyPr>
          <a:lstStyle/>
          <a:p>
            <a:pPr defTabSz="914400" hangingPunct="1">
              <a:defRPr/>
            </a:pPr>
            <a:r>
              <a:rPr lang="pt-BR" sz="4000" b="1" kern="1200" dirty="0">
                <a:solidFill>
                  <a:srgbClr val="FF0000"/>
                </a:solidFill>
                <a:latin typeface="Fira Sans Regular" panose="020B0503050000020004" pitchFamily="34" charset="0"/>
                <a:ea typeface="Roboto" panose="02000000000000000000" pitchFamily="2" charset="0"/>
                <a:cs typeface="Arial"/>
                <a:sym typeface="Arial"/>
              </a:rPr>
              <a:t>LINHA DO TEMPO DRAWBACK ISENÇÃO – 4 ANOS</a:t>
            </a:r>
          </a:p>
        </p:txBody>
      </p:sp>
      <p:sp>
        <p:nvSpPr>
          <p:cNvPr id="43" name="CaixaDeTexto 42">
            <a:extLst>
              <a:ext uri="{FF2B5EF4-FFF2-40B4-BE49-F238E27FC236}">
                <a16:creationId xmlns:a16="http://schemas.microsoft.com/office/drawing/2014/main" id="{D8697344-B8AF-7F14-CDA4-DACCFD521D25}"/>
              </a:ext>
            </a:extLst>
          </p:cNvPr>
          <p:cNvSpPr txBox="1"/>
          <p:nvPr/>
        </p:nvSpPr>
        <p:spPr>
          <a:xfrm>
            <a:off x="3484110" y="4141924"/>
            <a:ext cx="3163331" cy="1569660"/>
          </a:xfrm>
          <a:prstGeom prst="rect">
            <a:avLst/>
          </a:prstGeom>
          <a:noFill/>
        </p:spPr>
        <p:txBody>
          <a:bodyPr wrap="square" rtlCol="0">
            <a:spAutoFit/>
          </a:bodyPr>
          <a:lstStyle/>
          <a:p>
            <a:pPr defTabSz="914400" hangingPunct="1">
              <a:defRPr/>
            </a:pPr>
            <a:r>
              <a:rPr lang="pt-BR" b="1" kern="1200" dirty="0">
                <a:solidFill>
                  <a:prstClr val="black"/>
                </a:solidFill>
                <a:latin typeface="Fira Sans Regular" panose="020B0503050000020004" pitchFamily="34" charset="0"/>
                <a:ea typeface="Roboto" panose="02000000000000000000" pitchFamily="2" charset="0"/>
                <a:cs typeface="Arial"/>
                <a:sym typeface="Arial"/>
              </a:rPr>
              <a:t>DU-e</a:t>
            </a:r>
          </a:p>
          <a:p>
            <a:pPr defTabSz="914400" hangingPunct="1">
              <a:defRPr/>
            </a:pPr>
            <a:r>
              <a:rPr lang="pt-BR" b="1" kern="1200" dirty="0">
                <a:solidFill>
                  <a:prstClr val="black"/>
                </a:solidFill>
                <a:latin typeface="Fira Sans Regular" panose="020B0503050000020004" pitchFamily="34" charset="0"/>
                <a:ea typeface="Roboto" panose="02000000000000000000" pitchFamily="2" charset="0"/>
                <a:cs typeface="Arial"/>
                <a:sym typeface="Arial"/>
              </a:rPr>
              <a:t>Declaração de Importação</a:t>
            </a:r>
          </a:p>
          <a:p>
            <a:pPr defTabSz="914400" hangingPunct="1">
              <a:defRPr/>
            </a:pPr>
            <a:r>
              <a:rPr lang="pt-BR" b="1" kern="1200" dirty="0">
                <a:solidFill>
                  <a:prstClr val="black"/>
                </a:solidFill>
                <a:latin typeface="Fira Sans Regular" panose="020B0503050000020004" pitchFamily="34" charset="0"/>
                <a:ea typeface="Roboto" panose="02000000000000000000" pitchFamily="2" charset="0"/>
                <a:cs typeface="Arial"/>
                <a:sym typeface="Arial"/>
              </a:rPr>
              <a:t>Nota Fiscal</a:t>
            </a:r>
          </a:p>
        </p:txBody>
      </p:sp>
      <p:sp>
        <p:nvSpPr>
          <p:cNvPr id="44" name="CaixaDeTexto 43">
            <a:extLst>
              <a:ext uri="{FF2B5EF4-FFF2-40B4-BE49-F238E27FC236}">
                <a16:creationId xmlns:a16="http://schemas.microsoft.com/office/drawing/2014/main" id="{F0F53ED2-2224-117E-6FE9-83B97A208741}"/>
              </a:ext>
            </a:extLst>
          </p:cNvPr>
          <p:cNvSpPr txBox="1"/>
          <p:nvPr/>
        </p:nvSpPr>
        <p:spPr>
          <a:xfrm>
            <a:off x="10436441" y="4217633"/>
            <a:ext cx="2429662" cy="461665"/>
          </a:xfrm>
          <a:prstGeom prst="rect">
            <a:avLst/>
          </a:prstGeom>
          <a:noFill/>
        </p:spPr>
        <p:txBody>
          <a:bodyPr wrap="square" rtlCol="0">
            <a:spAutoFit/>
          </a:bodyPr>
          <a:lstStyle/>
          <a:p>
            <a:pPr defTabSz="914400" hangingPunct="1">
              <a:defRPr/>
            </a:pPr>
            <a:r>
              <a:rPr lang="pt-BR" b="1" kern="1200" dirty="0">
                <a:solidFill>
                  <a:prstClr val="black"/>
                </a:solidFill>
                <a:latin typeface="Fira Sans Regular" panose="020B0503050000020004" pitchFamily="34" charset="0"/>
                <a:ea typeface="Roboto" panose="02000000000000000000" pitchFamily="2" charset="0"/>
                <a:cs typeface="Arial"/>
                <a:sym typeface="Arial"/>
              </a:rPr>
              <a:t>Registro do AC</a:t>
            </a:r>
          </a:p>
        </p:txBody>
      </p:sp>
      <p:sp>
        <p:nvSpPr>
          <p:cNvPr id="45" name="CaixaDeTexto 44">
            <a:extLst>
              <a:ext uri="{FF2B5EF4-FFF2-40B4-BE49-F238E27FC236}">
                <a16:creationId xmlns:a16="http://schemas.microsoft.com/office/drawing/2014/main" id="{D9C43A0C-64B1-F482-0FBA-CF1D69167BBA}"/>
              </a:ext>
            </a:extLst>
          </p:cNvPr>
          <p:cNvSpPr txBox="1"/>
          <p:nvPr/>
        </p:nvSpPr>
        <p:spPr>
          <a:xfrm>
            <a:off x="11651272" y="5197392"/>
            <a:ext cx="1923654" cy="461665"/>
          </a:xfrm>
          <a:prstGeom prst="rect">
            <a:avLst/>
          </a:prstGeom>
          <a:noFill/>
        </p:spPr>
        <p:txBody>
          <a:bodyPr wrap="square" rtlCol="0">
            <a:spAutoFit/>
          </a:bodyPr>
          <a:lstStyle/>
          <a:p>
            <a:pPr algn="l" defTabSz="914400" hangingPunct="1">
              <a:defRPr/>
            </a:pPr>
            <a:r>
              <a:rPr lang="pt-BR" b="1" kern="1200" dirty="0">
                <a:solidFill>
                  <a:prstClr val="black"/>
                </a:solidFill>
                <a:latin typeface="Fira Sans Regular" panose="020B0503050000020004" pitchFamily="34" charset="0"/>
                <a:ea typeface="Roboto" panose="02000000000000000000" pitchFamily="2" charset="0"/>
                <a:cs typeface="Arial"/>
                <a:sym typeface="Arial"/>
              </a:rPr>
              <a:t>Deferimento</a:t>
            </a:r>
          </a:p>
        </p:txBody>
      </p:sp>
      <p:sp>
        <p:nvSpPr>
          <p:cNvPr id="46" name="CaixaDeTexto 45">
            <a:extLst>
              <a:ext uri="{FF2B5EF4-FFF2-40B4-BE49-F238E27FC236}">
                <a16:creationId xmlns:a16="http://schemas.microsoft.com/office/drawing/2014/main" id="{18B7A5FA-3374-13F9-ABCB-50A337A1C8BF}"/>
              </a:ext>
            </a:extLst>
          </p:cNvPr>
          <p:cNvSpPr txBox="1"/>
          <p:nvPr/>
        </p:nvSpPr>
        <p:spPr>
          <a:xfrm>
            <a:off x="13888741" y="5227245"/>
            <a:ext cx="1923653" cy="461665"/>
          </a:xfrm>
          <a:prstGeom prst="rect">
            <a:avLst/>
          </a:prstGeom>
          <a:noFill/>
        </p:spPr>
        <p:txBody>
          <a:bodyPr wrap="square" rtlCol="0">
            <a:spAutoFit/>
          </a:bodyPr>
          <a:lstStyle/>
          <a:p>
            <a:pPr algn="l" defTabSz="914400" hangingPunct="1">
              <a:defRPr/>
            </a:pPr>
            <a:r>
              <a:rPr lang="pt-BR" b="1" kern="1200" dirty="0">
                <a:solidFill>
                  <a:prstClr val="black"/>
                </a:solidFill>
                <a:latin typeface="Fira Sans Regular" panose="020B0503050000020004" pitchFamily="34" charset="0"/>
                <a:ea typeface="Roboto" panose="02000000000000000000" pitchFamily="2" charset="0"/>
                <a:cs typeface="Arial"/>
                <a:sym typeface="Arial"/>
              </a:rPr>
              <a:t>Vencimento</a:t>
            </a:r>
          </a:p>
        </p:txBody>
      </p:sp>
      <p:cxnSp>
        <p:nvCxnSpPr>
          <p:cNvPr id="47" name="Conector de Seta Reta 46">
            <a:extLst>
              <a:ext uri="{FF2B5EF4-FFF2-40B4-BE49-F238E27FC236}">
                <a16:creationId xmlns:a16="http://schemas.microsoft.com/office/drawing/2014/main" id="{5B2B2FE3-27FE-D861-B2BE-1C2C4C2521C8}"/>
              </a:ext>
            </a:extLst>
          </p:cNvPr>
          <p:cNvCxnSpPr>
            <a:cxnSpLocks/>
          </p:cNvCxnSpPr>
          <p:nvPr/>
        </p:nvCxnSpPr>
        <p:spPr>
          <a:xfrm flipH="1" flipV="1">
            <a:off x="17878578" y="5829064"/>
            <a:ext cx="8779" cy="1638241"/>
          </a:xfrm>
          <a:prstGeom prst="straightConnector1">
            <a:avLst/>
          </a:prstGeom>
          <a:noFill/>
          <a:ln w="6350" cap="flat" cmpd="sng" algn="ctr">
            <a:solidFill>
              <a:srgbClr val="70AD47">
                <a:lumMod val="75000"/>
              </a:srgbClr>
            </a:solidFill>
            <a:prstDash val="solid"/>
            <a:miter lim="800000"/>
            <a:tailEnd type="triangle"/>
          </a:ln>
          <a:effectLst/>
        </p:spPr>
      </p:cxnSp>
      <p:sp>
        <p:nvSpPr>
          <p:cNvPr id="48" name="CaixaDeTexto 47">
            <a:extLst>
              <a:ext uri="{FF2B5EF4-FFF2-40B4-BE49-F238E27FC236}">
                <a16:creationId xmlns:a16="http://schemas.microsoft.com/office/drawing/2014/main" id="{A9B4C227-34EF-1CA6-E156-4D761269273B}"/>
              </a:ext>
            </a:extLst>
          </p:cNvPr>
          <p:cNvSpPr txBox="1"/>
          <p:nvPr/>
        </p:nvSpPr>
        <p:spPr>
          <a:xfrm>
            <a:off x="16486780" y="5074282"/>
            <a:ext cx="2996726" cy="830997"/>
          </a:xfrm>
          <a:prstGeom prst="rect">
            <a:avLst/>
          </a:prstGeom>
          <a:noFill/>
        </p:spPr>
        <p:txBody>
          <a:bodyPr wrap="square" rtlCol="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l" defTabSz="914400" hangingPunct="1">
              <a:defRPr b="1" kern="1200">
                <a:solidFill>
                  <a:prstClr val="black"/>
                </a:solidFill>
                <a:latin typeface="Fira Sans Regular" panose="020B0503050000020004" pitchFamily="34" charset="0"/>
                <a:ea typeface="Roboto" panose="02000000000000000000" pitchFamily="2" charset="0"/>
                <a:cs typeface="Arial"/>
              </a:defRPr>
            </a:lvl1pPr>
          </a:lstStyle>
          <a:p>
            <a:r>
              <a:rPr lang="pt-BR" dirty="0">
                <a:sym typeface="Arial"/>
              </a:rPr>
              <a:t>Vencimento </a:t>
            </a:r>
          </a:p>
          <a:p>
            <a:r>
              <a:rPr lang="pt-BR" dirty="0">
                <a:sym typeface="Arial"/>
              </a:rPr>
              <a:t>(com prorrogação)</a:t>
            </a:r>
          </a:p>
        </p:txBody>
      </p:sp>
      <p:sp>
        <p:nvSpPr>
          <p:cNvPr id="63" name="Seta: para a Direita 62">
            <a:extLst>
              <a:ext uri="{FF2B5EF4-FFF2-40B4-BE49-F238E27FC236}">
                <a16:creationId xmlns:a16="http://schemas.microsoft.com/office/drawing/2014/main" id="{5C2774CD-49E8-8BC8-BF4D-75F7CDBF442A}"/>
              </a:ext>
            </a:extLst>
          </p:cNvPr>
          <p:cNvSpPr/>
          <p:nvPr/>
        </p:nvSpPr>
        <p:spPr>
          <a:xfrm>
            <a:off x="14850568" y="5922857"/>
            <a:ext cx="3036788" cy="2961724"/>
          </a:xfrm>
          <a:prstGeom prst="rightArrow">
            <a:avLst/>
          </a:prstGeom>
          <a:solidFill>
            <a:srgbClr val="70AD47">
              <a:lumMod val="75000"/>
            </a:srgbClr>
          </a:solidFill>
          <a:ln w="12700" cap="flat" cmpd="sng" algn="ctr">
            <a:solidFill>
              <a:srgbClr val="70AD47">
                <a:lumMod val="75000"/>
              </a:srgb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Fira Sans Regular" panose="020B0503050000020004" pitchFamily="34" charset="0"/>
                <a:ea typeface="Roboto" panose="02000000000000000000" pitchFamily="2" charset="0"/>
                <a:sym typeface="Arial"/>
              </a:rPr>
              <a:t>1 ANO</a:t>
            </a:r>
          </a:p>
        </p:txBody>
      </p:sp>
    </p:spTree>
    <p:extLst>
      <p:ext uri="{BB962C8B-B14F-4D97-AF65-F5344CB8AC3E}">
        <p14:creationId xmlns:p14="http://schemas.microsoft.com/office/powerpoint/2010/main" val="380615386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500"/>
                                        <p:tgtEl>
                                          <p:spTgt spid="3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fade">
                                      <p:cBhvr>
                                        <p:cTn id="26" dur="500"/>
                                        <p:tgtEl>
                                          <p:spTgt spid="4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500"/>
                                        <p:tgtEl>
                                          <p:spTgt spid="44"/>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fade">
                                      <p:cBhvr>
                                        <p:cTn id="36" dur="500"/>
                                        <p:tgtEl>
                                          <p:spTgt spid="39"/>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45"/>
                                        </p:tgtEl>
                                        <p:attrNameLst>
                                          <p:attrName>style.visibility</p:attrName>
                                        </p:attrNameLst>
                                      </p:cBhvr>
                                      <p:to>
                                        <p:strVal val="visible"/>
                                      </p:to>
                                    </p:set>
                                    <p:animEffect transition="in" filter="fade">
                                      <p:cBhvr>
                                        <p:cTn id="41" dur="500"/>
                                        <p:tgtEl>
                                          <p:spTgt spid="45"/>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fade">
                                      <p:cBhvr>
                                        <p:cTn id="46" dur="500"/>
                                        <p:tgtEl>
                                          <p:spTgt spid="36"/>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fade">
                                      <p:cBhvr>
                                        <p:cTn id="51" dur="500"/>
                                        <p:tgtEl>
                                          <p:spTgt spid="46"/>
                                        </p:tgtEl>
                                      </p:cBhvr>
                                    </p:animEffect>
                                  </p:childTnLst>
                                </p:cTn>
                              </p:par>
                              <p:par>
                                <p:cTn id="52" presetID="10" presetClass="entr" presetSubtype="0" fill="hold" nodeType="with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fade">
                                      <p:cBhvr>
                                        <p:cTn id="54" dur="500"/>
                                        <p:tgtEl>
                                          <p:spTgt spid="40"/>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63"/>
                                        </p:tgtEl>
                                        <p:attrNameLst>
                                          <p:attrName>style.visibility</p:attrName>
                                        </p:attrNameLst>
                                      </p:cBhvr>
                                      <p:to>
                                        <p:strVal val="visible"/>
                                      </p:to>
                                    </p:set>
                                    <p:animEffect transition="in" filter="fade">
                                      <p:cBhvr>
                                        <p:cTn id="59" dur="500"/>
                                        <p:tgtEl>
                                          <p:spTgt spid="63"/>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47"/>
                                        </p:tgtEl>
                                        <p:attrNameLst>
                                          <p:attrName>style.visibility</p:attrName>
                                        </p:attrNameLst>
                                      </p:cBhvr>
                                      <p:to>
                                        <p:strVal val="visible"/>
                                      </p:to>
                                    </p:set>
                                    <p:animEffect transition="in" filter="fade">
                                      <p:cBhvr>
                                        <p:cTn id="64" dur="500"/>
                                        <p:tgtEl>
                                          <p:spTgt spid="4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8"/>
                                        </p:tgtEl>
                                        <p:attrNameLst>
                                          <p:attrName>style.visibility</p:attrName>
                                        </p:attrNameLst>
                                      </p:cBhvr>
                                      <p:to>
                                        <p:strVal val="visible"/>
                                      </p:to>
                                    </p:set>
                                    <p:animEffect transition="in" filter="fade">
                                      <p:cBhvr>
                                        <p:cTn id="67" dur="500"/>
                                        <p:tgtEl>
                                          <p:spTgt spid="48"/>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4"/>
                                        </p:tgtEl>
                                        <p:attrNameLst>
                                          <p:attrName>style.visibility</p:attrName>
                                        </p:attrNameLst>
                                      </p:cBhvr>
                                      <p:to>
                                        <p:strVal val="visible"/>
                                      </p:to>
                                    </p:set>
                                    <p:animEffect transition="in" filter="fade">
                                      <p:cBhvr>
                                        <p:cTn id="72" dur="500"/>
                                        <p:tgtEl>
                                          <p:spTgt spid="34"/>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fade">
                                      <p:cBhvr>
                                        <p:cTn id="7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 grpId="0" animBg="1"/>
      <p:bldP spid="34" grpId="0" animBg="1"/>
      <p:bldP spid="35" grpId="0" animBg="1"/>
      <p:bldP spid="36" grpId="0" animBg="1"/>
      <p:bldP spid="42" grpId="0"/>
      <p:bldP spid="43" grpId="0"/>
      <p:bldP spid="44" grpId="0"/>
      <p:bldP spid="45" grpId="0"/>
      <p:bldP spid="46" grpId="0"/>
      <p:bldP spid="48" grpId="0"/>
      <p:bldP spid="6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654535"/>
            <a:ext cx="21971001" cy="1082825"/>
          </a:xfrm>
          <a:prstGeom prst="rect">
            <a:avLst/>
          </a:prstGeom>
        </p:spPr>
        <p:txBody>
          <a:bodyPr anchor="t">
            <a:normAutofit fontScale="90000"/>
          </a:bodyPr>
          <a:lstStyle>
            <a:lvl1pPr>
              <a:defRPr sz="8400" b="0" spc="-168">
                <a:solidFill>
                  <a:srgbClr val="9BB85F"/>
                </a:solidFill>
                <a:latin typeface="Fira Sans Bold"/>
                <a:ea typeface="Fira Sans Bold"/>
                <a:cs typeface="Fira Sans Bold"/>
                <a:sym typeface="Fira Sans Bold"/>
              </a:defRPr>
            </a:lvl1pPr>
          </a:lstStyle>
          <a:p>
            <a:r>
              <a:rPr lang="pt-BR" dirty="0"/>
              <a:t>Quanto Posso Repor?</a:t>
            </a:r>
          </a:p>
        </p:txBody>
      </p:sp>
      <p:sp>
        <p:nvSpPr>
          <p:cNvPr id="158"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half" idx="1"/>
          </p:nvPr>
        </p:nvSpPr>
        <p:spPr>
          <a:xfrm>
            <a:off x="2042194" y="3638003"/>
            <a:ext cx="20299612" cy="5268254"/>
          </a:xfrm>
          <a:prstGeom prst="rect">
            <a:avLst/>
          </a:prstGeom>
        </p:spPr>
        <p:txBody>
          <a:bodyPr>
            <a:noAutofit/>
          </a:bodyPr>
          <a:lstStyle>
            <a:lvl1pPr algn="just" defTabSz="182880">
              <a:lnSpc>
                <a:spcPct val="120000"/>
              </a:lnSpc>
              <a:spcBef>
                <a:spcPts val="600"/>
              </a:spcBef>
              <a:defRPr sz="2800" b="0">
                <a:latin typeface="Fira Sans Regular"/>
                <a:ea typeface="Fira Sans Regular"/>
                <a:cs typeface="Fira Sans Regular"/>
                <a:sym typeface="Fira Sans Regular"/>
              </a:defRPr>
            </a:lvl1pPr>
          </a:lstStyle>
          <a:p>
            <a:pPr marL="571500" indent="-571500">
              <a:buFont typeface="Arial" panose="020B0604020202020204" pitchFamily="34" charset="0"/>
              <a:buChar char="•"/>
            </a:pPr>
            <a:r>
              <a:rPr lang="pt-BR" sz="4200" dirty="0">
                <a:latin typeface="Fira Sans Regular" panose="020B0503050000020004" pitchFamily="34" charset="0"/>
                <a:cs typeface="Arial" panose="020B0604020202020204" pitchFamily="34" charset="0"/>
              </a:rPr>
              <a:t>O proporcional ao volume exportado pela empresa nos últimos dois anos. Fato gerador do crédito* é sempre a exportação;</a:t>
            </a:r>
          </a:p>
          <a:p>
            <a:endParaRPr lang="pt-BR" sz="4200" dirty="0">
              <a:latin typeface="Fira Sans Regular" panose="020B0503050000020004" pitchFamily="34" charset="0"/>
              <a:cs typeface="Arial" panose="020B0604020202020204" pitchFamily="34" charset="0"/>
            </a:endParaRPr>
          </a:p>
          <a:p>
            <a:pPr marL="571500" indent="-571500">
              <a:buFont typeface="Arial" panose="020B0604020202020204" pitchFamily="34" charset="0"/>
              <a:buChar char="•"/>
            </a:pPr>
            <a:r>
              <a:rPr lang="pt-BR" sz="4200" dirty="0">
                <a:latin typeface="Fira Sans Regular" panose="020B0503050000020004" pitchFamily="34" charset="0"/>
                <a:ea typeface="Roboto" panose="02000000000000000000" pitchFamily="2" charset="0"/>
              </a:rPr>
              <a:t>Quanto maior a quantidade exportada, mais insumos poderão ser adquiridos com a isenção tributária.</a:t>
            </a:r>
          </a:p>
          <a:p>
            <a:endParaRPr lang="pt-BR" sz="4200" dirty="0">
              <a:latin typeface="Fira Sans Regular" panose="020B0503050000020004" pitchFamily="34" charset="0"/>
              <a:ea typeface="Roboto" panose="02000000000000000000" pitchFamily="2" charset="0"/>
            </a:endParaRPr>
          </a:p>
          <a:p>
            <a:r>
              <a:rPr lang="pt-BR" sz="4200" b="1" dirty="0">
                <a:latin typeface="Fira Sans Regular" panose="020B0503050000020004" pitchFamily="34" charset="0"/>
                <a:ea typeface="Roboto" panose="02000000000000000000" pitchFamily="2" charset="0"/>
              </a:rPr>
              <a:t>* Crédito é sempre em quantidade de produto!</a:t>
            </a:r>
          </a:p>
          <a:p>
            <a:endParaRPr lang="pt-BR" sz="4800" b="1" dirty="0">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85756088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 grpId="0" animBg="1"/>
      <p:bldP spid="158"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Vista de dentro de uma estrutura de pedra, olhando para fora em direção a escadas e um céu azul e límpido" descr="Vista de dentro de uma estrutura de pedra, olhando para fora em direção a escadas e um céu azul e límpido">
            <a:extLst>
              <a:ext uri="{FF2B5EF4-FFF2-40B4-BE49-F238E27FC236}">
                <a16:creationId xmlns:a16="http://schemas.microsoft.com/office/drawing/2014/main" id="{F7128F9E-E588-0F2A-AFBF-4AA815DAF7C1}"/>
              </a:ext>
            </a:extLst>
          </p:cNvPr>
          <p:cNvPicPr>
            <a:picLocks noChangeAspect="1"/>
          </p:cNvPicPr>
          <p:nvPr/>
        </p:nvPicPr>
        <p:blipFill>
          <a:blip r:embed="rId2"/>
          <a:srcRect/>
          <a:stretch>
            <a:fillRect/>
          </a:stretch>
        </p:blipFill>
        <p:spPr>
          <a:xfrm>
            <a:off x="0" y="0"/>
            <a:ext cx="24384000" cy="13716000"/>
          </a:xfrm>
          <a:prstGeom prst="rect">
            <a:avLst/>
          </a:prstGeom>
        </p:spPr>
      </p:pic>
      <p:sp>
        <p:nvSpPr>
          <p:cNvPr id="5" name="CaixaDeTexto 4">
            <a:extLst>
              <a:ext uri="{FF2B5EF4-FFF2-40B4-BE49-F238E27FC236}">
                <a16:creationId xmlns:a16="http://schemas.microsoft.com/office/drawing/2014/main" id="{C2A0C4E8-3DE4-4BA9-AB5C-A611A679CBAF}"/>
              </a:ext>
            </a:extLst>
          </p:cNvPr>
          <p:cNvSpPr txBox="1"/>
          <p:nvPr/>
        </p:nvSpPr>
        <p:spPr>
          <a:xfrm>
            <a:off x="1976903" y="2972220"/>
            <a:ext cx="5950006" cy="1077218"/>
          </a:xfrm>
          <a:prstGeom prst="rect">
            <a:avLst/>
          </a:prstGeom>
          <a:noFill/>
        </p:spPr>
        <p:txBody>
          <a:bodyPr wrap="square" rtlCol="0">
            <a:spAutoFit/>
          </a:bodyPr>
          <a:lstStyle/>
          <a:p>
            <a:pPr defTabSz="1828800" hangingPunct="1">
              <a:defRPr/>
            </a:pPr>
            <a:r>
              <a:rPr lang="pt-BR" sz="3200" kern="1200" dirty="0">
                <a:solidFill>
                  <a:prstClr val="black"/>
                </a:solidFill>
                <a:latin typeface="Fira Sans Regular" panose="020B0503050000020004" pitchFamily="34" charset="0"/>
                <a:cs typeface="Arial"/>
                <a:sym typeface="Arial"/>
              </a:rPr>
              <a:t>Nos últimos 02 anos foram exportados 1.000 automóveis</a:t>
            </a:r>
          </a:p>
        </p:txBody>
      </p:sp>
      <p:sp>
        <p:nvSpPr>
          <p:cNvPr id="6" name="CaixaDeTexto 5">
            <a:extLst>
              <a:ext uri="{FF2B5EF4-FFF2-40B4-BE49-F238E27FC236}">
                <a16:creationId xmlns:a16="http://schemas.microsoft.com/office/drawing/2014/main" id="{6E1D7B5A-DE2F-4824-B8A1-D59E723052D5}"/>
              </a:ext>
            </a:extLst>
          </p:cNvPr>
          <p:cNvSpPr txBox="1"/>
          <p:nvPr/>
        </p:nvSpPr>
        <p:spPr>
          <a:xfrm>
            <a:off x="1748615" y="9325622"/>
            <a:ext cx="6561434" cy="1569660"/>
          </a:xfrm>
          <a:prstGeom prst="rect">
            <a:avLst/>
          </a:prstGeom>
          <a:noFill/>
        </p:spPr>
        <p:txBody>
          <a:bodyPr wrap="square" rtlCol="0">
            <a:spAutoFit/>
          </a:bodyPr>
          <a:lstStyle/>
          <a:p>
            <a:pPr defTabSz="1828800" hangingPunct="1">
              <a:defRPr/>
            </a:pPr>
            <a:r>
              <a:rPr lang="pt-BR" sz="3200" i="1" kern="1200" dirty="0">
                <a:solidFill>
                  <a:prstClr val="black"/>
                </a:solidFill>
                <a:latin typeface="Fira Sans Regular" panose="020B0503050000020004" pitchFamily="34" charset="0"/>
                <a:cs typeface="Arial"/>
                <a:sym typeface="Arial"/>
              </a:rPr>
              <a:t>Dados do produto:</a:t>
            </a:r>
          </a:p>
          <a:p>
            <a:pPr defTabSz="1828800" hangingPunct="1">
              <a:defRPr/>
            </a:pPr>
            <a:r>
              <a:rPr lang="pt-BR" sz="3200" i="1" kern="1200" dirty="0">
                <a:solidFill>
                  <a:prstClr val="black"/>
                </a:solidFill>
                <a:latin typeface="Fira Sans Regular" panose="020B0503050000020004" pitchFamily="34" charset="0"/>
                <a:cs typeface="Arial"/>
                <a:sym typeface="Arial"/>
              </a:rPr>
              <a:t>NCM: 8703.24.90</a:t>
            </a:r>
          </a:p>
          <a:p>
            <a:pPr defTabSz="1828800" hangingPunct="1">
              <a:defRPr/>
            </a:pPr>
            <a:r>
              <a:rPr lang="pt-BR" sz="3200" i="1" kern="1200" dirty="0" err="1">
                <a:solidFill>
                  <a:prstClr val="black"/>
                </a:solidFill>
                <a:latin typeface="Fira Sans Regular" panose="020B0503050000020004" pitchFamily="34" charset="0"/>
                <a:cs typeface="Arial"/>
                <a:sym typeface="Arial"/>
              </a:rPr>
              <a:t>Und</a:t>
            </a:r>
            <a:r>
              <a:rPr lang="pt-BR" sz="3200" i="1" kern="1200" dirty="0">
                <a:solidFill>
                  <a:prstClr val="black"/>
                </a:solidFill>
                <a:latin typeface="Fira Sans Regular" panose="020B0503050000020004" pitchFamily="34" charset="0"/>
                <a:cs typeface="Arial"/>
                <a:sym typeface="Arial"/>
              </a:rPr>
              <a:t>. Med. Estatística: </a:t>
            </a:r>
            <a:r>
              <a:rPr lang="pt-BR" sz="3200" b="1" i="1" kern="1200" dirty="0">
                <a:solidFill>
                  <a:prstClr val="black"/>
                </a:solidFill>
                <a:latin typeface="Fira Sans Regular" panose="020B0503050000020004" pitchFamily="34" charset="0"/>
                <a:cs typeface="Arial"/>
                <a:sym typeface="Arial"/>
              </a:rPr>
              <a:t>Unidade</a:t>
            </a:r>
          </a:p>
        </p:txBody>
      </p:sp>
      <p:sp>
        <p:nvSpPr>
          <p:cNvPr id="8" name="CaixaDeTexto 7">
            <a:extLst>
              <a:ext uri="{FF2B5EF4-FFF2-40B4-BE49-F238E27FC236}">
                <a16:creationId xmlns:a16="http://schemas.microsoft.com/office/drawing/2014/main" id="{8238E918-F621-4DDE-A6FF-17630FA398B9}"/>
              </a:ext>
            </a:extLst>
          </p:cNvPr>
          <p:cNvSpPr txBox="1"/>
          <p:nvPr/>
        </p:nvSpPr>
        <p:spPr>
          <a:xfrm>
            <a:off x="9054789" y="2963318"/>
            <a:ext cx="5457566" cy="1077218"/>
          </a:xfrm>
          <a:prstGeom prst="rect">
            <a:avLst/>
          </a:prstGeom>
          <a:noFill/>
        </p:spPr>
        <p:txBody>
          <a:bodyPr wrap="square" rtlCol="0">
            <a:spAutoFit/>
          </a:bodyPr>
          <a:lstStyle/>
          <a:p>
            <a:pPr defTabSz="1828800" hangingPunct="1">
              <a:defRPr/>
            </a:pPr>
            <a:r>
              <a:rPr lang="pt-BR" sz="3200" kern="1200" dirty="0">
                <a:solidFill>
                  <a:prstClr val="black"/>
                </a:solidFill>
                <a:latin typeface="Fira Sans Regular" panose="020B0503050000020004" pitchFamily="34" charset="0"/>
                <a:cs typeface="Arial"/>
                <a:sym typeface="Arial"/>
              </a:rPr>
              <a:t>Para composição de cada unidade são utilizados:</a:t>
            </a:r>
          </a:p>
        </p:txBody>
      </p:sp>
      <p:sp>
        <p:nvSpPr>
          <p:cNvPr id="9" name="CaixaDeTexto 8">
            <a:extLst>
              <a:ext uri="{FF2B5EF4-FFF2-40B4-BE49-F238E27FC236}">
                <a16:creationId xmlns:a16="http://schemas.microsoft.com/office/drawing/2014/main" id="{712FFD8A-53DA-4FA8-8E10-90EF7824B480}"/>
              </a:ext>
            </a:extLst>
          </p:cNvPr>
          <p:cNvSpPr txBox="1"/>
          <p:nvPr/>
        </p:nvSpPr>
        <p:spPr>
          <a:xfrm>
            <a:off x="11038572" y="4383429"/>
            <a:ext cx="3606384" cy="1077218"/>
          </a:xfrm>
          <a:prstGeom prst="rect">
            <a:avLst/>
          </a:prstGeom>
          <a:noFill/>
        </p:spPr>
        <p:txBody>
          <a:bodyPr wrap="square" rtlCol="0">
            <a:spAutoFit/>
          </a:bodyPr>
          <a:lstStyle/>
          <a:p>
            <a:pPr algn="l" defTabSz="1828800" hangingPunct="1">
              <a:defRPr/>
            </a:pPr>
            <a:r>
              <a:rPr lang="pt-BR" sz="3200" kern="1200" dirty="0">
                <a:solidFill>
                  <a:prstClr val="black"/>
                </a:solidFill>
                <a:latin typeface="Fira Sans Regular" panose="020B0503050000020004" pitchFamily="34" charset="0"/>
                <a:cs typeface="Arial"/>
                <a:sym typeface="Arial"/>
              </a:rPr>
              <a:t>Insumo A (Rodas)</a:t>
            </a:r>
          </a:p>
          <a:p>
            <a:pPr algn="l" defTabSz="1828800" hangingPunct="1">
              <a:defRPr/>
            </a:pPr>
            <a:r>
              <a:rPr lang="pt-BR" sz="3200" kern="1200" dirty="0">
                <a:solidFill>
                  <a:prstClr val="black"/>
                </a:solidFill>
                <a:latin typeface="Fira Sans Regular" panose="020B0503050000020004" pitchFamily="34" charset="0"/>
                <a:cs typeface="Arial"/>
                <a:sym typeface="Arial"/>
              </a:rPr>
              <a:t>04 Unidades</a:t>
            </a:r>
          </a:p>
        </p:txBody>
      </p:sp>
      <p:sp>
        <p:nvSpPr>
          <p:cNvPr id="11" name="CaixaDeTexto 10">
            <a:extLst>
              <a:ext uri="{FF2B5EF4-FFF2-40B4-BE49-F238E27FC236}">
                <a16:creationId xmlns:a16="http://schemas.microsoft.com/office/drawing/2014/main" id="{5AD2C4A7-AD3E-4493-A4BE-29B8C7D6E137}"/>
              </a:ext>
            </a:extLst>
          </p:cNvPr>
          <p:cNvSpPr txBox="1"/>
          <p:nvPr/>
        </p:nvSpPr>
        <p:spPr>
          <a:xfrm>
            <a:off x="11038570" y="6095585"/>
            <a:ext cx="3606384" cy="1077218"/>
          </a:xfrm>
          <a:prstGeom prst="rect">
            <a:avLst/>
          </a:prstGeom>
          <a:noFill/>
        </p:spPr>
        <p:txBody>
          <a:bodyPr wrap="square" rtlCol="0">
            <a:spAutoFit/>
          </a:bodyPr>
          <a:lstStyle/>
          <a:p>
            <a:pPr algn="l" defTabSz="1828800" hangingPunct="1">
              <a:defRPr/>
            </a:pPr>
            <a:r>
              <a:rPr lang="pt-BR" sz="3200" kern="1200" dirty="0">
                <a:solidFill>
                  <a:prstClr val="black"/>
                </a:solidFill>
                <a:latin typeface="Fira Sans Regular" panose="020B0503050000020004" pitchFamily="34" charset="0"/>
                <a:cs typeface="Arial"/>
                <a:sym typeface="Arial"/>
              </a:rPr>
              <a:t>Insumo B (Faróis)</a:t>
            </a:r>
          </a:p>
          <a:p>
            <a:pPr algn="l" defTabSz="1828800" hangingPunct="1">
              <a:defRPr/>
            </a:pPr>
            <a:r>
              <a:rPr lang="pt-BR" sz="3200" kern="1200" dirty="0">
                <a:solidFill>
                  <a:prstClr val="black"/>
                </a:solidFill>
                <a:latin typeface="Fira Sans Regular" panose="020B0503050000020004" pitchFamily="34" charset="0"/>
                <a:cs typeface="Arial"/>
                <a:sym typeface="Arial"/>
              </a:rPr>
              <a:t>02 Unidades</a:t>
            </a:r>
          </a:p>
        </p:txBody>
      </p:sp>
      <p:sp>
        <p:nvSpPr>
          <p:cNvPr id="12" name="CaixaDeTexto 11">
            <a:extLst>
              <a:ext uri="{FF2B5EF4-FFF2-40B4-BE49-F238E27FC236}">
                <a16:creationId xmlns:a16="http://schemas.microsoft.com/office/drawing/2014/main" id="{53582576-BB0D-4264-B72E-4EEE770987FF}"/>
              </a:ext>
            </a:extLst>
          </p:cNvPr>
          <p:cNvSpPr txBox="1"/>
          <p:nvPr/>
        </p:nvSpPr>
        <p:spPr>
          <a:xfrm>
            <a:off x="11038570" y="7800503"/>
            <a:ext cx="3606384" cy="1569660"/>
          </a:xfrm>
          <a:prstGeom prst="rect">
            <a:avLst/>
          </a:prstGeom>
          <a:noFill/>
        </p:spPr>
        <p:txBody>
          <a:bodyPr wrap="square" rtlCol="0">
            <a:spAutoFit/>
          </a:bodyPr>
          <a:lstStyle/>
          <a:p>
            <a:pPr algn="l" defTabSz="1828800" hangingPunct="1">
              <a:defRPr/>
            </a:pPr>
            <a:r>
              <a:rPr lang="pt-BR" sz="3200" kern="1200" dirty="0">
                <a:solidFill>
                  <a:prstClr val="black"/>
                </a:solidFill>
                <a:latin typeface="Fira Sans Regular" panose="020B0503050000020004" pitchFamily="34" charset="0"/>
                <a:cs typeface="Arial"/>
                <a:sym typeface="Arial"/>
              </a:rPr>
              <a:t>Insumo C (Volante)</a:t>
            </a:r>
          </a:p>
          <a:p>
            <a:pPr algn="l" defTabSz="1828800" hangingPunct="1">
              <a:defRPr/>
            </a:pPr>
            <a:r>
              <a:rPr lang="pt-BR" sz="3200" kern="1200" dirty="0">
                <a:solidFill>
                  <a:prstClr val="black"/>
                </a:solidFill>
                <a:latin typeface="Fira Sans Regular" panose="020B0503050000020004" pitchFamily="34" charset="0"/>
                <a:cs typeface="Arial"/>
                <a:sym typeface="Arial"/>
              </a:rPr>
              <a:t>01 Unidade</a:t>
            </a:r>
          </a:p>
        </p:txBody>
      </p:sp>
      <p:sp>
        <p:nvSpPr>
          <p:cNvPr id="13" name="CaixaDeTexto 12">
            <a:extLst>
              <a:ext uri="{FF2B5EF4-FFF2-40B4-BE49-F238E27FC236}">
                <a16:creationId xmlns:a16="http://schemas.microsoft.com/office/drawing/2014/main" id="{8EDB2A4F-8A5B-4359-8F77-1AA0C08CA272}"/>
              </a:ext>
            </a:extLst>
          </p:cNvPr>
          <p:cNvSpPr txBox="1"/>
          <p:nvPr/>
        </p:nvSpPr>
        <p:spPr>
          <a:xfrm>
            <a:off x="11038569" y="9505421"/>
            <a:ext cx="5035386" cy="1569660"/>
          </a:xfrm>
          <a:prstGeom prst="rect">
            <a:avLst/>
          </a:prstGeom>
          <a:noFill/>
        </p:spPr>
        <p:txBody>
          <a:bodyPr wrap="square" rtlCol="0">
            <a:spAutoFit/>
          </a:bodyPr>
          <a:lstStyle/>
          <a:p>
            <a:pPr algn="l" defTabSz="1828800" hangingPunct="1">
              <a:defRPr/>
            </a:pPr>
            <a:r>
              <a:rPr lang="pt-BR" sz="3200" kern="1200" dirty="0">
                <a:solidFill>
                  <a:prstClr val="black"/>
                </a:solidFill>
                <a:latin typeface="Fira Sans Regular" panose="020B0503050000020004" pitchFamily="34" charset="0"/>
                <a:cs typeface="Arial"/>
                <a:sym typeface="Arial"/>
              </a:rPr>
              <a:t>Insumo D (Discos de Freio)</a:t>
            </a:r>
          </a:p>
          <a:p>
            <a:pPr algn="l" defTabSz="1828800" hangingPunct="1">
              <a:defRPr/>
            </a:pPr>
            <a:r>
              <a:rPr lang="pt-BR" sz="3200" kern="1200" dirty="0">
                <a:solidFill>
                  <a:prstClr val="black"/>
                </a:solidFill>
                <a:latin typeface="Fira Sans Regular" panose="020B0503050000020004" pitchFamily="34" charset="0"/>
                <a:cs typeface="Arial"/>
                <a:sym typeface="Arial"/>
              </a:rPr>
              <a:t>02 Unidades</a:t>
            </a:r>
          </a:p>
        </p:txBody>
      </p:sp>
      <p:sp>
        <p:nvSpPr>
          <p:cNvPr id="14" name="CaixaDeTexto 13">
            <a:extLst>
              <a:ext uri="{FF2B5EF4-FFF2-40B4-BE49-F238E27FC236}">
                <a16:creationId xmlns:a16="http://schemas.microsoft.com/office/drawing/2014/main" id="{C19D63BD-282A-44FC-913D-A8E05CA0C176}"/>
              </a:ext>
            </a:extLst>
          </p:cNvPr>
          <p:cNvSpPr txBox="1"/>
          <p:nvPr/>
        </p:nvSpPr>
        <p:spPr>
          <a:xfrm>
            <a:off x="15814771" y="3080450"/>
            <a:ext cx="5457566" cy="1200329"/>
          </a:xfrm>
          <a:prstGeom prst="rect">
            <a:avLst/>
          </a:prstGeom>
          <a:noFill/>
        </p:spPr>
        <p:txBody>
          <a:bodyPr wrap="square" rtlCol="0">
            <a:spAutoFit/>
          </a:bodyPr>
          <a:lstStyle/>
          <a:p>
            <a:pPr defTabSz="1828800" hangingPunct="1">
              <a:defRPr/>
            </a:pPr>
            <a:r>
              <a:rPr lang="pt-BR" sz="3600" kern="1200" dirty="0">
                <a:solidFill>
                  <a:prstClr val="black"/>
                </a:solidFill>
                <a:latin typeface="Fira Sans Regular" panose="020B0503050000020004" pitchFamily="34" charset="0"/>
                <a:cs typeface="Arial"/>
                <a:sym typeface="Arial"/>
              </a:rPr>
              <a:t>A </a:t>
            </a:r>
            <a:r>
              <a:rPr lang="pt-BR" sz="3600" b="1" kern="1200" dirty="0">
                <a:solidFill>
                  <a:prstClr val="black"/>
                </a:solidFill>
                <a:latin typeface="Fira Sans Regular" panose="020B0503050000020004" pitchFamily="34" charset="0"/>
                <a:cs typeface="Arial"/>
                <a:sym typeface="Arial"/>
              </a:rPr>
              <a:t>reposição de estoque </a:t>
            </a:r>
            <a:r>
              <a:rPr lang="pt-BR" sz="3600" kern="1200" dirty="0">
                <a:solidFill>
                  <a:prstClr val="black"/>
                </a:solidFill>
                <a:latin typeface="Fira Sans Regular" panose="020B0503050000020004" pitchFamily="34" charset="0"/>
                <a:cs typeface="Arial"/>
                <a:sym typeface="Arial"/>
              </a:rPr>
              <a:t>possível será de:</a:t>
            </a:r>
          </a:p>
        </p:txBody>
      </p:sp>
      <p:sp>
        <p:nvSpPr>
          <p:cNvPr id="15" name="CaixaDeTexto 14">
            <a:extLst>
              <a:ext uri="{FF2B5EF4-FFF2-40B4-BE49-F238E27FC236}">
                <a16:creationId xmlns:a16="http://schemas.microsoft.com/office/drawing/2014/main" id="{96838155-E04B-403A-9B66-063123BC42BB}"/>
              </a:ext>
            </a:extLst>
          </p:cNvPr>
          <p:cNvSpPr txBox="1"/>
          <p:nvPr/>
        </p:nvSpPr>
        <p:spPr>
          <a:xfrm>
            <a:off x="16275194" y="4500562"/>
            <a:ext cx="4302776" cy="584775"/>
          </a:xfrm>
          <a:prstGeom prst="rect">
            <a:avLst/>
          </a:prstGeom>
          <a:noFill/>
        </p:spPr>
        <p:txBody>
          <a:bodyPr wrap="square" rtlCol="0">
            <a:spAutoFit/>
          </a:bodyPr>
          <a:lstStyle/>
          <a:p>
            <a:pPr algn="l" defTabSz="1828800" hangingPunct="1">
              <a:defRPr/>
            </a:pPr>
            <a:r>
              <a:rPr lang="pt-BR" sz="3200" kern="1200" dirty="0">
                <a:solidFill>
                  <a:prstClr val="black"/>
                </a:solidFill>
                <a:latin typeface="Fira Sans Regular" panose="020B0503050000020004" pitchFamily="34" charset="0"/>
                <a:cs typeface="Arial"/>
                <a:sym typeface="Arial"/>
              </a:rPr>
              <a:t>4.000 Rodas</a:t>
            </a:r>
          </a:p>
        </p:txBody>
      </p:sp>
      <p:sp>
        <p:nvSpPr>
          <p:cNvPr id="16" name="CaixaDeTexto 15">
            <a:extLst>
              <a:ext uri="{FF2B5EF4-FFF2-40B4-BE49-F238E27FC236}">
                <a16:creationId xmlns:a16="http://schemas.microsoft.com/office/drawing/2014/main" id="{1776A408-67A2-41D3-A655-770F670C9F56}"/>
              </a:ext>
            </a:extLst>
          </p:cNvPr>
          <p:cNvSpPr txBox="1"/>
          <p:nvPr/>
        </p:nvSpPr>
        <p:spPr>
          <a:xfrm>
            <a:off x="16275191" y="6212716"/>
            <a:ext cx="4302778" cy="584775"/>
          </a:xfrm>
          <a:prstGeom prst="rect">
            <a:avLst/>
          </a:prstGeom>
          <a:noFill/>
        </p:spPr>
        <p:txBody>
          <a:bodyPr wrap="square" rtlCol="0">
            <a:spAutoFit/>
          </a:bodyPr>
          <a:lstStyle/>
          <a:p>
            <a:pPr algn="l" defTabSz="1828800" hangingPunct="1">
              <a:defRPr/>
            </a:pPr>
            <a:r>
              <a:rPr lang="pt-BR" sz="3200" kern="1200" dirty="0">
                <a:solidFill>
                  <a:prstClr val="black"/>
                </a:solidFill>
                <a:latin typeface="Fira Sans Regular" panose="020B0503050000020004" pitchFamily="34" charset="0"/>
                <a:cs typeface="Arial"/>
                <a:sym typeface="Arial"/>
              </a:rPr>
              <a:t>2.000 Faróis</a:t>
            </a:r>
          </a:p>
        </p:txBody>
      </p:sp>
      <p:sp>
        <p:nvSpPr>
          <p:cNvPr id="17" name="CaixaDeTexto 16">
            <a:extLst>
              <a:ext uri="{FF2B5EF4-FFF2-40B4-BE49-F238E27FC236}">
                <a16:creationId xmlns:a16="http://schemas.microsoft.com/office/drawing/2014/main" id="{AFFB9371-F483-44C4-B371-AD58887E279E}"/>
              </a:ext>
            </a:extLst>
          </p:cNvPr>
          <p:cNvSpPr txBox="1"/>
          <p:nvPr/>
        </p:nvSpPr>
        <p:spPr>
          <a:xfrm>
            <a:off x="16275192" y="7917634"/>
            <a:ext cx="4302776" cy="584775"/>
          </a:xfrm>
          <a:prstGeom prst="rect">
            <a:avLst/>
          </a:prstGeom>
          <a:noFill/>
        </p:spPr>
        <p:txBody>
          <a:bodyPr wrap="square" rtlCol="0">
            <a:spAutoFit/>
          </a:bodyPr>
          <a:lstStyle/>
          <a:p>
            <a:pPr algn="l" defTabSz="1828800" hangingPunct="1">
              <a:defRPr/>
            </a:pPr>
            <a:r>
              <a:rPr lang="pt-BR" sz="3200" kern="1200" dirty="0">
                <a:solidFill>
                  <a:prstClr val="black"/>
                </a:solidFill>
                <a:latin typeface="Fira Sans Regular" panose="020B0503050000020004" pitchFamily="34" charset="0"/>
                <a:cs typeface="Arial"/>
                <a:sym typeface="Arial"/>
              </a:rPr>
              <a:t>1.000 Volantes</a:t>
            </a:r>
          </a:p>
        </p:txBody>
      </p:sp>
      <p:sp>
        <p:nvSpPr>
          <p:cNvPr id="18" name="CaixaDeTexto 17">
            <a:extLst>
              <a:ext uri="{FF2B5EF4-FFF2-40B4-BE49-F238E27FC236}">
                <a16:creationId xmlns:a16="http://schemas.microsoft.com/office/drawing/2014/main" id="{6DC739B9-942B-4179-9646-DE6C999D23B4}"/>
              </a:ext>
            </a:extLst>
          </p:cNvPr>
          <p:cNvSpPr txBox="1"/>
          <p:nvPr/>
        </p:nvSpPr>
        <p:spPr>
          <a:xfrm>
            <a:off x="16275193" y="9622552"/>
            <a:ext cx="4302778" cy="584775"/>
          </a:xfrm>
          <a:prstGeom prst="rect">
            <a:avLst/>
          </a:prstGeom>
          <a:noFill/>
        </p:spPr>
        <p:txBody>
          <a:bodyPr wrap="square" rtlCol="0">
            <a:spAutoFit/>
          </a:bodyPr>
          <a:lstStyle/>
          <a:p>
            <a:pPr algn="l" defTabSz="1828800" hangingPunct="1">
              <a:defRPr/>
            </a:pPr>
            <a:r>
              <a:rPr lang="pt-BR" sz="3200" kern="1200" dirty="0">
                <a:solidFill>
                  <a:prstClr val="black"/>
                </a:solidFill>
                <a:latin typeface="Fira Sans Regular" panose="020B0503050000020004" pitchFamily="34" charset="0"/>
                <a:cs typeface="Arial"/>
                <a:sym typeface="Arial"/>
              </a:rPr>
              <a:t>2.000 Discos de Freio</a:t>
            </a:r>
          </a:p>
        </p:txBody>
      </p:sp>
      <p:pic>
        <p:nvPicPr>
          <p:cNvPr id="19" name="Imagem 18">
            <a:extLst>
              <a:ext uri="{FF2B5EF4-FFF2-40B4-BE49-F238E27FC236}">
                <a16:creationId xmlns:a16="http://schemas.microsoft.com/office/drawing/2014/main" id="{5749F691-E576-4993-B8BC-F15DCDB2ACAF}"/>
              </a:ext>
            </a:extLst>
          </p:cNvPr>
          <p:cNvPicPr>
            <a:picLocks noChangeAspect="1"/>
          </p:cNvPicPr>
          <p:nvPr/>
        </p:nvPicPr>
        <p:blipFill rotWithShape="1">
          <a:blip r:embed="rId3">
            <a:duotone>
              <a:prstClr val="black"/>
              <a:schemeClr val="accent6">
                <a:tint val="45000"/>
                <a:satMod val="400000"/>
              </a:schemeClr>
            </a:duotone>
            <a:extLst>
              <a:ext uri="{28A0092B-C50C-407E-A947-70E740481C1C}">
                <a14:useLocalDpi xmlns:a14="http://schemas.microsoft.com/office/drawing/2010/main" val="0"/>
              </a:ext>
            </a:extLst>
          </a:blip>
          <a:srcRect l="61733" b="1625"/>
          <a:stretch/>
        </p:blipFill>
        <p:spPr>
          <a:xfrm>
            <a:off x="20092722" y="4373113"/>
            <a:ext cx="1128868" cy="6688666"/>
          </a:xfrm>
          <a:prstGeom prst="rect">
            <a:avLst/>
          </a:prstGeom>
        </p:spPr>
      </p:pic>
      <p:sp>
        <p:nvSpPr>
          <p:cNvPr id="20" name="CaixaDeTexto 19">
            <a:extLst>
              <a:ext uri="{FF2B5EF4-FFF2-40B4-BE49-F238E27FC236}">
                <a16:creationId xmlns:a16="http://schemas.microsoft.com/office/drawing/2014/main" id="{A4DDEFF7-C8C2-4A1A-BAF6-89A2DD392A75}"/>
              </a:ext>
            </a:extLst>
          </p:cNvPr>
          <p:cNvSpPr txBox="1"/>
          <p:nvPr/>
        </p:nvSpPr>
        <p:spPr>
          <a:xfrm>
            <a:off x="21046244" y="5905701"/>
            <a:ext cx="2596472" cy="3539430"/>
          </a:xfrm>
          <a:prstGeom prst="rect">
            <a:avLst/>
          </a:prstGeom>
          <a:noFill/>
        </p:spPr>
        <p:txBody>
          <a:bodyPr wrap="square" rtlCol="0">
            <a:spAutoFit/>
          </a:bodyPr>
          <a:lstStyle/>
          <a:p>
            <a:pPr defTabSz="1828800" hangingPunct="1">
              <a:defRPr/>
            </a:pPr>
            <a:r>
              <a:rPr lang="pt-BR" sz="3200" kern="1200" dirty="0">
                <a:solidFill>
                  <a:prstClr val="black"/>
                </a:solidFill>
                <a:latin typeface="Fira Sans Regular" panose="020B0503050000020004" pitchFamily="34" charset="0"/>
                <a:cs typeface="Arial"/>
                <a:sym typeface="Arial"/>
              </a:rPr>
              <a:t>Com</a:t>
            </a:r>
          </a:p>
          <a:p>
            <a:pPr defTabSz="1828800" hangingPunct="1">
              <a:defRPr/>
            </a:pPr>
            <a:r>
              <a:rPr lang="pt-BR" sz="3200" b="1" kern="1200" dirty="0">
                <a:solidFill>
                  <a:prstClr val="black"/>
                </a:solidFill>
                <a:latin typeface="Fira Sans Regular" panose="020B0503050000020004" pitchFamily="34" charset="0"/>
                <a:cs typeface="Arial"/>
                <a:sym typeface="Arial"/>
              </a:rPr>
              <a:t>Isenção</a:t>
            </a:r>
          </a:p>
          <a:p>
            <a:pPr defTabSz="1828800" hangingPunct="1">
              <a:defRPr/>
            </a:pPr>
            <a:r>
              <a:rPr lang="pt-BR" sz="3200" b="1" kern="1200" dirty="0">
                <a:solidFill>
                  <a:prstClr val="black"/>
                </a:solidFill>
                <a:latin typeface="Fira Sans Regular" panose="020B0503050000020004" pitchFamily="34" charset="0"/>
                <a:cs typeface="Arial"/>
                <a:sym typeface="Arial"/>
              </a:rPr>
              <a:t>Tributária</a:t>
            </a:r>
          </a:p>
          <a:p>
            <a:pPr defTabSz="1828800" hangingPunct="1">
              <a:defRPr/>
            </a:pPr>
            <a:endParaRPr lang="pt-BR" sz="3200" b="1" kern="1200" dirty="0">
              <a:solidFill>
                <a:prstClr val="black"/>
              </a:solidFill>
              <a:latin typeface="Fira Sans Regular" panose="020B0503050000020004" pitchFamily="34" charset="0"/>
              <a:cs typeface="Arial"/>
              <a:sym typeface="Arial"/>
            </a:endParaRPr>
          </a:p>
          <a:p>
            <a:pPr defTabSz="1828800" hangingPunct="1">
              <a:defRPr/>
            </a:pPr>
            <a:r>
              <a:rPr lang="pt-BR" sz="3200" kern="1200" dirty="0">
                <a:solidFill>
                  <a:prstClr val="black"/>
                </a:solidFill>
                <a:latin typeface="Fira Sans Regular" panose="020B0503050000020004" pitchFamily="34" charset="0"/>
                <a:cs typeface="Arial"/>
                <a:sym typeface="Arial"/>
              </a:rPr>
              <a:t>Proveniente de </a:t>
            </a:r>
            <a:r>
              <a:rPr lang="pt-BR" sz="3200" b="1" kern="1200" dirty="0">
                <a:solidFill>
                  <a:prstClr val="black"/>
                </a:solidFill>
                <a:latin typeface="Fira Sans Regular" panose="020B0503050000020004" pitchFamily="34" charset="0"/>
                <a:cs typeface="Arial"/>
                <a:sym typeface="Arial"/>
              </a:rPr>
              <a:t>MI e/ou Importação</a:t>
            </a:r>
          </a:p>
        </p:txBody>
      </p:sp>
      <p:pic>
        <p:nvPicPr>
          <p:cNvPr id="21" name="Picture 6" descr="Jogo de Roda GM Onix LTZ Aro 14">
            <a:extLst>
              <a:ext uri="{FF2B5EF4-FFF2-40B4-BE49-F238E27FC236}">
                <a16:creationId xmlns:a16="http://schemas.microsoft.com/office/drawing/2014/main" id="{A150C712-4881-4CDA-8191-390B81334B8D}"/>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4000" b="99111" l="6667" r="96000">
                        <a14:foregroundMark x1="46667" y1="88000" x2="15111" y2="49778"/>
                        <a14:foregroundMark x1="15111" y1="49778" x2="55111" y2="15556"/>
                        <a14:foregroundMark x1="16444" y1="58667" x2="45333" y2="11556"/>
                        <a14:foregroundMark x1="45333" y1="11556" x2="62222" y2="7111"/>
                        <a14:foregroundMark x1="67556" y1="93333" x2="96444" y2="62222"/>
                        <a14:foregroundMark x1="96444" y1="62222" x2="87111" y2="16444"/>
                        <a14:foregroundMark x1="87111" y1="16444" x2="85778" y2="14222"/>
                        <a14:foregroundMark x1="84444" y1="16889" x2="45333" y2="6667"/>
                        <a14:foregroundMark x1="45333" y1="6667" x2="12000" y2="44889"/>
                        <a14:foregroundMark x1="12000" y1="44889" x2="6667" y2="62667"/>
                        <a14:foregroundMark x1="12000" y1="75111" x2="13333" y2="32000"/>
                        <a14:foregroundMark x1="13333" y1="32000" x2="40000" y2="5778"/>
                        <a14:foregroundMark x1="37333" y1="14222" x2="72000" y2="5778"/>
                        <a14:foregroundMark x1="37333" y1="10222" x2="70667" y2="4444"/>
                        <a14:foregroundMark x1="37333" y1="10222" x2="72000" y2="4444"/>
                        <a14:foregroundMark x1="52444" y1="89333" x2="59556" y2="60000"/>
                        <a14:foregroundMark x1="45333" y1="99111" x2="19111" y2="82222"/>
                        <a14:foregroundMark x1="37333" y1="65778" x2="45333" y2="30667"/>
                        <a14:foregroundMark x1="57778" y1="40444" x2="59556" y2="16889"/>
                        <a14:foregroundMark x1="70667" y1="86222" x2="80000" y2="46667"/>
                        <a14:foregroundMark x1="80000" y1="46667" x2="83111" y2="43556"/>
                        <a14:foregroundMark x1="81333" y1="43556" x2="88444" y2="32444"/>
                        <a14:foregroundMark x1="70667" y1="44889" x2="68889" y2="24000"/>
                        <a14:foregroundMark x1="31556" y1="86222" x2="53778" y2="57778"/>
                        <a14:foregroundMark x1="53778" y1="57778" x2="55111" y2="57333"/>
                        <a14:foregroundMark x1="66222" y1="93333" x2="88444" y2="76889"/>
                      </a14:backgroundRemoval>
                    </a14:imgEffect>
                  </a14:imgLayer>
                </a14:imgProps>
              </a:ext>
              <a:ext uri="{28A0092B-C50C-407E-A947-70E740481C1C}">
                <a14:useLocalDpi xmlns:a14="http://schemas.microsoft.com/office/drawing/2010/main" val="0"/>
              </a:ext>
            </a:extLst>
          </a:blip>
          <a:srcRect/>
          <a:stretch>
            <a:fillRect/>
          </a:stretch>
        </p:blipFill>
        <p:spPr bwMode="auto">
          <a:xfrm>
            <a:off x="9221815" y="4275105"/>
            <a:ext cx="1317342" cy="131734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8" descr="Farol Onix Prisma 2013 a 2019 Moldura Azul Original Arteb(Direito ...">
            <a:extLst>
              <a:ext uri="{FF2B5EF4-FFF2-40B4-BE49-F238E27FC236}">
                <a16:creationId xmlns:a16="http://schemas.microsoft.com/office/drawing/2014/main" id="{812A7F02-9CC0-494F-9B7B-493ABDF6A754}"/>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36717" b="78618" l="7018" r="91813">
                        <a14:foregroundMark x1="7992" y1="57019" x2="7212" y2="43413"/>
                        <a14:foregroundMark x1="82066" y1="78618" x2="86160" y2="57883"/>
                        <a14:foregroundMark x1="91813" y1="74946" x2="88499" y2="66739"/>
                      </a14:backgroundRemoval>
                    </a14:imgEffect>
                  </a14:imgLayer>
                </a14:imgProps>
              </a:ext>
              <a:ext uri="{28A0092B-C50C-407E-A947-70E740481C1C}">
                <a14:useLocalDpi xmlns:a14="http://schemas.microsoft.com/office/drawing/2010/main" val="0"/>
              </a:ext>
            </a:extLst>
          </a:blip>
          <a:srcRect t="31975" r="4986" b="16104"/>
          <a:stretch/>
        </p:blipFill>
        <p:spPr bwMode="auto">
          <a:xfrm>
            <a:off x="8815915" y="6095584"/>
            <a:ext cx="2137530" cy="105420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0" descr="Volante convencional Cobalt / Onix / Sonic / Cruze / etc.">
            <a:extLst>
              <a:ext uri="{FF2B5EF4-FFF2-40B4-BE49-F238E27FC236}">
                <a16:creationId xmlns:a16="http://schemas.microsoft.com/office/drawing/2014/main" id="{AF47CF3F-3CEE-4FB8-85B7-849ECFF3F821}"/>
              </a:ext>
            </a:extLst>
          </p:cNvPr>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3125" b="97461" l="3906" r="98047">
                        <a14:foregroundMark x1="5273" y1="58984" x2="15820" y2="17578"/>
                        <a14:foregroundMark x1="15820" y1="17578" x2="63672" y2="3320"/>
                        <a14:foregroundMark x1="87500" y1="29688" x2="91406" y2="69531"/>
                        <a14:foregroundMark x1="91406" y1="69531" x2="63672" y2="89453"/>
                        <a14:foregroundMark x1="98047" y1="54883" x2="90039" y2="23047"/>
                        <a14:foregroundMark x1="18555" y1="85352" x2="6641" y2="39648"/>
                        <a14:foregroundMark x1="6641" y1="39648" x2="9180" y2="32422"/>
                        <a14:foregroundMark x1="21289" y1="90820" x2="68164" y2="97656"/>
                        <a14:foregroundMark x1="68164" y1="97656" x2="78125" y2="85352"/>
                        <a14:foregroundMark x1="66211" y1="93359" x2="92188" y2="64258"/>
                        <a14:foregroundMark x1="92188" y1="64258" x2="95313" y2="44336"/>
                        <a14:foregroundMark x1="3906" y1="68164" x2="6641" y2="32422"/>
                      </a14:backgroundRemoval>
                    </a14:imgEffect>
                  </a14:imgLayer>
                </a14:imgProps>
              </a:ext>
              <a:ext uri="{28A0092B-C50C-407E-A947-70E740481C1C}">
                <a14:useLocalDpi xmlns:a14="http://schemas.microsoft.com/office/drawing/2010/main" val="0"/>
              </a:ext>
            </a:extLst>
          </a:blip>
          <a:srcRect/>
          <a:stretch>
            <a:fillRect/>
          </a:stretch>
        </p:blipFill>
        <p:spPr bwMode="auto">
          <a:xfrm>
            <a:off x="9144052" y="7800502"/>
            <a:ext cx="1380080" cy="138008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2" descr="Disco de Freio Dianteiro Ventilado - Hipper Freios - HF14A - Par ...">
            <a:extLst>
              <a:ext uri="{FF2B5EF4-FFF2-40B4-BE49-F238E27FC236}">
                <a16:creationId xmlns:a16="http://schemas.microsoft.com/office/drawing/2014/main" id="{F86726A4-DCDF-447F-BAE1-49DBDFE92680}"/>
              </a:ext>
            </a:extLst>
          </p:cNvPr>
          <p:cNvPicPr>
            <a:picLocks noChangeAspect="1" noChangeArrowheads="1"/>
          </p:cNvPicPr>
          <p:nvPr/>
        </p:nvPicPr>
        <p:blipFill>
          <a:blip r:embed="rId10" cstate="print">
            <a:extLst>
              <a:ext uri="{BEBA8EAE-BF5A-486C-A8C5-ECC9F3942E4B}">
                <a14:imgProps xmlns:a14="http://schemas.microsoft.com/office/drawing/2010/main">
                  <a14:imgLayer r:embed="rId11">
                    <a14:imgEffect>
                      <a14:backgroundRemoval t="6000" b="90000" l="1889" r="94889">
                        <a14:foregroundMark x1="13556" y1="79111" x2="9333" y2="54778"/>
                        <a14:foregroundMark x1="11444" y1="82222" x2="5111" y2="61111"/>
                        <a14:foregroundMark x1="75889" y1="59000" x2="90667" y2="33778"/>
                        <a14:foregroundMark x1="90667" y1="33778" x2="79111" y2="6111"/>
                        <a14:foregroundMark x1="79111" y1="6111" x2="77000" y2="6111"/>
                        <a14:foregroundMark x1="1889" y1="77000" x2="5111" y2="64222"/>
                        <a14:foregroundMark x1="94889" y1="47333" x2="94889" y2="24111"/>
                      </a14:backgroundRemoval>
                    </a14:imgEffect>
                  </a14:imgLayer>
                </a14:imgProps>
              </a:ext>
              <a:ext uri="{28A0092B-C50C-407E-A947-70E740481C1C}">
                <a14:useLocalDpi xmlns:a14="http://schemas.microsoft.com/office/drawing/2010/main" val="0"/>
              </a:ext>
            </a:extLst>
          </a:blip>
          <a:srcRect/>
          <a:stretch>
            <a:fillRect/>
          </a:stretch>
        </p:blipFill>
        <p:spPr bwMode="auto">
          <a:xfrm>
            <a:off x="9019913" y="9276117"/>
            <a:ext cx="1729530" cy="172953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4" descr="chevrolet-onix-joy-branco-summit – Vander Luiz">
            <a:extLst>
              <a:ext uri="{FF2B5EF4-FFF2-40B4-BE49-F238E27FC236}">
                <a16:creationId xmlns:a16="http://schemas.microsoft.com/office/drawing/2014/main" id="{4448750B-10BD-4493-AB85-452CFA395953}"/>
              </a:ext>
            </a:extLst>
          </p:cNvPr>
          <p:cNvPicPr>
            <a:picLocks noChangeAspect="1" noChangeArrowheads="1"/>
          </p:cNvPicPr>
          <p:nvPr/>
        </p:nvPicPr>
        <p:blipFill>
          <a:blip r:embed="rId12">
            <a:extLst>
              <a:ext uri="{BEBA8EAE-BF5A-486C-A8C5-ECC9F3942E4B}">
                <a14:imgProps xmlns:a14="http://schemas.microsoft.com/office/drawing/2010/main">
                  <a14:imgLayer r:embed="rId13">
                    <a14:imgEffect>
                      <a14:backgroundRemoval t="10000" b="90000" l="10000" r="90000">
                        <a14:foregroundMark x1="18960" y1="56618" x2="22732" y2="40686"/>
                        <a14:foregroundMark x1="22426" y1="39461" x2="47910" y2="37010"/>
                        <a14:foregroundMark x1="47910" y1="37010" x2="69929" y2="17402"/>
                        <a14:foregroundMark x1="69929" y1="17402" x2="68705" y2="16422"/>
                        <a14:foregroundMark x1="56677" y1="82108" x2="54536" y2="63235"/>
                        <a14:foregroundMark x1="54536" y1="63235" x2="56371" y2="70833"/>
                        <a14:foregroundMark x1="83486" y1="53186" x2="79001" y2="20098"/>
                        <a14:foregroundMark x1="84200" y1="62010" x2="83996" y2="33578"/>
                        <a14:foregroundMark x1="78287" y1="24265" x2="73394" y2="13480"/>
                        <a14:foregroundMark x1="73394" y1="13480" x2="46585" y2="10539"/>
                        <a14:foregroundMark x1="46585" y1="10539" x2="42100" y2="12255"/>
                        <a14:foregroundMark x1="74618" y1="11765" x2="78797" y2="23039"/>
                        <a14:foregroundMark x1="22936" y1="38480" x2="26911" y2="33578"/>
                        <a14:foregroundMark x1="57390" y1="89951" x2="59327" y2="73775"/>
                        <a14:foregroundMark x1="53211" y1="84559" x2="53211" y2="70833"/>
                        <a14:foregroundMark x1="47808" y1="84559" x2="18960" y2="80882"/>
                        <a14:foregroundMark x1="23649" y1="89951" x2="20999" y2="80392"/>
                        <a14:backgroundMark x1="60550" y1="90441" x2="63812" y2="79902"/>
                        <a14:backgroundMark x1="61774" y1="79902" x2="64016" y2="79902"/>
                        <a14:backgroundMark x1="24000" y1="92100" x2="30581" y2="91667"/>
                        <a14:backgroundMark x1="23140" y1="92157" x2="23805" y2="92113"/>
                        <a14:backgroundMark x1="57900" y1="93382" x2="60550" y2="87990"/>
                        <a14:backgroundMark x1="48565" y1="87513" x2="48318" y2="85049"/>
                        <a14:backgroundMark x1="49032" y1="92157" x2="48624" y2="88096"/>
                        <a14:backgroundMark x1="49235" y1="90931" x2="50765" y2="94608"/>
                      </a14:backgroundRemoval>
                    </a14:imgEffect>
                  </a14:imgLayer>
                </a14:imgProps>
              </a:ext>
              <a:ext uri="{28A0092B-C50C-407E-A947-70E740481C1C}">
                <a14:useLocalDpi xmlns:a14="http://schemas.microsoft.com/office/drawing/2010/main" val="0"/>
              </a:ext>
            </a:extLst>
          </a:blip>
          <a:srcRect/>
          <a:stretch>
            <a:fillRect/>
          </a:stretch>
        </p:blipFill>
        <p:spPr bwMode="auto">
          <a:xfrm>
            <a:off x="819526" y="5177670"/>
            <a:ext cx="7432296" cy="3091108"/>
          </a:xfrm>
          <a:prstGeom prst="rect">
            <a:avLst/>
          </a:prstGeom>
          <a:noFill/>
          <a:extLst>
            <a:ext uri="{909E8E84-426E-40DD-AFC4-6F175D3DCCD1}">
              <a14:hiddenFill xmlns:a14="http://schemas.microsoft.com/office/drawing/2010/main">
                <a:solidFill>
                  <a:srgbClr val="FFFFFF"/>
                </a:solidFill>
              </a14:hiddenFill>
            </a:ext>
          </a:extLst>
        </p:spPr>
      </p:pic>
      <p:sp>
        <p:nvSpPr>
          <p:cNvPr id="26" name="Título da apresentação">
            <a:extLst>
              <a:ext uri="{FF2B5EF4-FFF2-40B4-BE49-F238E27FC236}">
                <a16:creationId xmlns:a16="http://schemas.microsoft.com/office/drawing/2014/main" id="{80C19A9C-949D-10D2-96F2-601327182FFE}"/>
              </a:ext>
            </a:extLst>
          </p:cNvPr>
          <p:cNvSpPr txBox="1">
            <a:spLocks noGrp="1"/>
          </p:cNvSpPr>
          <p:nvPr>
            <p:ph type="title"/>
          </p:nvPr>
        </p:nvSpPr>
        <p:spPr>
          <a:xfrm>
            <a:off x="1920290" y="654535"/>
            <a:ext cx="21971001" cy="1082825"/>
          </a:xfrm>
          <a:prstGeom prst="rect">
            <a:avLst/>
          </a:prstGeom>
        </p:spPr>
        <p:txBody>
          <a:bodyPr anchor="t">
            <a:normAutofit fontScale="90000"/>
          </a:bodyPr>
          <a:lstStyle>
            <a:lvl1pPr>
              <a:defRPr sz="8400" b="0" spc="-168">
                <a:solidFill>
                  <a:srgbClr val="9BB85F"/>
                </a:solidFill>
                <a:latin typeface="Fira Sans Bold"/>
                <a:ea typeface="Fira Sans Bold"/>
                <a:cs typeface="Fira Sans Bold"/>
                <a:sym typeface="Fira Sans Bold"/>
              </a:defRPr>
            </a:lvl1pPr>
          </a:lstStyle>
          <a:p>
            <a:r>
              <a:rPr lang="pt-BR" dirty="0"/>
              <a:t>Case Prático</a:t>
            </a:r>
          </a:p>
        </p:txBody>
      </p:sp>
    </p:spTree>
    <p:extLst>
      <p:ext uri="{BB962C8B-B14F-4D97-AF65-F5344CB8AC3E}">
        <p14:creationId xmlns:p14="http://schemas.microsoft.com/office/powerpoint/2010/main" val="97400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fade">
                                      <p:cBhvr>
                                        <p:cTn id="51" dur="500"/>
                                        <p:tgtEl>
                                          <p:spTgt spid="12"/>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500"/>
                                        <p:tgtEl>
                                          <p:spTgt spid="23"/>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fade">
                                      <p:cBhvr>
                                        <p:cTn id="61" dur="500"/>
                                        <p:tgtEl>
                                          <p:spTgt spid="13"/>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fade">
                                      <p:cBhvr>
                                        <p:cTn id="66" dur="500"/>
                                        <p:tgtEl>
                                          <p:spTgt spid="24"/>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500"/>
                                        <p:tgtEl>
                                          <p:spTgt spid="14"/>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15"/>
                                        </p:tgtEl>
                                        <p:attrNameLst>
                                          <p:attrName>style.visibility</p:attrName>
                                        </p:attrNameLst>
                                      </p:cBhvr>
                                      <p:to>
                                        <p:strVal val="visible"/>
                                      </p:to>
                                    </p:set>
                                    <p:animEffect transition="in" filter="fade">
                                      <p:cBhvr>
                                        <p:cTn id="76" dur="500"/>
                                        <p:tgtEl>
                                          <p:spTgt spid="15"/>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16"/>
                                        </p:tgtEl>
                                        <p:attrNameLst>
                                          <p:attrName>style.visibility</p:attrName>
                                        </p:attrNameLst>
                                      </p:cBhvr>
                                      <p:to>
                                        <p:strVal val="visible"/>
                                      </p:to>
                                    </p:set>
                                    <p:animEffect transition="in" filter="fade">
                                      <p:cBhvr>
                                        <p:cTn id="81" dur="500"/>
                                        <p:tgtEl>
                                          <p:spTgt spid="16"/>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17"/>
                                        </p:tgtEl>
                                        <p:attrNameLst>
                                          <p:attrName>style.visibility</p:attrName>
                                        </p:attrNameLst>
                                      </p:cBhvr>
                                      <p:to>
                                        <p:strVal val="visible"/>
                                      </p:to>
                                    </p:set>
                                    <p:animEffect transition="in" filter="fade">
                                      <p:cBhvr>
                                        <p:cTn id="86" dur="500"/>
                                        <p:tgtEl>
                                          <p:spTgt spid="17"/>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18"/>
                                        </p:tgtEl>
                                        <p:attrNameLst>
                                          <p:attrName>style.visibility</p:attrName>
                                        </p:attrNameLst>
                                      </p:cBhvr>
                                      <p:to>
                                        <p:strVal val="visible"/>
                                      </p:to>
                                    </p:set>
                                    <p:animEffect transition="in" filter="fade">
                                      <p:cBhvr>
                                        <p:cTn id="91" dur="500"/>
                                        <p:tgtEl>
                                          <p:spTgt spid="18"/>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nodeType="clickEffect">
                                  <p:stCondLst>
                                    <p:cond delay="0"/>
                                  </p:stCondLst>
                                  <p:childTnLst>
                                    <p:set>
                                      <p:cBhvr>
                                        <p:cTn id="95" dur="1" fill="hold">
                                          <p:stCondLst>
                                            <p:cond delay="0"/>
                                          </p:stCondLst>
                                        </p:cTn>
                                        <p:tgtEl>
                                          <p:spTgt spid="19"/>
                                        </p:tgtEl>
                                        <p:attrNameLst>
                                          <p:attrName>style.visibility</p:attrName>
                                        </p:attrNameLst>
                                      </p:cBhvr>
                                      <p:to>
                                        <p:strVal val="visible"/>
                                      </p:to>
                                    </p:set>
                                    <p:animEffect transition="in" filter="fade">
                                      <p:cBhvr>
                                        <p:cTn id="96" dur="500"/>
                                        <p:tgtEl>
                                          <p:spTgt spid="19"/>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grpId="0" nodeType="clickEffect">
                                  <p:stCondLst>
                                    <p:cond delay="0"/>
                                  </p:stCondLst>
                                  <p:childTnLst>
                                    <p:set>
                                      <p:cBhvr>
                                        <p:cTn id="100" dur="1" fill="hold">
                                          <p:stCondLst>
                                            <p:cond delay="0"/>
                                          </p:stCondLst>
                                        </p:cTn>
                                        <p:tgtEl>
                                          <p:spTgt spid="20"/>
                                        </p:tgtEl>
                                        <p:attrNameLst>
                                          <p:attrName>style.visibility</p:attrName>
                                        </p:attrNameLst>
                                      </p:cBhvr>
                                      <p:to>
                                        <p:strVal val="visible"/>
                                      </p:to>
                                    </p:set>
                                    <p:animEffect transition="in" filter="fade">
                                      <p:cBhvr>
                                        <p:cTn id="10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p:bldP spid="11" grpId="0"/>
      <p:bldP spid="12" grpId="0"/>
      <p:bldP spid="13" grpId="0"/>
      <p:bldP spid="14" grpId="0"/>
      <p:bldP spid="15" grpId="0"/>
      <p:bldP spid="16" grpId="0"/>
      <p:bldP spid="17" grpId="0"/>
      <p:bldP spid="18" grpId="0"/>
      <p:bldP spid="20" grpId="0"/>
      <p:bldP spid="2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2" name="Título da apresentação"/>
          <p:cNvSpPr txBox="1">
            <a:spLocks noGrp="1"/>
          </p:cNvSpPr>
          <p:nvPr>
            <p:ph type="title"/>
          </p:nvPr>
        </p:nvSpPr>
        <p:spPr>
          <a:xfrm>
            <a:off x="457200" y="3822930"/>
            <a:ext cx="24067007" cy="4648201"/>
          </a:xfrm>
          <a:prstGeom prst="rect">
            <a:avLst/>
          </a:prstGeom>
        </p:spPr>
        <p:txBody>
          <a:bodyPr anchor="t">
            <a:normAutofit/>
          </a:bodyPr>
          <a:lstStyle>
            <a:lvl1pPr>
              <a:defRPr sz="10600" b="0" i="1" spc="-211">
                <a:solidFill>
                  <a:srgbClr val="FFFFFF"/>
                </a:solidFill>
                <a:latin typeface="Fira Sans Bold"/>
                <a:ea typeface="Fira Sans Bold"/>
                <a:cs typeface="Fira Sans Bold"/>
                <a:sym typeface="Fira Sans Bold"/>
              </a:defRPr>
            </a:lvl1pPr>
          </a:lstStyle>
          <a:p>
            <a:r>
              <a:rPr lang="pt-BR" sz="10000" i="0" dirty="0"/>
              <a:t>Drawback Suspensão x Drawback Isenção</a:t>
            </a:r>
            <a:endParaRPr sz="10000" i="0" dirty="0"/>
          </a:p>
        </p:txBody>
      </p:sp>
      <p:sp>
        <p:nvSpPr>
          <p:cNvPr id="153" name="Autoria e Data"/>
          <p:cNvSpPr txBox="1">
            <a:spLocks noGrp="1"/>
          </p:cNvSpPr>
          <p:nvPr>
            <p:ph type="body" idx="22"/>
          </p:nvPr>
        </p:nvSpPr>
        <p:spPr>
          <a:prstGeom prst="rect">
            <a:avLst/>
          </a:prstGeom>
        </p:spPr>
        <p:txBody>
          <a:bodyPr>
            <a:normAutofit lnSpcReduction="10000"/>
          </a:bodyPr>
          <a:lstStyle/>
          <a:p>
            <a:endParaRPr dirty="0"/>
          </a:p>
        </p:txBody>
      </p:sp>
      <p:graphicFrame>
        <p:nvGraphicFramePr>
          <p:cNvPr id="4" name="Tabela 3">
            <a:extLst>
              <a:ext uri="{FF2B5EF4-FFF2-40B4-BE49-F238E27FC236}">
                <a16:creationId xmlns:a16="http://schemas.microsoft.com/office/drawing/2014/main" id="{A33F4CE0-D03B-FEFA-AA25-E89F50342EB3}"/>
              </a:ext>
            </a:extLst>
          </p:cNvPr>
          <p:cNvGraphicFramePr>
            <a:graphicFrameLocks noGrp="1"/>
          </p:cNvGraphicFramePr>
          <p:nvPr>
            <p:extLst>
              <p:ext uri="{D42A27DB-BD31-4B8C-83A1-F6EECF244321}">
                <p14:modId xmlns:p14="http://schemas.microsoft.com/office/powerpoint/2010/main" val="368235766"/>
              </p:ext>
            </p:extLst>
          </p:nvPr>
        </p:nvGraphicFramePr>
        <p:xfrm>
          <a:off x="7666737" y="5499529"/>
          <a:ext cx="9050526" cy="5334000"/>
        </p:xfrm>
        <a:graphic>
          <a:graphicData uri="http://schemas.openxmlformats.org/drawingml/2006/table">
            <a:tbl>
              <a:tblPr firstRow="1" bandRow="1">
                <a:tableStyleId>{2D5ABB26-0587-4C30-8999-92F81FD0307C}</a:tableStyleId>
              </a:tblPr>
              <a:tblGrid>
                <a:gridCol w="3016842">
                  <a:extLst>
                    <a:ext uri="{9D8B030D-6E8A-4147-A177-3AD203B41FA5}">
                      <a16:colId xmlns:a16="http://schemas.microsoft.com/office/drawing/2014/main" val="2681120757"/>
                    </a:ext>
                  </a:extLst>
                </a:gridCol>
                <a:gridCol w="3016842">
                  <a:extLst>
                    <a:ext uri="{9D8B030D-6E8A-4147-A177-3AD203B41FA5}">
                      <a16:colId xmlns:a16="http://schemas.microsoft.com/office/drawing/2014/main" val="2255885492"/>
                    </a:ext>
                  </a:extLst>
                </a:gridCol>
                <a:gridCol w="3016842">
                  <a:extLst>
                    <a:ext uri="{9D8B030D-6E8A-4147-A177-3AD203B41FA5}">
                      <a16:colId xmlns:a16="http://schemas.microsoft.com/office/drawing/2014/main" val="2652023960"/>
                    </a:ext>
                  </a:extLst>
                </a:gridCol>
              </a:tblGrid>
              <a:tr h="370840">
                <a:tc>
                  <a:txBody>
                    <a:bodyPr/>
                    <a:lstStyle/>
                    <a:p>
                      <a:pPr algn="ctr"/>
                      <a:r>
                        <a:rPr lang="pt-BR" sz="3200" b="1" dirty="0">
                          <a:solidFill>
                            <a:schemeClr val="tx1"/>
                          </a:solidFill>
                          <a:effectLst>
                            <a:outerShdw blurRad="38100" dist="38100" dir="2700000" algn="tl">
                              <a:srgbClr val="000000">
                                <a:alpha val="43137"/>
                              </a:srgbClr>
                            </a:outerShdw>
                          </a:effectLst>
                          <a:latin typeface="Fira Sans Regular" panose="020B0503050000020004" pitchFamily="34" charset="0"/>
                        </a:rPr>
                        <a:t>Características</a:t>
                      </a:r>
                      <a:endParaRPr lang="pt-BR" sz="3200" b="1" dirty="0">
                        <a:solidFill>
                          <a:schemeClr val="tx1"/>
                        </a:solidFill>
                        <a:effectLst>
                          <a:outerShdw blurRad="38100" dist="38100" dir="2700000" algn="tl">
                            <a:srgbClr val="000000">
                              <a:alpha val="43137"/>
                            </a:srgbClr>
                          </a:outerShdw>
                        </a:effectLst>
                        <a:latin typeface="Fira Sans Regular" panose="020B0503050000020004" pitchFamily="34" charset="0"/>
                        <a:ea typeface="Roboto" panose="0200000000000000000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pt-BR" sz="3200" b="1" dirty="0">
                          <a:solidFill>
                            <a:schemeClr val="tx1"/>
                          </a:solidFill>
                          <a:effectLst>
                            <a:outerShdw blurRad="38100" dist="38100" dir="2700000" algn="tl">
                              <a:srgbClr val="000000">
                                <a:alpha val="43137"/>
                              </a:srgbClr>
                            </a:outerShdw>
                          </a:effectLst>
                          <a:latin typeface="Fira Sans Regular" panose="020B0503050000020004" pitchFamily="34" charset="0"/>
                        </a:rPr>
                        <a:t>Drawback Isenção</a:t>
                      </a:r>
                      <a:endParaRPr lang="pt-BR" sz="3200" b="1" dirty="0">
                        <a:solidFill>
                          <a:schemeClr val="tx1"/>
                        </a:solidFill>
                        <a:effectLst>
                          <a:outerShdw blurRad="38100" dist="38100" dir="2700000" algn="tl">
                            <a:srgbClr val="000000">
                              <a:alpha val="43137"/>
                            </a:srgbClr>
                          </a:outerShdw>
                        </a:effectLst>
                        <a:latin typeface="Fira Sans Regular" panose="020B0503050000020004" pitchFamily="34" charset="0"/>
                        <a:ea typeface="Roboto" panose="0200000000000000000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pt-BR" sz="3200" b="1" dirty="0">
                          <a:solidFill>
                            <a:schemeClr val="tx1"/>
                          </a:solidFill>
                          <a:effectLst>
                            <a:outerShdw blurRad="38100" dist="38100" dir="2700000" algn="tl">
                              <a:srgbClr val="000000">
                                <a:alpha val="43137"/>
                              </a:srgbClr>
                            </a:outerShdw>
                          </a:effectLst>
                          <a:latin typeface="Fira Sans Regular" panose="020B0503050000020004" pitchFamily="34" charset="0"/>
                        </a:rPr>
                        <a:t>Drawback Suspensão</a:t>
                      </a:r>
                      <a:endParaRPr lang="pt-BR" sz="3200" b="1" dirty="0">
                        <a:solidFill>
                          <a:schemeClr val="tx1"/>
                        </a:solidFill>
                        <a:effectLst>
                          <a:outerShdw blurRad="38100" dist="38100" dir="2700000" algn="tl">
                            <a:srgbClr val="000000">
                              <a:alpha val="43137"/>
                            </a:srgbClr>
                          </a:outerShdw>
                        </a:effectLst>
                        <a:latin typeface="Fira Sans Regular" panose="020B0503050000020004" pitchFamily="34" charset="0"/>
                        <a:ea typeface="Roboto" panose="0200000000000000000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977758343"/>
                  </a:ext>
                </a:extLst>
              </a:tr>
              <a:tr h="370840">
                <a:tc>
                  <a:txBody>
                    <a:bodyPr/>
                    <a:lstStyle/>
                    <a:p>
                      <a:pPr algn="ctr"/>
                      <a:r>
                        <a:rPr lang="pt-BR" sz="3200" b="0" dirty="0">
                          <a:solidFill>
                            <a:schemeClr val="tx1"/>
                          </a:solidFill>
                          <a:latin typeface="Fira Sans Regular" panose="020B0503050000020004" pitchFamily="34" charset="0"/>
                        </a:rPr>
                        <a:t>COMPROVAÇÃO</a:t>
                      </a:r>
                      <a:endParaRPr lang="pt-BR" sz="3200" b="0" dirty="0">
                        <a:solidFill>
                          <a:schemeClr val="tx1"/>
                        </a:solidFill>
                        <a:latin typeface="Fira Sans Regular" panose="020B0503050000020004" pitchFamily="34" charset="0"/>
                        <a:ea typeface="Roboto" panose="0200000000000000000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pt-BR" sz="3200" b="0" dirty="0">
                          <a:solidFill>
                            <a:schemeClr val="tx1"/>
                          </a:solidFill>
                          <a:latin typeface="Fira Sans Regular" panose="020B0503050000020004" pitchFamily="34" charset="0"/>
                        </a:rPr>
                        <a:t>Prévia à Emissão</a:t>
                      </a:r>
                      <a:endParaRPr lang="pt-BR" sz="3200" b="0" dirty="0">
                        <a:solidFill>
                          <a:schemeClr val="tx1"/>
                        </a:solidFill>
                        <a:latin typeface="Fira Sans Regular" panose="020B0503050000020004" pitchFamily="34" charset="0"/>
                        <a:ea typeface="Roboto" panose="0200000000000000000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pt-BR" sz="3200" b="0" dirty="0">
                          <a:solidFill>
                            <a:schemeClr val="tx1"/>
                          </a:solidFill>
                          <a:latin typeface="Fira Sans Regular" panose="020B0503050000020004" pitchFamily="34" charset="0"/>
                        </a:rPr>
                        <a:t>Posterior à Emissão</a:t>
                      </a:r>
                      <a:endParaRPr lang="pt-BR" sz="3200" b="0" dirty="0">
                        <a:solidFill>
                          <a:schemeClr val="tx1"/>
                        </a:solidFill>
                        <a:latin typeface="Fira Sans Regular" panose="020B0503050000020004" pitchFamily="34" charset="0"/>
                        <a:ea typeface="Roboto" panose="0200000000000000000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697769758"/>
                  </a:ext>
                </a:extLst>
              </a:tr>
              <a:tr h="370840">
                <a:tc>
                  <a:txBody>
                    <a:bodyPr/>
                    <a:lstStyle/>
                    <a:p>
                      <a:pPr algn="ctr"/>
                      <a:r>
                        <a:rPr lang="pt-BR" sz="3200" b="0" dirty="0">
                          <a:solidFill>
                            <a:schemeClr val="tx1"/>
                          </a:solidFill>
                          <a:latin typeface="Fira Sans Regular" panose="020B0503050000020004" pitchFamily="34" charset="0"/>
                        </a:rPr>
                        <a:t>ÔNUS</a:t>
                      </a:r>
                      <a:endParaRPr lang="pt-BR" sz="3200" b="0" dirty="0">
                        <a:solidFill>
                          <a:schemeClr val="tx1"/>
                        </a:solidFill>
                        <a:latin typeface="Fira Sans Regular" panose="020B0503050000020004" pitchFamily="34" charset="0"/>
                        <a:ea typeface="Roboto" panose="0200000000000000000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pt-BR" sz="3200" b="0" dirty="0">
                          <a:solidFill>
                            <a:schemeClr val="tx1"/>
                          </a:solidFill>
                          <a:latin typeface="Fira Sans Regular" panose="020B0503050000020004" pitchFamily="34" charset="0"/>
                        </a:rPr>
                        <a:t>Inexistente</a:t>
                      </a:r>
                      <a:endParaRPr lang="pt-BR" sz="3200" b="0" dirty="0">
                        <a:solidFill>
                          <a:schemeClr val="tx1"/>
                        </a:solidFill>
                        <a:latin typeface="Fira Sans Regular" panose="020B0503050000020004" pitchFamily="34" charset="0"/>
                        <a:ea typeface="Roboto" panose="0200000000000000000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pt-BR" sz="3200" b="0" dirty="0">
                          <a:solidFill>
                            <a:schemeClr val="tx1"/>
                          </a:solidFill>
                          <a:latin typeface="Fira Sans Regular" panose="020B0503050000020004" pitchFamily="34" charset="0"/>
                        </a:rPr>
                        <a:t>Multa e Juros</a:t>
                      </a:r>
                      <a:endParaRPr lang="pt-BR" sz="3200" b="0" dirty="0">
                        <a:solidFill>
                          <a:schemeClr val="tx1"/>
                        </a:solidFill>
                        <a:latin typeface="Fira Sans Regular" panose="020B0503050000020004" pitchFamily="34" charset="0"/>
                        <a:ea typeface="Roboto" panose="0200000000000000000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794883698"/>
                  </a:ext>
                </a:extLst>
              </a:tr>
              <a:tr h="370840">
                <a:tc>
                  <a:txBody>
                    <a:bodyPr/>
                    <a:lstStyle/>
                    <a:p>
                      <a:pPr algn="ctr"/>
                      <a:r>
                        <a:rPr lang="pt-BR" sz="3200" b="0" dirty="0">
                          <a:solidFill>
                            <a:schemeClr val="tx1"/>
                          </a:solidFill>
                          <a:latin typeface="Fira Sans Regular" panose="020B0503050000020004" pitchFamily="34" charset="0"/>
                        </a:rPr>
                        <a:t>ORIGEM DOS INSUMOS</a:t>
                      </a:r>
                      <a:endParaRPr lang="pt-BR" sz="3200" b="0" dirty="0">
                        <a:solidFill>
                          <a:schemeClr val="tx1"/>
                        </a:solidFill>
                        <a:latin typeface="Fira Sans Regular" panose="020B0503050000020004" pitchFamily="34" charset="0"/>
                        <a:ea typeface="Roboto" panose="0200000000000000000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pt-BR" sz="3200" b="0" dirty="0">
                          <a:solidFill>
                            <a:schemeClr val="tx1"/>
                          </a:solidFill>
                          <a:latin typeface="Fira Sans Regular" panose="020B0503050000020004" pitchFamily="34" charset="0"/>
                        </a:rPr>
                        <a:t>Flexível</a:t>
                      </a:r>
                      <a:endParaRPr lang="pt-BR" sz="3200" b="0" dirty="0">
                        <a:solidFill>
                          <a:schemeClr val="tx1"/>
                        </a:solidFill>
                        <a:latin typeface="Fira Sans Regular" panose="020B0503050000020004" pitchFamily="34" charset="0"/>
                        <a:ea typeface="Roboto" panose="0200000000000000000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pt-BR" sz="3200" b="0" dirty="0">
                          <a:solidFill>
                            <a:schemeClr val="tx1"/>
                          </a:solidFill>
                          <a:latin typeface="Fira Sans Regular" panose="020B0503050000020004" pitchFamily="34" charset="0"/>
                        </a:rPr>
                        <a:t>Identificação Antecipada</a:t>
                      </a:r>
                      <a:endParaRPr lang="pt-BR" sz="3200" b="0" dirty="0">
                        <a:solidFill>
                          <a:schemeClr val="tx1"/>
                        </a:solidFill>
                        <a:latin typeface="Fira Sans Regular" panose="020B0503050000020004" pitchFamily="34" charset="0"/>
                        <a:ea typeface="Roboto" panose="0200000000000000000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534811070"/>
                  </a:ext>
                </a:extLst>
              </a:tr>
              <a:tr h="370840">
                <a:tc>
                  <a:txBody>
                    <a:bodyPr/>
                    <a:lstStyle/>
                    <a:p>
                      <a:pPr algn="ctr"/>
                      <a:r>
                        <a:rPr lang="pt-BR" sz="3200" b="0" dirty="0">
                          <a:solidFill>
                            <a:schemeClr val="tx1"/>
                          </a:solidFill>
                          <a:latin typeface="Fira Sans Regular" panose="020B0503050000020004" pitchFamily="34" charset="0"/>
                        </a:rPr>
                        <a:t>DESTINO DO PRODUTO</a:t>
                      </a:r>
                      <a:endParaRPr lang="pt-BR" sz="3200" b="0" dirty="0">
                        <a:solidFill>
                          <a:schemeClr val="tx1"/>
                        </a:solidFill>
                        <a:latin typeface="Fira Sans Regular" panose="020B0503050000020004" pitchFamily="34" charset="0"/>
                        <a:ea typeface="Roboto" panose="0200000000000000000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pt-BR" sz="3200" b="0" dirty="0">
                          <a:solidFill>
                            <a:schemeClr val="tx1"/>
                          </a:solidFill>
                          <a:latin typeface="Fira Sans Regular" panose="020B0503050000020004" pitchFamily="34" charset="0"/>
                        </a:rPr>
                        <a:t>Mercado Interno ou Exportação</a:t>
                      </a:r>
                      <a:endParaRPr lang="pt-BR" sz="3200" b="0" dirty="0">
                        <a:solidFill>
                          <a:schemeClr val="tx1"/>
                        </a:solidFill>
                        <a:latin typeface="Fira Sans Regular" panose="020B0503050000020004" pitchFamily="34" charset="0"/>
                        <a:ea typeface="Roboto" panose="0200000000000000000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pt-BR" sz="3200" b="0" dirty="0">
                          <a:solidFill>
                            <a:schemeClr val="tx1"/>
                          </a:solidFill>
                          <a:latin typeface="Fira Sans Regular" panose="020B0503050000020004" pitchFamily="34" charset="0"/>
                        </a:rPr>
                        <a:t>Exportação</a:t>
                      </a:r>
                      <a:endParaRPr lang="pt-BR" sz="3200" b="0" dirty="0">
                        <a:solidFill>
                          <a:schemeClr val="tx1"/>
                        </a:solidFill>
                        <a:latin typeface="Fira Sans Regular" panose="020B0503050000020004" pitchFamily="34" charset="0"/>
                        <a:ea typeface="Roboto" panose="0200000000000000000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047852108"/>
                  </a:ext>
                </a:extLst>
              </a:tr>
            </a:tbl>
          </a:graphicData>
        </a:graphic>
      </p:graphicFrame>
    </p:spTree>
    <p:extLst>
      <p:ext uri="{BB962C8B-B14F-4D97-AF65-F5344CB8AC3E}">
        <p14:creationId xmlns:p14="http://schemas.microsoft.com/office/powerpoint/2010/main" val="342131390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654535"/>
            <a:ext cx="21971001" cy="1082825"/>
          </a:xfrm>
          <a:prstGeom prst="rect">
            <a:avLst/>
          </a:prstGeom>
        </p:spPr>
        <p:txBody>
          <a:bodyPr anchor="t">
            <a:normAutofit fontScale="90000"/>
          </a:bodyPr>
          <a:lstStyle>
            <a:lvl1pPr>
              <a:defRPr sz="8400" b="0" spc="-168">
                <a:solidFill>
                  <a:srgbClr val="9BB85F"/>
                </a:solidFill>
                <a:latin typeface="Fira Sans Bold"/>
                <a:ea typeface="Fira Sans Bold"/>
                <a:cs typeface="Fira Sans Bold"/>
                <a:sym typeface="Fira Sans Bold"/>
              </a:defRPr>
            </a:lvl1pPr>
          </a:lstStyle>
          <a:p>
            <a:r>
              <a:rPr lang="pt-BR" dirty="0"/>
              <a:t>Vantagens Drawback Suspensão</a:t>
            </a:r>
            <a:endParaRPr dirty="0"/>
          </a:p>
        </p:txBody>
      </p:sp>
      <p:sp>
        <p:nvSpPr>
          <p:cNvPr id="158"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half" idx="1"/>
          </p:nvPr>
        </p:nvSpPr>
        <p:spPr>
          <a:xfrm>
            <a:off x="1517972" y="3472101"/>
            <a:ext cx="21342028" cy="4940379"/>
          </a:xfrm>
          <a:prstGeom prst="rect">
            <a:avLst/>
          </a:prstGeom>
        </p:spPr>
        <p:txBody>
          <a:bodyPr>
            <a:normAutofit/>
          </a:bodyPr>
          <a:lstStyle>
            <a:lvl1pPr algn="just" defTabSz="182880">
              <a:lnSpc>
                <a:spcPct val="120000"/>
              </a:lnSpc>
              <a:spcBef>
                <a:spcPts val="600"/>
              </a:spcBef>
              <a:defRPr sz="2800" b="0">
                <a:latin typeface="Fira Sans Regular"/>
                <a:ea typeface="Fira Sans Regular"/>
                <a:cs typeface="Fira Sans Regular"/>
                <a:sym typeface="Fira Sans Regular"/>
              </a:defRPr>
            </a:lvl1pPr>
          </a:lstStyle>
          <a:p>
            <a:pPr marL="457200" indent="-457200">
              <a:buFont typeface="Arial" panose="020B0604020202020204" pitchFamily="34" charset="0"/>
              <a:buChar char="•"/>
            </a:pPr>
            <a:r>
              <a:rPr lang="en-US" sz="4800" dirty="0" err="1"/>
              <a:t>Evitar</a:t>
            </a:r>
            <a:r>
              <a:rPr lang="en-US" sz="4800" dirty="0"/>
              <a:t> o </a:t>
            </a:r>
            <a:r>
              <a:rPr lang="en-US" sz="4800" dirty="0" err="1"/>
              <a:t>desembolso</a:t>
            </a:r>
            <a:r>
              <a:rPr lang="en-US" sz="4800" dirty="0"/>
              <a:t> de </a:t>
            </a:r>
            <a:r>
              <a:rPr lang="en-US" sz="4800" dirty="0" err="1"/>
              <a:t>impostos</a:t>
            </a:r>
            <a:r>
              <a:rPr lang="en-US" sz="4800" dirty="0"/>
              <a:t> na </a:t>
            </a:r>
            <a:r>
              <a:rPr lang="en-US" sz="4800" dirty="0" err="1"/>
              <a:t>compra</a:t>
            </a:r>
            <a:r>
              <a:rPr lang="en-US" sz="4800" dirty="0"/>
              <a:t> de insumos;</a:t>
            </a:r>
          </a:p>
          <a:p>
            <a:pPr marL="457200" indent="-457200">
              <a:buFont typeface="Arial" panose="020B0604020202020204" pitchFamily="34" charset="0"/>
              <a:buChar char="•"/>
            </a:pPr>
            <a:endParaRPr lang="en-US" sz="4800" dirty="0"/>
          </a:p>
          <a:p>
            <a:pPr marL="457200" indent="-457200">
              <a:buFont typeface="Arial" panose="020B0604020202020204" pitchFamily="34" charset="0"/>
              <a:buChar char="•"/>
            </a:pPr>
            <a:r>
              <a:rPr lang="en-US" sz="4800" dirty="0" err="1"/>
              <a:t>Abrangência</a:t>
            </a:r>
            <a:r>
              <a:rPr lang="en-US" sz="4800" dirty="0"/>
              <a:t> total da </a:t>
            </a:r>
            <a:r>
              <a:rPr lang="en-US" sz="4800" dirty="0" err="1"/>
              <a:t>suspensão</a:t>
            </a:r>
            <a:r>
              <a:rPr lang="en-US" sz="4800" dirty="0"/>
              <a:t> do ICMS na importação de insumos;</a:t>
            </a:r>
          </a:p>
          <a:p>
            <a:pPr marL="457200" indent="-457200">
              <a:buFont typeface="Arial" panose="020B0604020202020204" pitchFamily="34" charset="0"/>
              <a:buChar char="•"/>
            </a:pPr>
            <a:endParaRPr lang="en-US" sz="4800" dirty="0"/>
          </a:p>
          <a:p>
            <a:pPr marL="457200" indent="-457200">
              <a:buFont typeface="Arial" panose="020B0604020202020204" pitchFamily="34" charset="0"/>
              <a:buChar char="•"/>
            </a:pPr>
            <a:r>
              <a:rPr lang="en-US" sz="4800" dirty="0"/>
              <a:t>Isenção do </a:t>
            </a:r>
            <a:r>
              <a:rPr lang="en-US" sz="4800" dirty="0" err="1"/>
              <a:t>pagamento</a:t>
            </a:r>
            <a:r>
              <a:rPr lang="en-US" sz="4800" dirty="0"/>
              <a:t> dos </a:t>
            </a:r>
            <a:r>
              <a:rPr lang="en-US" sz="4800" dirty="0" err="1"/>
              <a:t>tributos</a:t>
            </a:r>
            <a:r>
              <a:rPr lang="en-US" sz="4800" dirty="0"/>
              <a:t> </a:t>
            </a:r>
            <a:r>
              <a:rPr lang="en-US" sz="4800" dirty="0" err="1"/>
              <a:t>suspensos</a:t>
            </a:r>
            <a:r>
              <a:rPr lang="en-US" sz="4800" dirty="0"/>
              <a:t> na exportação.</a:t>
            </a:r>
            <a:endParaRPr lang="en-US" sz="3600" dirty="0"/>
          </a:p>
        </p:txBody>
      </p:sp>
      <p:sp>
        <p:nvSpPr>
          <p:cNvPr id="3" name="Título da apresentação">
            <a:extLst>
              <a:ext uri="{FF2B5EF4-FFF2-40B4-BE49-F238E27FC236}">
                <a16:creationId xmlns:a16="http://schemas.microsoft.com/office/drawing/2014/main" id="{231336A2-A52D-6007-5215-0712EDB1BFAB}"/>
              </a:ext>
            </a:extLst>
          </p:cNvPr>
          <p:cNvSpPr txBox="1">
            <a:spLocks/>
          </p:cNvSpPr>
          <p:nvPr/>
        </p:nvSpPr>
        <p:spPr>
          <a:xfrm>
            <a:off x="1920290" y="2389276"/>
            <a:ext cx="21971001" cy="10828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t">
            <a:normAutofit fontScale="97500"/>
          </a:bodyPr>
          <a:lstStyle>
            <a:lvl1pPr marL="0" marR="0" indent="0" algn="l" defTabSz="2438338" rtl="0" latinLnBrk="0">
              <a:lnSpc>
                <a:spcPct val="80000"/>
              </a:lnSpc>
              <a:spcBef>
                <a:spcPts val="0"/>
              </a:spcBef>
              <a:spcAft>
                <a:spcPts val="0"/>
              </a:spcAft>
              <a:buClrTx/>
              <a:buSzTx/>
              <a:buFontTx/>
              <a:buNone/>
              <a:tabLst/>
              <a:defRPr sz="8400" b="0" i="0" u="none" strike="noStrike" cap="none" spc="-168" baseline="0">
                <a:solidFill>
                  <a:srgbClr val="9BB85F"/>
                </a:solidFill>
                <a:uFillTx/>
                <a:latin typeface="Fira Sans Bold"/>
                <a:ea typeface="Fira Sans Bold"/>
                <a:cs typeface="Fira Sans Bold"/>
                <a:sym typeface="Fira Sans Bold"/>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hangingPunct="1"/>
            <a:endParaRPr lang="pt-BR" sz="5000" dirty="0"/>
          </a:p>
        </p:txBody>
      </p:sp>
    </p:spTree>
    <p:extLst>
      <p:ext uri="{BB962C8B-B14F-4D97-AF65-F5344CB8AC3E}">
        <p14:creationId xmlns:p14="http://schemas.microsoft.com/office/powerpoint/2010/main" val="170697786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8">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 grpId="0" animBg="1"/>
      <p:bldP spid="158" grpId="0" uiExpand="1" build="p"/>
      <p:bldP spid="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654535"/>
            <a:ext cx="21971001" cy="1082825"/>
          </a:xfrm>
          <a:prstGeom prst="rect">
            <a:avLst/>
          </a:prstGeom>
        </p:spPr>
        <p:txBody>
          <a:bodyPr anchor="t">
            <a:normAutofit fontScale="90000"/>
          </a:bodyPr>
          <a:lstStyle>
            <a:lvl1pPr>
              <a:defRPr sz="8400" b="0" spc="-168">
                <a:solidFill>
                  <a:srgbClr val="9BB85F"/>
                </a:solidFill>
                <a:latin typeface="Fira Sans Bold"/>
                <a:ea typeface="Fira Sans Bold"/>
                <a:cs typeface="Fira Sans Bold"/>
                <a:sym typeface="Fira Sans Bold"/>
              </a:defRPr>
            </a:lvl1pPr>
          </a:lstStyle>
          <a:p>
            <a:r>
              <a:rPr lang="pt-BR" dirty="0"/>
              <a:t>Vantagens Drawback Isenção</a:t>
            </a:r>
            <a:endParaRPr dirty="0"/>
          </a:p>
        </p:txBody>
      </p:sp>
      <p:sp>
        <p:nvSpPr>
          <p:cNvPr id="158"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half" idx="1"/>
          </p:nvPr>
        </p:nvSpPr>
        <p:spPr>
          <a:xfrm>
            <a:off x="1520986" y="2210229"/>
            <a:ext cx="21342028" cy="9731835"/>
          </a:xfrm>
          <a:prstGeom prst="rect">
            <a:avLst/>
          </a:prstGeom>
        </p:spPr>
        <p:txBody>
          <a:bodyPr>
            <a:normAutofit lnSpcReduction="10000"/>
          </a:bodyPr>
          <a:lstStyle>
            <a:lvl1pPr algn="just" defTabSz="182880">
              <a:lnSpc>
                <a:spcPct val="120000"/>
              </a:lnSpc>
              <a:spcBef>
                <a:spcPts val="600"/>
              </a:spcBef>
              <a:defRPr sz="2800" b="0">
                <a:latin typeface="Fira Sans Regular"/>
                <a:ea typeface="Fira Sans Regular"/>
                <a:cs typeface="Fira Sans Regular"/>
                <a:sym typeface="Fira Sans Regular"/>
              </a:defRPr>
            </a:lvl1pPr>
          </a:lstStyle>
          <a:p>
            <a:pPr marL="457200" indent="-457200">
              <a:buFont typeface="Arial" panose="020B0604020202020204" pitchFamily="34" charset="0"/>
              <a:buChar char="•"/>
            </a:pPr>
            <a:r>
              <a:rPr lang="en-US" sz="4800" dirty="0" err="1"/>
              <a:t>Redução</a:t>
            </a:r>
            <a:r>
              <a:rPr lang="en-US" sz="4800" dirty="0"/>
              <a:t> no </a:t>
            </a:r>
            <a:r>
              <a:rPr lang="en-US" sz="4800" dirty="0" err="1"/>
              <a:t>acúmulo</a:t>
            </a:r>
            <a:r>
              <a:rPr lang="en-US" sz="4800" dirty="0"/>
              <a:t> de </a:t>
            </a:r>
            <a:r>
              <a:rPr lang="en-US" sz="4800" dirty="0" err="1"/>
              <a:t>impostos</a:t>
            </a:r>
            <a:r>
              <a:rPr lang="en-US" sz="4800" dirty="0"/>
              <a:t>;</a:t>
            </a:r>
          </a:p>
          <a:p>
            <a:pPr marL="457200" indent="-457200">
              <a:buFont typeface="Arial" panose="020B0604020202020204" pitchFamily="34" charset="0"/>
              <a:buChar char="•"/>
            </a:pPr>
            <a:endParaRPr lang="en-US" sz="4800" dirty="0"/>
          </a:p>
          <a:p>
            <a:pPr marL="457200" indent="-457200">
              <a:buFont typeface="Arial" panose="020B0604020202020204" pitchFamily="34" charset="0"/>
              <a:buChar char="•"/>
            </a:pPr>
            <a:r>
              <a:rPr lang="en-US" sz="4800" dirty="0" err="1"/>
              <a:t>Evitar</a:t>
            </a:r>
            <a:r>
              <a:rPr lang="en-US" sz="4800" dirty="0"/>
              <a:t> o </a:t>
            </a:r>
            <a:r>
              <a:rPr lang="en-US" sz="4800" dirty="0" err="1"/>
              <a:t>desembolso</a:t>
            </a:r>
            <a:r>
              <a:rPr lang="en-US" sz="4800" dirty="0"/>
              <a:t> de </a:t>
            </a:r>
            <a:r>
              <a:rPr lang="en-US" sz="4800" dirty="0" err="1"/>
              <a:t>impostos</a:t>
            </a:r>
            <a:r>
              <a:rPr lang="en-US" sz="4800" dirty="0"/>
              <a:t> na </a:t>
            </a:r>
            <a:r>
              <a:rPr lang="en-US" sz="4800" dirty="0" err="1"/>
              <a:t>compra</a:t>
            </a:r>
            <a:r>
              <a:rPr lang="en-US" sz="4800" dirty="0"/>
              <a:t> de insumos;</a:t>
            </a:r>
          </a:p>
          <a:p>
            <a:pPr marL="457200" indent="-457200">
              <a:buFont typeface="Arial" panose="020B0604020202020204" pitchFamily="34" charset="0"/>
              <a:buChar char="•"/>
            </a:pPr>
            <a:endParaRPr lang="en-US" sz="4800" dirty="0"/>
          </a:p>
          <a:p>
            <a:pPr marL="457200" indent="-457200">
              <a:buFont typeface="Arial" panose="020B0604020202020204" pitchFamily="34" charset="0"/>
              <a:buChar char="•"/>
            </a:pPr>
            <a:r>
              <a:rPr lang="en-US" sz="4800" dirty="0" err="1"/>
              <a:t>Não</a:t>
            </a:r>
            <a:r>
              <a:rPr lang="en-US" sz="4800" dirty="0"/>
              <a:t> necessita comprovação, por se basear nas exportações já realizadas;</a:t>
            </a:r>
          </a:p>
          <a:p>
            <a:pPr marL="457200" indent="-457200">
              <a:buFont typeface="Arial" panose="020B0604020202020204" pitchFamily="34" charset="0"/>
              <a:buChar char="•"/>
            </a:pPr>
            <a:endParaRPr lang="en-US" sz="4800" dirty="0"/>
          </a:p>
          <a:p>
            <a:pPr marL="457200" indent="-457200">
              <a:buFont typeface="Arial" panose="020B0604020202020204" pitchFamily="34" charset="0"/>
              <a:buChar char="•"/>
            </a:pPr>
            <a:r>
              <a:rPr lang="en-US" sz="4800" dirty="0"/>
              <a:t>O </a:t>
            </a:r>
            <a:r>
              <a:rPr lang="en-US" sz="4800" dirty="0" err="1"/>
              <a:t>insumo</a:t>
            </a:r>
            <a:r>
              <a:rPr lang="en-US" sz="4800" dirty="0"/>
              <a:t> poderá ser reposto via mercado interno ou importação independente da origem inicial do mesmo;</a:t>
            </a:r>
          </a:p>
          <a:p>
            <a:pPr marL="457200" indent="-457200">
              <a:buFont typeface="Arial" panose="020B0604020202020204" pitchFamily="34" charset="0"/>
              <a:buChar char="•"/>
            </a:pPr>
            <a:endParaRPr lang="en-US" sz="4800" dirty="0"/>
          </a:p>
          <a:p>
            <a:pPr marL="457200" indent="-457200">
              <a:buFont typeface="Arial" panose="020B0604020202020204" pitchFamily="34" charset="0"/>
              <a:buChar char="•"/>
            </a:pPr>
            <a:r>
              <a:rPr lang="en-US" sz="4800" dirty="0"/>
              <a:t>O bem produzido com </a:t>
            </a:r>
            <a:r>
              <a:rPr lang="en-US" sz="4800" dirty="0" err="1"/>
              <a:t>insumo</a:t>
            </a:r>
            <a:r>
              <a:rPr lang="en-US" sz="4800" dirty="0"/>
              <a:t> isento poderá ser tanto exportado como vendido no mercado interno.</a:t>
            </a:r>
          </a:p>
        </p:txBody>
      </p:sp>
      <p:sp>
        <p:nvSpPr>
          <p:cNvPr id="3" name="Título da apresentação">
            <a:extLst>
              <a:ext uri="{FF2B5EF4-FFF2-40B4-BE49-F238E27FC236}">
                <a16:creationId xmlns:a16="http://schemas.microsoft.com/office/drawing/2014/main" id="{231336A2-A52D-6007-5215-0712EDB1BFAB}"/>
              </a:ext>
            </a:extLst>
          </p:cNvPr>
          <p:cNvSpPr txBox="1">
            <a:spLocks/>
          </p:cNvSpPr>
          <p:nvPr/>
        </p:nvSpPr>
        <p:spPr>
          <a:xfrm>
            <a:off x="1920290" y="2389276"/>
            <a:ext cx="21971001" cy="10828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t">
            <a:normAutofit fontScale="97500"/>
          </a:bodyPr>
          <a:lstStyle>
            <a:lvl1pPr marL="0" marR="0" indent="0" algn="l" defTabSz="2438338" rtl="0" latinLnBrk="0">
              <a:lnSpc>
                <a:spcPct val="80000"/>
              </a:lnSpc>
              <a:spcBef>
                <a:spcPts val="0"/>
              </a:spcBef>
              <a:spcAft>
                <a:spcPts val="0"/>
              </a:spcAft>
              <a:buClrTx/>
              <a:buSzTx/>
              <a:buFontTx/>
              <a:buNone/>
              <a:tabLst/>
              <a:defRPr sz="8400" b="0" i="0" u="none" strike="noStrike" cap="none" spc="-168" baseline="0">
                <a:solidFill>
                  <a:srgbClr val="9BB85F"/>
                </a:solidFill>
                <a:uFillTx/>
                <a:latin typeface="Fira Sans Bold"/>
                <a:ea typeface="Fira Sans Bold"/>
                <a:cs typeface="Fira Sans Bold"/>
                <a:sym typeface="Fira Sans Bold"/>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hangingPunct="1"/>
            <a:endParaRPr lang="pt-BR" sz="5000" dirty="0"/>
          </a:p>
        </p:txBody>
      </p:sp>
    </p:spTree>
    <p:extLst>
      <p:ext uri="{BB962C8B-B14F-4D97-AF65-F5344CB8AC3E}">
        <p14:creationId xmlns:p14="http://schemas.microsoft.com/office/powerpoint/2010/main" val="290678557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8">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8">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 grpId="0" animBg="1"/>
      <p:bldP spid="158" grpId="0" uiExpand="1" build="p"/>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654535"/>
            <a:ext cx="21971001" cy="1082825"/>
          </a:xfrm>
          <a:prstGeom prst="rect">
            <a:avLst/>
          </a:prstGeom>
        </p:spPr>
        <p:txBody>
          <a:bodyPr anchor="t">
            <a:normAutofit fontScale="90000"/>
          </a:bodyPr>
          <a:lstStyle>
            <a:lvl1pPr>
              <a:defRPr sz="8400" b="0" spc="-168">
                <a:solidFill>
                  <a:srgbClr val="9BB85F"/>
                </a:solidFill>
                <a:latin typeface="Fira Sans Bold"/>
                <a:ea typeface="Fira Sans Bold"/>
                <a:cs typeface="Fira Sans Bold"/>
                <a:sym typeface="Fira Sans Bold"/>
              </a:defRPr>
            </a:lvl1pPr>
          </a:lstStyle>
          <a:p>
            <a:r>
              <a:rPr lang="pt-BR" dirty="0"/>
              <a:t>Case de Sucesso</a:t>
            </a:r>
            <a:endParaRPr dirty="0"/>
          </a:p>
        </p:txBody>
      </p:sp>
      <p:sp>
        <p:nvSpPr>
          <p:cNvPr id="3" name="Título da apresentação">
            <a:extLst>
              <a:ext uri="{FF2B5EF4-FFF2-40B4-BE49-F238E27FC236}">
                <a16:creationId xmlns:a16="http://schemas.microsoft.com/office/drawing/2014/main" id="{231336A2-A52D-6007-5215-0712EDB1BFAB}"/>
              </a:ext>
            </a:extLst>
          </p:cNvPr>
          <p:cNvSpPr txBox="1">
            <a:spLocks/>
          </p:cNvSpPr>
          <p:nvPr/>
        </p:nvSpPr>
        <p:spPr>
          <a:xfrm>
            <a:off x="1920290" y="2389276"/>
            <a:ext cx="21971001" cy="10828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t">
            <a:normAutofit fontScale="97500"/>
          </a:bodyPr>
          <a:lstStyle>
            <a:lvl1pPr marL="0" marR="0" indent="0" algn="l" defTabSz="2438338" rtl="0" latinLnBrk="0">
              <a:lnSpc>
                <a:spcPct val="80000"/>
              </a:lnSpc>
              <a:spcBef>
                <a:spcPts val="0"/>
              </a:spcBef>
              <a:spcAft>
                <a:spcPts val="0"/>
              </a:spcAft>
              <a:buClrTx/>
              <a:buSzTx/>
              <a:buFontTx/>
              <a:buNone/>
              <a:tabLst/>
              <a:defRPr sz="8400" b="0" i="0" u="none" strike="noStrike" cap="none" spc="-168" baseline="0">
                <a:solidFill>
                  <a:srgbClr val="9BB85F"/>
                </a:solidFill>
                <a:uFillTx/>
                <a:latin typeface="Fira Sans Bold"/>
                <a:ea typeface="Fira Sans Bold"/>
                <a:cs typeface="Fira Sans Bold"/>
                <a:sym typeface="Fira Sans Bold"/>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hangingPunct="1"/>
            <a:endParaRPr lang="pt-BR" sz="5000" dirty="0"/>
          </a:p>
        </p:txBody>
      </p:sp>
      <p:sp>
        <p:nvSpPr>
          <p:cNvPr id="5" name="Espaço Reservado para Texto 4">
            <a:extLst>
              <a:ext uri="{FF2B5EF4-FFF2-40B4-BE49-F238E27FC236}">
                <a16:creationId xmlns:a16="http://schemas.microsoft.com/office/drawing/2014/main" id="{F35F80E5-4844-87A3-2649-91C618170B01}"/>
              </a:ext>
            </a:extLst>
          </p:cNvPr>
          <p:cNvSpPr txBox="1">
            <a:spLocks/>
          </p:cNvSpPr>
          <p:nvPr/>
        </p:nvSpPr>
        <p:spPr>
          <a:xfrm>
            <a:off x="1005890" y="4680418"/>
            <a:ext cx="11685982" cy="435778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50000"/>
              </a:lnSpc>
              <a:buFont typeface="+mj-lt"/>
              <a:buAutoNum type="arabicPeriod"/>
            </a:pPr>
            <a:r>
              <a:rPr lang="pt-BR" sz="3200" dirty="0">
                <a:latin typeface="Fira Sans Regular" panose="020B0503050000020004" pitchFamily="34" charset="0"/>
              </a:rPr>
              <a:t>Empresa exportou USD 6.000.000,00 nos últimos dois anos;</a:t>
            </a:r>
          </a:p>
          <a:p>
            <a:pPr marL="342900" indent="-342900">
              <a:lnSpc>
                <a:spcPct val="150000"/>
              </a:lnSpc>
              <a:buFont typeface="+mj-lt"/>
              <a:buAutoNum type="arabicPeriod"/>
            </a:pPr>
            <a:r>
              <a:rPr lang="pt-BR" sz="3200" dirty="0">
                <a:latin typeface="Fira Sans Regular" panose="020B0503050000020004" pitchFamily="34" charset="0"/>
              </a:rPr>
              <a:t>Regime Tributário: Lucro Real</a:t>
            </a:r>
          </a:p>
          <a:p>
            <a:pPr marL="342900" indent="-342900">
              <a:lnSpc>
                <a:spcPct val="150000"/>
              </a:lnSpc>
              <a:buFont typeface="+mj-lt"/>
              <a:buAutoNum type="arabicPeriod"/>
            </a:pPr>
            <a:r>
              <a:rPr lang="pt-BR" sz="3200" dirty="0">
                <a:latin typeface="Fira Sans Regular" panose="020B0503050000020004" pitchFamily="34" charset="0"/>
              </a:rPr>
              <a:t>Os insumos importados representam 40% do valor exportado;</a:t>
            </a:r>
          </a:p>
          <a:p>
            <a:pPr marL="342900" indent="-342900">
              <a:lnSpc>
                <a:spcPct val="150000"/>
              </a:lnSpc>
              <a:buFont typeface="+mj-lt"/>
              <a:buAutoNum type="arabicPeriod"/>
            </a:pPr>
            <a:r>
              <a:rPr lang="pt-BR" sz="3200" dirty="0">
                <a:latin typeface="Fira Sans Regular" panose="020B0503050000020004" pitchFamily="34" charset="0"/>
              </a:rPr>
              <a:t>A NCM adquirida de maior valor é a 7208.37.00.</a:t>
            </a:r>
          </a:p>
          <a:p>
            <a:endParaRPr lang="pt-BR" dirty="0"/>
          </a:p>
        </p:txBody>
      </p:sp>
      <p:graphicFrame>
        <p:nvGraphicFramePr>
          <p:cNvPr id="6" name="Espaço Reservado para Conteúdo 2">
            <a:extLst>
              <a:ext uri="{FF2B5EF4-FFF2-40B4-BE49-F238E27FC236}">
                <a16:creationId xmlns:a16="http://schemas.microsoft.com/office/drawing/2014/main" id="{CEB1116F-3BCA-70AD-95AA-C282DD818173}"/>
              </a:ext>
            </a:extLst>
          </p:cNvPr>
          <p:cNvGraphicFramePr>
            <a:graphicFrameLocks/>
          </p:cNvGraphicFramePr>
          <p:nvPr>
            <p:extLst>
              <p:ext uri="{D42A27DB-BD31-4B8C-83A1-F6EECF244321}">
                <p14:modId xmlns:p14="http://schemas.microsoft.com/office/powerpoint/2010/main" val="2642580038"/>
              </p:ext>
            </p:extLst>
          </p:nvPr>
        </p:nvGraphicFramePr>
        <p:xfrm>
          <a:off x="15225177" y="2897805"/>
          <a:ext cx="8410082" cy="79203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5123651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fade">
                                      <p:cBhvr>
                                        <p:cTn id="15" dur="500"/>
                                        <p:tgtEl>
                                          <p:spTgt spid="5">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xEl>
                                              <p:pRg st="1" end="1"/>
                                            </p:txEl>
                                          </p:spTgt>
                                        </p:tgtEl>
                                        <p:attrNameLst>
                                          <p:attrName>style.visibility</p:attrName>
                                        </p:attrNameLst>
                                      </p:cBhvr>
                                      <p:to>
                                        <p:strVal val="visible"/>
                                      </p:to>
                                    </p:set>
                                    <p:animEffect transition="in" filter="fade">
                                      <p:cBhvr>
                                        <p:cTn id="20" dur="500"/>
                                        <p:tgtEl>
                                          <p:spTgt spid="5">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animEffect transition="in" filter="fade">
                                      <p:cBhvr>
                                        <p:cTn id="25" dur="500"/>
                                        <p:tgtEl>
                                          <p:spTgt spid="5">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5">
                                            <p:txEl>
                                              <p:pRg st="3" end="3"/>
                                            </p:txEl>
                                          </p:spTgt>
                                        </p:tgtEl>
                                        <p:attrNameLst>
                                          <p:attrName>style.visibility</p:attrName>
                                        </p:attrNameLst>
                                      </p:cBhvr>
                                      <p:to>
                                        <p:strVal val="visible"/>
                                      </p:to>
                                    </p:set>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6">
                                            <p:graphicEl>
                                              <a:dgm id="{8760E3A9-EBA7-4308-9776-7FACE7C9787E}"/>
                                            </p:graphicEl>
                                          </p:spTgt>
                                        </p:tgtEl>
                                        <p:attrNameLst>
                                          <p:attrName>style.visibility</p:attrName>
                                        </p:attrNameLst>
                                      </p:cBhvr>
                                      <p:to>
                                        <p:strVal val="visible"/>
                                      </p:to>
                                    </p:set>
                                    <p:animEffect transition="in" filter="fade">
                                      <p:cBhvr>
                                        <p:cTn id="35" dur="500"/>
                                        <p:tgtEl>
                                          <p:spTgt spid="6">
                                            <p:graphicEl>
                                              <a:dgm id="{8760E3A9-EBA7-4308-9776-7FACE7C9787E}"/>
                                            </p:graphic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6">
                                            <p:graphicEl>
                                              <a:dgm id="{6D5684B7-37B4-4EBB-8CD7-E015FCCB7384}"/>
                                            </p:graphicEl>
                                          </p:spTgt>
                                        </p:tgtEl>
                                        <p:attrNameLst>
                                          <p:attrName>style.visibility</p:attrName>
                                        </p:attrNameLst>
                                      </p:cBhvr>
                                      <p:to>
                                        <p:strVal val="visible"/>
                                      </p:to>
                                    </p:set>
                                    <p:animEffect transition="in" filter="fade">
                                      <p:cBhvr>
                                        <p:cTn id="38" dur="500"/>
                                        <p:tgtEl>
                                          <p:spTgt spid="6">
                                            <p:graphicEl>
                                              <a:dgm id="{6D5684B7-37B4-4EBB-8CD7-E015FCCB7384}"/>
                                            </p:graphic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6">
                                            <p:graphicEl>
                                              <a:dgm id="{50ABFD53-F061-4B9C-A368-0669E200F75E}"/>
                                            </p:graphicEl>
                                          </p:spTgt>
                                        </p:tgtEl>
                                        <p:attrNameLst>
                                          <p:attrName>style.visibility</p:attrName>
                                        </p:attrNameLst>
                                      </p:cBhvr>
                                      <p:to>
                                        <p:strVal val="visible"/>
                                      </p:to>
                                    </p:set>
                                    <p:animEffect transition="in" filter="fade">
                                      <p:cBhvr>
                                        <p:cTn id="43" dur="500"/>
                                        <p:tgtEl>
                                          <p:spTgt spid="6">
                                            <p:graphicEl>
                                              <a:dgm id="{50ABFD53-F061-4B9C-A368-0669E200F75E}"/>
                                            </p:graphicEl>
                                          </p:spTgt>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6">
                                            <p:graphicEl>
                                              <a:dgm id="{6590F856-E08B-4E9A-80A0-0248E60067A0}"/>
                                            </p:graphicEl>
                                          </p:spTgt>
                                        </p:tgtEl>
                                        <p:attrNameLst>
                                          <p:attrName>style.visibility</p:attrName>
                                        </p:attrNameLst>
                                      </p:cBhvr>
                                      <p:to>
                                        <p:strVal val="visible"/>
                                      </p:to>
                                    </p:set>
                                    <p:animEffect transition="in" filter="fade">
                                      <p:cBhvr>
                                        <p:cTn id="46" dur="500"/>
                                        <p:tgtEl>
                                          <p:spTgt spid="6">
                                            <p:graphicEl>
                                              <a:dgm id="{6590F856-E08B-4E9A-80A0-0248E60067A0}"/>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6">
                                            <p:graphicEl>
                                              <a:dgm id="{2035E1B8-7380-4027-B674-7FE2B072A069}"/>
                                            </p:graphicEl>
                                          </p:spTgt>
                                        </p:tgtEl>
                                        <p:attrNameLst>
                                          <p:attrName>style.visibility</p:attrName>
                                        </p:attrNameLst>
                                      </p:cBhvr>
                                      <p:to>
                                        <p:strVal val="visible"/>
                                      </p:to>
                                    </p:set>
                                    <p:animEffect transition="in" filter="fade">
                                      <p:cBhvr>
                                        <p:cTn id="51" dur="500"/>
                                        <p:tgtEl>
                                          <p:spTgt spid="6">
                                            <p:graphicEl>
                                              <a:dgm id="{2035E1B8-7380-4027-B674-7FE2B072A069}"/>
                                            </p:graphicEl>
                                          </p:spTgt>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6">
                                            <p:graphicEl>
                                              <a:dgm id="{A5985FA3-CA70-4F20-AF71-8AD614E319D6}"/>
                                            </p:graphicEl>
                                          </p:spTgt>
                                        </p:tgtEl>
                                        <p:attrNameLst>
                                          <p:attrName>style.visibility</p:attrName>
                                        </p:attrNameLst>
                                      </p:cBhvr>
                                      <p:to>
                                        <p:strVal val="visible"/>
                                      </p:to>
                                    </p:set>
                                    <p:animEffect transition="in" filter="fade">
                                      <p:cBhvr>
                                        <p:cTn id="54" dur="500"/>
                                        <p:tgtEl>
                                          <p:spTgt spid="6">
                                            <p:graphicEl>
                                              <a:dgm id="{A5985FA3-CA70-4F20-AF71-8AD614E319D6}"/>
                                            </p:graphic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6">
                                            <p:graphicEl>
                                              <a:dgm id="{561DBD0D-3537-497E-8ADE-823C020D6F5F}"/>
                                            </p:graphicEl>
                                          </p:spTgt>
                                        </p:tgtEl>
                                        <p:attrNameLst>
                                          <p:attrName>style.visibility</p:attrName>
                                        </p:attrNameLst>
                                      </p:cBhvr>
                                      <p:to>
                                        <p:strVal val="visible"/>
                                      </p:to>
                                    </p:set>
                                    <p:animEffect transition="in" filter="fade">
                                      <p:cBhvr>
                                        <p:cTn id="59" dur="500"/>
                                        <p:tgtEl>
                                          <p:spTgt spid="6">
                                            <p:graphicEl>
                                              <a:dgm id="{561DBD0D-3537-497E-8ADE-823C020D6F5F}"/>
                                            </p:graphicEl>
                                          </p:spTgt>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6">
                                            <p:graphicEl>
                                              <a:dgm id="{2D8C71E2-E15A-4A5F-AB5E-AD9A57C7522C}"/>
                                            </p:graphicEl>
                                          </p:spTgt>
                                        </p:tgtEl>
                                        <p:attrNameLst>
                                          <p:attrName>style.visibility</p:attrName>
                                        </p:attrNameLst>
                                      </p:cBhvr>
                                      <p:to>
                                        <p:strVal val="visible"/>
                                      </p:to>
                                    </p:set>
                                    <p:animEffect transition="in" filter="fade">
                                      <p:cBhvr>
                                        <p:cTn id="62" dur="500"/>
                                        <p:tgtEl>
                                          <p:spTgt spid="6">
                                            <p:graphicEl>
                                              <a:dgm id="{2D8C71E2-E15A-4A5F-AB5E-AD9A57C7522C}"/>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6">
                                            <p:graphicEl>
                                              <a:dgm id="{B533608D-009E-47B7-812B-C5ACF10349C0}"/>
                                            </p:graphicEl>
                                          </p:spTgt>
                                        </p:tgtEl>
                                        <p:attrNameLst>
                                          <p:attrName>style.visibility</p:attrName>
                                        </p:attrNameLst>
                                      </p:cBhvr>
                                      <p:to>
                                        <p:strVal val="visible"/>
                                      </p:to>
                                    </p:set>
                                    <p:animEffect transition="in" filter="fade">
                                      <p:cBhvr>
                                        <p:cTn id="67" dur="500"/>
                                        <p:tgtEl>
                                          <p:spTgt spid="6">
                                            <p:graphicEl>
                                              <a:dgm id="{B533608D-009E-47B7-812B-C5ACF10349C0}"/>
                                            </p:graphicEl>
                                          </p:spTgt>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6">
                                            <p:graphicEl>
                                              <a:dgm id="{E431491A-9DE5-463E-A42D-21ADE7F7D623}"/>
                                            </p:graphicEl>
                                          </p:spTgt>
                                        </p:tgtEl>
                                        <p:attrNameLst>
                                          <p:attrName>style.visibility</p:attrName>
                                        </p:attrNameLst>
                                      </p:cBhvr>
                                      <p:to>
                                        <p:strVal val="visible"/>
                                      </p:to>
                                    </p:set>
                                    <p:animEffect transition="in" filter="fade">
                                      <p:cBhvr>
                                        <p:cTn id="70" dur="500"/>
                                        <p:tgtEl>
                                          <p:spTgt spid="6">
                                            <p:graphicEl>
                                              <a:dgm id="{E431491A-9DE5-463E-A42D-21ADE7F7D623}"/>
                                            </p:graphicEl>
                                          </p:spTgt>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6">
                                            <p:graphicEl>
                                              <a:dgm id="{2474B8A6-32A2-4CC0-937C-9B4C4B6145A6}"/>
                                            </p:graphicEl>
                                          </p:spTgt>
                                        </p:tgtEl>
                                        <p:attrNameLst>
                                          <p:attrName>style.visibility</p:attrName>
                                        </p:attrNameLst>
                                      </p:cBhvr>
                                      <p:to>
                                        <p:strVal val="visible"/>
                                      </p:to>
                                    </p:set>
                                    <p:animEffect transition="in" filter="fade">
                                      <p:cBhvr>
                                        <p:cTn id="75" dur="500"/>
                                        <p:tgtEl>
                                          <p:spTgt spid="6">
                                            <p:graphicEl>
                                              <a:dgm id="{2474B8A6-32A2-4CC0-937C-9B4C4B6145A6}"/>
                                            </p:graphicEl>
                                          </p:spTgt>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6">
                                            <p:graphicEl>
                                              <a:dgm id="{0A3E5AC7-581C-41A6-AA80-0649D3F5F006}"/>
                                            </p:graphicEl>
                                          </p:spTgt>
                                        </p:tgtEl>
                                        <p:attrNameLst>
                                          <p:attrName>style.visibility</p:attrName>
                                        </p:attrNameLst>
                                      </p:cBhvr>
                                      <p:to>
                                        <p:strVal val="visible"/>
                                      </p:to>
                                    </p:set>
                                    <p:animEffect transition="in" filter="fade">
                                      <p:cBhvr>
                                        <p:cTn id="78" dur="500"/>
                                        <p:tgtEl>
                                          <p:spTgt spid="6">
                                            <p:graphicEl>
                                              <a:dgm id="{0A3E5AC7-581C-41A6-AA80-0649D3F5F006}"/>
                                            </p:graphicEl>
                                          </p:spTgt>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6">
                                            <p:graphicEl>
                                              <a:dgm id="{1F34BB03-8295-4A52-BE53-35B502E45BC2}"/>
                                            </p:graphicEl>
                                          </p:spTgt>
                                        </p:tgtEl>
                                        <p:attrNameLst>
                                          <p:attrName>style.visibility</p:attrName>
                                        </p:attrNameLst>
                                      </p:cBhvr>
                                      <p:to>
                                        <p:strVal val="visible"/>
                                      </p:to>
                                    </p:set>
                                    <p:animEffect transition="in" filter="fade">
                                      <p:cBhvr>
                                        <p:cTn id="83" dur="500"/>
                                        <p:tgtEl>
                                          <p:spTgt spid="6">
                                            <p:graphicEl>
                                              <a:dgm id="{1F34BB03-8295-4A52-BE53-35B502E45BC2}"/>
                                            </p:graphicEl>
                                          </p:spTgt>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6">
                                            <p:graphicEl>
                                              <a:dgm id="{D67CC79A-B6CC-40EF-B124-2D4097F61312}"/>
                                            </p:graphicEl>
                                          </p:spTgt>
                                        </p:tgtEl>
                                        <p:attrNameLst>
                                          <p:attrName>style.visibility</p:attrName>
                                        </p:attrNameLst>
                                      </p:cBhvr>
                                      <p:to>
                                        <p:strVal val="visible"/>
                                      </p:to>
                                    </p:set>
                                    <p:animEffect transition="in" filter="fade">
                                      <p:cBhvr>
                                        <p:cTn id="86" dur="500"/>
                                        <p:tgtEl>
                                          <p:spTgt spid="6">
                                            <p:graphicEl>
                                              <a:dgm id="{D67CC79A-B6CC-40EF-B124-2D4097F61312}"/>
                                            </p:graphicEl>
                                          </p:spTgt>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6">
                                            <p:graphicEl>
                                              <a:dgm id="{EB3C1CC8-3619-4BF3-B10C-E7EFD928DF29}"/>
                                            </p:graphicEl>
                                          </p:spTgt>
                                        </p:tgtEl>
                                        <p:attrNameLst>
                                          <p:attrName>style.visibility</p:attrName>
                                        </p:attrNameLst>
                                      </p:cBhvr>
                                      <p:to>
                                        <p:strVal val="visible"/>
                                      </p:to>
                                    </p:set>
                                    <p:animEffect transition="in" filter="fade">
                                      <p:cBhvr>
                                        <p:cTn id="91" dur="500"/>
                                        <p:tgtEl>
                                          <p:spTgt spid="6">
                                            <p:graphicEl>
                                              <a:dgm id="{EB3C1CC8-3619-4BF3-B10C-E7EFD928DF29}"/>
                                            </p:graphicEl>
                                          </p:spTgt>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6">
                                            <p:graphicEl>
                                              <a:dgm id="{7BC0A2C8-50B0-469D-8D62-11DF10AA86C9}"/>
                                            </p:graphicEl>
                                          </p:spTgt>
                                        </p:tgtEl>
                                        <p:attrNameLst>
                                          <p:attrName>style.visibility</p:attrName>
                                        </p:attrNameLst>
                                      </p:cBhvr>
                                      <p:to>
                                        <p:strVal val="visible"/>
                                      </p:to>
                                    </p:set>
                                    <p:animEffect transition="in" filter="fade">
                                      <p:cBhvr>
                                        <p:cTn id="94" dur="500"/>
                                        <p:tgtEl>
                                          <p:spTgt spid="6">
                                            <p:graphicEl>
                                              <a:dgm id="{7BC0A2C8-50B0-469D-8D62-11DF10AA86C9}"/>
                                            </p:graphicEl>
                                          </p:spTgt>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grpId="0" nodeType="clickEffect">
                                  <p:stCondLst>
                                    <p:cond delay="0"/>
                                  </p:stCondLst>
                                  <p:childTnLst>
                                    <p:set>
                                      <p:cBhvr>
                                        <p:cTn id="98" dur="1" fill="hold">
                                          <p:stCondLst>
                                            <p:cond delay="0"/>
                                          </p:stCondLst>
                                        </p:cTn>
                                        <p:tgtEl>
                                          <p:spTgt spid="6">
                                            <p:graphicEl>
                                              <a:dgm id="{BD85A86A-4159-4657-8EE2-2AD7AA1437AF}"/>
                                            </p:graphicEl>
                                          </p:spTgt>
                                        </p:tgtEl>
                                        <p:attrNameLst>
                                          <p:attrName>style.visibility</p:attrName>
                                        </p:attrNameLst>
                                      </p:cBhvr>
                                      <p:to>
                                        <p:strVal val="visible"/>
                                      </p:to>
                                    </p:set>
                                    <p:animEffect transition="in" filter="fade">
                                      <p:cBhvr>
                                        <p:cTn id="99" dur="500"/>
                                        <p:tgtEl>
                                          <p:spTgt spid="6">
                                            <p:graphicEl>
                                              <a:dgm id="{BD85A86A-4159-4657-8EE2-2AD7AA1437AF}"/>
                                            </p:graphicEl>
                                          </p:spTgt>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6">
                                            <p:graphicEl>
                                              <a:dgm id="{165566F0-CBFB-4905-B8BE-C7FF620DE33A}"/>
                                            </p:graphicEl>
                                          </p:spTgt>
                                        </p:tgtEl>
                                        <p:attrNameLst>
                                          <p:attrName>style.visibility</p:attrName>
                                        </p:attrNameLst>
                                      </p:cBhvr>
                                      <p:to>
                                        <p:strVal val="visible"/>
                                      </p:to>
                                    </p:set>
                                    <p:animEffect transition="in" filter="fade">
                                      <p:cBhvr>
                                        <p:cTn id="102" dur="500"/>
                                        <p:tgtEl>
                                          <p:spTgt spid="6">
                                            <p:graphicEl>
                                              <a:dgm id="{165566F0-CBFB-4905-B8BE-C7FF620DE33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 grpId="0" animBg="1"/>
      <p:bldP spid="3" grpId="0" animBg="1"/>
      <p:bldP spid="5" grpId="0" build="p"/>
      <p:bldGraphic spid="6" grpId="0">
        <p:bldSub>
          <a:bldDgm bld="lvlOne"/>
        </p:bldSub>
      </p:bldGraphic>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 name="fundoverdeslide.jpg" descr="fundoverdeslide.jp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162" name="Título da apresentação"/>
          <p:cNvSpPr txBox="1">
            <a:spLocks noGrp="1"/>
          </p:cNvSpPr>
          <p:nvPr>
            <p:ph type="title"/>
          </p:nvPr>
        </p:nvSpPr>
        <p:spPr>
          <a:xfrm>
            <a:off x="1206499" y="365133"/>
            <a:ext cx="21971001" cy="4648201"/>
          </a:xfrm>
          <a:prstGeom prst="rect">
            <a:avLst/>
          </a:prstGeom>
        </p:spPr>
        <p:txBody>
          <a:bodyPr anchor="t"/>
          <a:lstStyle>
            <a:lvl1pPr>
              <a:defRPr sz="8400" b="0" spc="-168">
                <a:solidFill>
                  <a:srgbClr val="FFFFFF"/>
                </a:solidFill>
                <a:latin typeface="Fira Sans Bold"/>
                <a:ea typeface="Fira Sans Bold"/>
                <a:cs typeface="Fira Sans Bold"/>
                <a:sym typeface="Fira Sans Bold"/>
              </a:defRPr>
            </a:lvl1pPr>
          </a:lstStyle>
          <a:p>
            <a:r>
              <a:rPr lang="pt-BR" dirty="0"/>
              <a:t>Prorrogação Excepcional</a:t>
            </a:r>
            <a:endParaRPr dirty="0"/>
          </a:p>
        </p:txBody>
      </p:sp>
      <p:sp>
        <p:nvSpPr>
          <p:cNvPr id="165" name="Lorem ipsum dolor sit amet, consectetur adipiscing elit, sed do eiusmod tempor incididunt ut labore et dolore magna aliqua. Ut enim ad minim veniam, quis nostrud exercitation ullamco laboris nisi ut aliquip ex ea commodo consequat. Duis aute irure dolor "/>
          <p:cNvSpPr txBox="1"/>
          <p:nvPr/>
        </p:nvSpPr>
        <p:spPr>
          <a:xfrm>
            <a:off x="977286" y="2116682"/>
            <a:ext cx="11214713" cy="6565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a:defRPr sz="3600">
                <a:solidFill>
                  <a:srgbClr val="FFFEFF"/>
                </a:solidFill>
                <a:latin typeface="Fira Sans Regular"/>
                <a:ea typeface="Fira Sans Regular"/>
                <a:cs typeface="Fira Sans Regular"/>
                <a:sym typeface="Fira Sans Regular"/>
              </a:defRPr>
            </a:lvl1pPr>
          </a:lstStyle>
          <a:p>
            <a:pPr marL="571500" indent="-571500">
              <a:buFont typeface="Arial" panose="020B0604020202020204" pitchFamily="34" charset="0"/>
              <a:buChar char="•"/>
            </a:pPr>
            <a:r>
              <a:rPr lang="pt-BR" sz="3600" dirty="0">
                <a:effectLst>
                  <a:outerShdw blurRad="38100" dist="38100" dir="2700000" algn="tl">
                    <a:srgbClr val="000000">
                      <a:alpha val="43137"/>
                    </a:srgbClr>
                  </a:outerShdw>
                </a:effectLst>
                <a:ea typeface="Roboto" panose="02000000000000000000" pitchFamily="2" charset="0"/>
                <a:cs typeface="Roboto" panose="02000000000000000000" pitchFamily="2" charset="0"/>
              </a:rPr>
              <a:t>Medida Provisória Nº 1.266 de 14/10/2024;</a:t>
            </a:r>
          </a:p>
        </p:txBody>
      </p:sp>
      <p:sp>
        <p:nvSpPr>
          <p:cNvPr id="3" name="Lorem ipsum dolor sit amet, consectetur adipiscing elit, sed do eiusmod tempor incididunt ut labore et dolore magna aliqua. Ut enim ad minim veniam, quis nostrud exercitation ullamco laboris nisi ut aliquip ex ea commodo consequat. Duis aute irure dolor ">
            <a:extLst>
              <a:ext uri="{FF2B5EF4-FFF2-40B4-BE49-F238E27FC236}">
                <a16:creationId xmlns:a16="http://schemas.microsoft.com/office/drawing/2014/main" id="{935F664B-DFF4-9371-F20D-EB725C9455AF}"/>
              </a:ext>
            </a:extLst>
          </p:cNvPr>
          <p:cNvSpPr txBox="1"/>
          <p:nvPr/>
        </p:nvSpPr>
        <p:spPr>
          <a:xfrm>
            <a:off x="977285" y="3421226"/>
            <a:ext cx="22851979" cy="78585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a:defRPr sz="3600">
                <a:solidFill>
                  <a:srgbClr val="FFFEFF"/>
                </a:solidFill>
                <a:latin typeface="Fira Sans Regular"/>
                <a:ea typeface="Fira Sans Regular"/>
                <a:cs typeface="Fira Sans Regular"/>
                <a:sym typeface="Fira Sans Regular"/>
              </a:defRPr>
            </a:lvl1pPr>
          </a:lstStyle>
          <a:p>
            <a:pPr marL="571500" indent="-571500">
              <a:buFont typeface="Arial" panose="020B0604020202020204" pitchFamily="34" charset="0"/>
              <a:buChar char="•"/>
            </a:pPr>
            <a:r>
              <a:rPr lang="pt-BR" dirty="0">
                <a:effectLst>
                  <a:outerShdw blurRad="38100" dist="38100" dir="2700000" algn="tl">
                    <a:srgbClr val="000000">
                      <a:alpha val="43137"/>
                    </a:srgbClr>
                  </a:outerShdw>
                </a:effectLst>
                <a:ea typeface="Roboto" panose="02000000000000000000" pitchFamily="2" charset="0"/>
                <a:cs typeface="Roboto" panose="02000000000000000000" pitchFamily="2" charset="0"/>
              </a:rPr>
              <a:t>Drawback Suspensão:</a:t>
            </a:r>
          </a:p>
          <a:p>
            <a:pPr marL="742950" indent="-742950">
              <a:buFont typeface="Wingdings" panose="05000000000000000000" pitchFamily="2" charset="2"/>
              <a:buChar char="§"/>
            </a:pPr>
            <a:endParaRPr lang="pt-BR" dirty="0">
              <a:effectLst>
                <a:outerShdw blurRad="38100" dist="38100" dir="2700000" algn="tl">
                  <a:srgbClr val="000000">
                    <a:alpha val="43137"/>
                  </a:srgbClr>
                </a:outerShdw>
              </a:effectLst>
              <a:ea typeface="Roboto" panose="02000000000000000000" pitchFamily="2" charset="0"/>
              <a:cs typeface="Roboto" panose="02000000000000000000" pitchFamily="2" charset="0"/>
            </a:endParaRPr>
          </a:p>
          <a:p>
            <a:pPr marL="742950" indent="-742950">
              <a:buFont typeface="Wingdings" panose="05000000000000000000" pitchFamily="2" charset="2"/>
              <a:buChar char="§"/>
            </a:pPr>
            <a:r>
              <a:rPr lang="pt-BR" dirty="0">
                <a:effectLst>
                  <a:outerShdw blurRad="38100" dist="38100" dir="2700000" algn="tl">
                    <a:srgbClr val="000000">
                      <a:alpha val="43137"/>
                    </a:srgbClr>
                  </a:outerShdw>
                </a:effectLst>
                <a:ea typeface="Roboto" panose="02000000000000000000" pitchFamily="2" charset="0"/>
                <a:cs typeface="Roboto" panose="02000000000000000000" pitchFamily="2" charset="0"/>
              </a:rPr>
              <a:t>Empresas domiciliadas no Rio Grande do Sul ou fabricantes-intermediários com exportação por empresa do Rio Grande do Sul;</a:t>
            </a:r>
          </a:p>
          <a:p>
            <a:pPr marL="742950" indent="-742950">
              <a:buFont typeface="Wingdings" panose="05000000000000000000" pitchFamily="2" charset="2"/>
              <a:buChar char="§"/>
            </a:pPr>
            <a:r>
              <a:rPr lang="pt-BR" dirty="0">
                <a:effectLst>
                  <a:outerShdw blurRad="38100" dist="38100" dir="2700000" algn="tl">
                    <a:srgbClr val="000000">
                      <a:alpha val="43137"/>
                    </a:srgbClr>
                  </a:outerShdw>
                </a:effectLst>
                <a:ea typeface="Roboto" panose="02000000000000000000" pitchFamily="2" charset="0"/>
                <a:cs typeface="Roboto" panose="02000000000000000000" pitchFamily="2" charset="0"/>
              </a:rPr>
              <a:t>Data de termo final após prorrogação inicial esteja compreendida entre 24 de abril e 31 de dezembro de 2024;</a:t>
            </a:r>
          </a:p>
          <a:p>
            <a:pPr marL="742950" indent="-742950">
              <a:buFont typeface="Wingdings" panose="05000000000000000000" pitchFamily="2" charset="2"/>
              <a:buChar char="§"/>
            </a:pPr>
            <a:r>
              <a:rPr lang="pt-BR" dirty="0">
                <a:effectLst>
                  <a:outerShdw blurRad="38100" dist="38100" dir="2700000" algn="tl">
                    <a:srgbClr val="000000">
                      <a:alpha val="43137"/>
                    </a:srgbClr>
                  </a:outerShdw>
                </a:effectLst>
                <a:ea typeface="Roboto" panose="02000000000000000000" pitchFamily="2" charset="0"/>
                <a:cs typeface="Roboto" panose="02000000000000000000" pitchFamily="2" charset="0"/>
              </a:rPr>
              <a:t>Análise de encerramento do ato concessório não tenha sido concluída pela autoridade competente;</a:t>
            </a:r>
          </a:p>
          <a:p>
            <a:pPr marL="742950" indent="-742950">
              <a:buFont typeface="Wingdings" panose="05000000000000000000" pitchFamily="2" charset="2"/>
              <a:buChar char="§"/>
            </a:pPr>
            <a:endParaRPr lang="pt-BR" dirty="0">
              <a:effectLst>
                <a:outerShdw blurRad="38100" dist="38100" dir="2700000" algn="tl">
                  <a:srgbClr val="000000">
                    <a:alpha val="43137"/>
                  </a:srgbClr>
                </a:outerShdw>
              </a:effectLst>
              <a:ea typeface="Roboto" panose="02000000000000000000" pitchFamily="2" charset="0"/>
              <a:cs typeface="Roboto" panose="02000000000000000000" pitchFamily="2" charset="0"/>
            </a:endParaRPr>
          </a:p>
          <a:p>
            <a:pPr marL="571500" indent="-571500">
              <a:buFont typeface="Arial" panose="020B0604020202020204" pitchFamily="34" charset="0"/>
              <a:buChar char="•"/>
            </a:pPr>
            <a:r>
              <a:rPr lang="pt-BR" dirty="0">
                <a:effectLst>
                  <a:outerShdw blurRad="38100" dist="38100" dir="2700000" algn="tl">
                    <a:srgbClr val="000000">
                      <a:alpha val="43137"/>
                    </a:srgbClr>
                  </a:outerShdw>
                </a:effectLst>
                <a:ea typeface="Roboto" panose="02000000000000000000" pitchFamily="2" charset="0"/>
                <a:cs typeface="Roboto" panose="02000000000000000000" pitchFamily="2" charset="0"/>
              </a:rPr>
              <a:t>Drawback Isenção:</a:t>
            </a:r>
          </a:p>
          <a:p>
            <a:pPr marL="571500" indent="-571500">
              <a:buFont typeface="Arial" panose="020B0604020202020204" pitchFamily="34" charset="0"/>
              <a:buChar char="•"/>
            </a:pPr>
            <a:endParaRPr lang="pt-BR" dirty="0">
              <a:effectLst>
                <a:outerShdw blurRad="38100" dist="38100" dir="2700000" algn="tl">
                  <a:srgbClr val="000000">
                    <a:alpha val="43137"/>
                  </a:srgbClr>
                </a:outerShdw>
              </a:effectLst>
              <a:ea typeface="Roboto" panose="02000000000000000000" pitchFamily="2" charset="0"/>
              <a:cs typeface="Roboto" panose="02000000000000000000" pitchFamily="2" charset="0"/>
            </a:endParaRPr>
          </a:p>
          <a:p>
            <a:pPr marL="571500" indent="-571500">
              <a:buFont typeface="Wingdings" panose="05000000000000000000" pitchFamily="2" charset="2"/>
              <a:buChar char="§"/>
            </a:pPr>
            <a:r>
              <a:rPr lang="pt-BR" dirty="0">
                <a:effectLst>
                  <a:outerShdw blurRad="38100" dist="38100" dir="2700000" algn="tl">
                    <a:srgbClr val="000000">
                      <a:alpha val="43137"/>
                    </a:srgbClr>
                  </a:outerShdw>
                </a:effectLst>
                <a:ea typeface="Roboto" panose="02000000000000000000" pitchFamily="2" charset="0"/>
                <a:cs typeface="Roboto" panose="02000000000000000000" pitchFamily="2" charset="0"/>
              </a:rPr>
              <a:t>Empresas domiciliadas no Rio Grande do Sul;</a:t>
            </a:r>
          </a:p>
          <a:p>
            <a:pPr marL="571500" indent="-571500">
              <a:buFont typeface="Wingdings" panose="05000000000000000000" pitchFamily="2" charset="2"/>
              <a:buChar char="§"/>
            </a:pPr>
            <a:r>
              <a:rPr lang="pt-BR" dirty="0">
                <a:effectLst>
                  <a:outerShdw blurRad="38100" dist="38100" dir="2700000" algn="tl">
                    <a:srgbClr val="000000">
                      <a:alpha val="43137"/>
                    </a:srgbClr>
                  </a:outerShdw>
                </a:effectLst>
                <a:ea typeface="Roboto" panose="02000000000000000000" pitchFamily="2" charset="0"/>
                <a:cs typeface="Roboto" panose="02000000000000000000" pitchFamily="2" charset="0"/>
              </a:rPr>
              <a:t>O ato concessório já tenha sido prorrogado por um ano;</a:t>
            </a:r>
          </a:p>
          <a:p>
            <a:pPr marL="571500" indent="-571500">
              <a:buFont typeface="Wingdings" panose="05000000000000000000" pitchFamily="2" charset="2"/>
              <a:buChar char="§"/>
            </a:pPr>
            <a:r>
              <a:rPr lang="pt-BR" dirty="0">
                <a:effectLst>
                  <a:outerShdw blurRad="38100" dist="38100" dir="2700000" algn="tl">
                    <a:srgbClr val="000000">
                      <a:alpha val="43137"/>
                    </a:srgbClr>
                  </a:outerShdw>
                </a:effectLst>
                <a:ea typeface="Roboto" panose="02000000000000000000" pitchFamily="2" charset="0"/>
                <a:cs typeface="Roboto" panose="02000000000000000000" pitchFamily="2" charset="0"/>
              </a:rPr>
              <a:t>Data de termo final após prorrogação inicial esteja compreendida entre 24 de abril e 31 de dezembro de 2024.</a:t>
            </a:r>
            <a:endParaRPr lang="pt-BR" sz="3600" dirty="0">
              <a:effectLst>
                <a:outerShdw blurRad="38100" dist="38100" dir="2700000" algn="tl">
                  <a:srgbClr val="000000">
                    <a:alpha val="43137"/>
                  </a:srgbClr>
                </a:outerShdw>
              </a:effectLst>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14625236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bg/>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 grpId="0" animBg="1"/>
      <p:bldP spid="165" grpId="0" animBg="1"/>
      <p:bldP spid="3" grpId="0" build="p"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2" name="Título da apresentação"/>
          <p:cNvSpPr txBox="1">
            <a:spLocks noGrp="1"/>
          </p:cNvSpPr>
          <p:nvPr>
            <p:ph type="title"/>
          </p:nvPr>
        </p:nvSpPr>
        <p:spPr>
          <a:xfrm>
            <a:off x="2127519" y="5743170"/>
            <a:ext cx="21971001" cy="4648201"/>
          </a:xfrm>
          <a:prstGeom prst="rect">
            <a:avLst/>
          </a:prstGeom>
        </p:spPr>
        <p:txBody>
          <a:bodyPr anchor="t"/>
          <a:lstStyle>
            <a:lvl1pPr>
              <a:defRPr sz="10600" b="0" i="1" spc="-211">
                <a:solidFill>
                  <a:srgbClr val="FFFFFF"/>
                </a:solidFill>
                <a:latin typeface="Fira Sans Bold"/>
                <a:ea typeface="Fira Sans Bold"/>
                <a:cs typeface="Fira Sans Bold"/>
                <a:sym typeface="Fira Sans Bold"/>
              </a:defRPr>
            </a:lvl1pPr>
          </a:lstStyle>
          <a:p>
            <a:r>
              <a:rPr lang="pt-BR" dirty="0"/>
              <a:t>Muito Obrigado!</a:t>
            </a:r>
            <a:endParaRPr dirty="0"/>
          </a:p>
        </p:txBody>
      </p:sp>
      <p:sp>
        <p:nvSpPr>
          <p:cNvPr id="153" name="Autoria e Data"/>
          <p:cNvSpPr txBox="1">
            <a:spLocks noGrp="1"/>
          </p:cNvSpPr>
          <p:nvPr>
            <p:ph type="body" idx="22"/>
          </p:nvPr>
        </p:nvSpPr>
        <p:spPr>
          <a:prstGeom prst="rect">
            <a:avLst/>
          </a:prstGeom>
        </p:spPr>
        <p:txBody>
          <a:bodyPr>
            <a:normAutofit lnSpcReduction="10000"/>
          </a:bodyPr>
          <a:lstStyle/>
          <a:p>
            <a:endParaRPr dirty="0"/>
          </a:p>
        </p:txBody>
      </p:sp>
    </p:spTree>
    <p:extLst>
      <p:ext uri="{BB962C8B-B14F-4D97-AF65-F5344CB8AC3E}">
        <p14:creationId xmlns:p14="http://schemas.microsoft.com/office/powerpoint/2010/main" val="215207771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 grpId="0" animBg="1"/>
    </p:bldLst>
  </p:timing>
</p:sld>
</file>

<file path=ppt/theme/theme1.xml><?xml version="1.0" encoding="utf-8"?>
<a:theme xmlns:a="http://schemas.openxmlformats.org/drawingml/2006/main" name="33_DynamicLight">
  <a:themeElements>
    <a:clrScheme name="33_DynamicLight">
      <a:dk1>
        <a:srgbClr val="5E5E5E"/>
      </a:dk1>
      <a:lt1>
        <a:srgbClr val="005E00"/>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33_DynamicLight">
      <a:majorFont>
        <a:latin typeface="Helvetica Neue"/>
        <a:ea typeface="Helvetica Neue"/>
        <a:cs typeface="Helvetica Neue"/>
      </a:majorFont>
      <a:minorFont>
        <a:latin typeface="Helvetica Neue"/>
        <a:ea typeface="Helvetica Neue"/>
        <a:cs typeface="Helvetica Neue"/>
      </a:minorFont>
    </a:fontScheme>
    <a:fmtScheme name="33_Dynamic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fficienza" id="{5C01E352-E5AB-C841-928E-7D76D90A022A}" vid="{E4A2F920-51FE-3D4A-8576-45E33E8D52BE}"/>
    </a:ext>
  </a:extLst>
</a:theme>
</file>

<file path=ppt/theme/theme3.xml><?xml version="1.0" encoding="utf-8"?>
<a:theme xmlns:a="http://schemas.openxmlformats.org/drawingml/2006/main" name="1_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3_DynamicLight">
  <a:themeElements>
    <a:clrScheme name="33_DynamicLight">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33_DynamicLight">
      <a:majorFont>
        <a:latin typeface="Helvetica Neue"/>
        <a:ea typeface="Helvetica Neue"/>
        <a:cs typeface="Helvetica Neue"/>
      </a:majorFont>
      <a:minorFont>
        <a:latin typeface="Helvetica Neue"/>
        <a:ea typeface="Helvetica Neue"/>
        <a:cs typeface="Helvetica Neue"/>
      </a:minorFont>
    </a:fontScheme>
    <a:fmtScheme name="33_Dynamic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DB87E417B0A3A44DAC4F1A58C5F265CE" ma:contentTypeVersion="16" ma:contentTypeDescription="Crie um novo documento." ma:contentTypeScope="" ma:versionID="2e0db8c3f16865057218b820c210f8be">
  <xsd:schema xmlns:xsd="http://www.w3.org/2001/XMLSchema" xmlns:xs="http://www.w3.org/2001/XMLSchema" xmlns:p="http://schemas.microsoft.com/office/2006/metadata/properties" xmlns:ns2="88976e50-c05c-47e7-9f3c-24200e20e854" xmlns:ns3="926235be-de49-4753-bfd9-e377cfd72736" targetNamespace="http://schemas.microsoft.com/office/2006/metadata/properties" ma:root="true" ma:fieldsID="03741632bc6ac2f2cd9b38617f7fc9ff" ns2:_="" ns3:_="">
    <xsd:import namespace="88976e50-c05c-47e7-9f3c-24200e20e854"/>
    <xsd:import namespace="926235be-de49-4753-bfd9-e377cfd72736"/>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8976e50-c05c-47e7-9f3c-24200e20e85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Length (seconds)" ma:internalName="MediaLengthInSeconds" ma:readOnly="true">
      <xsd:simpleType>
        <xsd:restriction base="dms:Unknown"/>
      </xsd:simpleType>
    </xsd:element>
    <xsd:element name="MediaServiceDateTaken" ma:index="11" nillable="true" ma:displayName="MediaServiceDateTaken" ma:hidden="true" ma:internalName="MediaServiceDateTaken"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Marcações de imagem" ma:readOnly="false" ma:fieldId="{5cf76f15-5ced-4ddc-b409-7134ff3c332f}" ma:taxonomyMulti="true" ma:sspId="a900c9ee-7f5e-4d6f-b678-140d3dc0af2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26235be-de49-4753-bfd9-e377cfd72736" elementFormDefault="qualified">
    <xsd:import namespace="http://schemas.microsoft.com/office/2006/documentManagement/types"/>
    <xsd:import namespace="http://schemas.microsoft.com/office/infopath/2007/PartnerControls"/>
    <xsd:element name="SharedWithUsers" ma:index="17" nillable="true" ma:displayName="Compartilhado com"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Detalhes de Compartilhado Com" ma:internalName="SharedWithDetails" ma:readOnly="true">
      <xsd:simpleType>
        <xsd:restriction base="dms:Note">
          <xsd:maxLength value="255"/>
        </xsd:restriction>
      </xsd:simpleType>
    </xsd:element>
    <xsd:element name="TaxCatchAll" ma:index="21" nillable="true" ma:displayName="Taxonomy Catch All Column" ma:hidden="true" ma:list="{31d327a6-5b35-4d97-9a15-0b41b1f718fc}" ma:internalName="TaxCatchAll" ma:showField="CatchAllData" ma:web="926235be-de49-4753-bfd9-e377cfd7273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ú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26235be-de49-4753-bfd9-e377cfd72736" xsi:nil="true"/>
    <lcf76f155ced4ddcb4097134ff3c332f xmlns="88976e50-c05c-47e7-9f3c-24200e20e85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2892D3C-E4B9-4BAF-BCED-4D3270709E30}"/>
</file>

<file path=customXml/itemProps2.xml><?xml version="1.0" encoding="utf-8"?>
<ds:datastoreItem xmlns:ds="http://schemas.openxmlformats.org/officeDocument/2006/customXml" ds:itemID="{5D63DD27-D0E4-44C9-A448-246367A84386}"/>
</file>

<file path=customXml/itemProps3.xml><?xml version="1.0" encoding="utf-8"?>
<ds:datastoreItem xmlns:ds="http://schemas.openxmlformats.org/officeDocument/2006/customXml" ds:itemID="{B0E521C8-6214-4EC4-8608-D1A009A1F558}"/>
</file>

<file path=docProps/app.xml><?xml version="1.0" encoding="utf-8"?>
<Properties xmlns="http://schemas.openxmlformats.org/officeDocument/2006/extended-properties" xmlns:vt="http://schemas.openxmlformats.org/officeDocument/2006/docPropsVTypes">
  <TotalTime>345</TotalTime>
  <Words>1375</Words>
  <Application>Microsoft Office PowerPoint</Application>
  <PresentationFormat>Personalizar</PresentationFormat>
  <Paragraphs>259</Paragraphs>
  <Slides>30</Slides>
  <Notes>0</Notes>
  <HiddenSlides>0</HiddenSlides>
  <MMClips>0</MMClips>
  <ScaleCrop>false</ScaleCrop>
  <HeadingPairs>
    <vt:vector size="6" baseType="variant">
      <vt:variant>
        <vt:lpstr>Fontes usadas</vt:lpstr>
      </vt:variant>
      <vt:variant>
        <vt:i4>11</vt:i4>
      </vt:variant>
      <vt:variant>
        <vt:lpstr>Tema</vt:lpstr>
      </vt:variant>
      <vt:variant>
        <vt:i4>3</vt:i4>
      </vt:variant>
      <vt:variant>
        <vt:lpstr>Títulos de slides</vt:lpstr>
      </vt:variant>
      <vt:variant>
        <vt:i4>30</vt:i4>
      </vt:variant>
    </vt:vector>
  </HeadingPairs>
  <TitlesOfParts>
    <vt:vector size="44" baseType="lpstr">
      <vt:lpstr>Arial</vt:lpstr>
      <vt:lpstr>Calibri</vt:lpstr>
      <vt:lpstr>Calibri Light</vt:lpstr>
      <vt:lpstr>Courier New</vt:lpstr>
      <vt:lpstr>Fira Sans Bold</vt:lpstr>
      <vt:lpstr>Fira Sans Regular</vt:lpstr>
      <vt:lpstr>Helvetica Neue</vt:lpstr>
      <vt:lpstr>Helvetica Neue LT Std 55 Roman</vt:lpstr>
      <vt:lpstr>Helvetica Neue Medium</vt:lpstr>
      <vt:lpstr>Roboto</vt:lpstr>
      <vt:lpstr>Wingdings</vt:lpstr>
      <vt:lpstr>33_DynamicLight</vt:lpstr>
      <vt:lpstr>Tema do Office</vt:lpstr>
      <vt:lpstr>1_Tema do Office</vt:lpstr>
      <vt:lpstr>Drawback</vt:lpstr>
      <vt:lpstr>Guilherme Nicoletto Adami</vt:lpstr>
      <vt:lpstr>DRAWBACK</vt:lpstr>
      <vt:lpstr>DRAWBACK</vt:lpstr>
      <vt:lpstr>REPRESENTATIVIDADE DO DRAWBACK</vt:lpstr>
      <vt:lpstr>REPRESENTATIVIDADE DO DRAWBACK</vt:lpstr>
      <vt:lpstr>REPRESENTATIVIDADE DO DRAWBACK</vt:lpstr>
      <vt:lpstr>Requisitos Necessários para Usufruir do Benefício </vt:lpstr>
      <vt:lpstr>Apresentação do PowerPoint</vt:lpstr>
      <vt:lpstr>DRAWBACK – SIMPLES NACIONAL</vt:lpstr>
      <vt:lpstr>Industrialização por Encomenda</vt:lpstr>
      <vt:lpstr>DRAWBACK SUSPENSÃO =&gt; FUTURO  DRAWBACK ISENÇÃO &lt;= PASSADO</vt:lpstr>
      <vt:lpstr>DRAWBACK SUSPENSÃO</vt:lpstr>
      <vt:lpstr>FLUXO DO DRAWBACK SUSPENSÃO</vt:lpstr>
      <vt:lpstr>ABRANGÊNCIA DA SUSPENSÃO</vt:lpstr>
      <vt:lpstr>Compromisso de Exportação</vt:lpstr>
      <vt:lpstr>EM CASO DE NÃO CUMPRIMENTO DO REGIME, DEVERÁ SER ADOTADA ALGUMA DAS POSSIBILIDADES ABAIXO:</vt:lpstr>
      <vt:lpstr>DRAWBACK ISENÇÃO</vt:lpstr>
      <vt:lpstr>FLUXO DO DRAWBACK ISENÇÃO (Prática sem Drawback)</vt:lpstr>
      <vt:lpstr>FLUXO DO DRAWBACK ISENÇÃO (Prática com Drawback)</vt:lpstr>
      <vt:lpstr>ABRANGÊNCIA DA ISENÇÃO</vt:lpstr>
      <vt:lpstr>Linha do Tempo</vt:lpstr>
      <vt:lpstr>Quanto Posso Repor?</vt:lpstr>
      <vt:lpstr>Case Prático</vt:lpstr>
      <vt:lpstr>Drawback Suspensão x Drawback Isenção</vt:lpstr>
      <vt:lpstr>Vantagens Drawback Suspensão</vt:lpstr>
      <vt:lpstr>Vantagens Drawback Isenção</vt:lpstr>
      <vt:lpstr>Case de Sucesso</vt:lpstr>
      <vt:lpstr>Prorrogação Excepcional</vt:lpstr>
      <vt:lpstr>Muito Obrigado!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Guilherme Nicoletto Adami</dc:creator>
  <cp:lastModifiedBy>Guilherme Nicoletto Adami</cp:lastModifiedBy>
  <cp:revision>55</cp:revision>
  <dcterms:modified xsi:type="dcterms:W3CDTF">2024-10-21T17:31:20Z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0x010100DB87E417B0A3A44DAC4F1A58C5F265CE</vt:lpwstr>
  </property>
</Properties>
</file>