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4" r:id="rId9"/>
    <p:sldId id="265" r:id="rId10"/>
    <p:sldId id="266" r:id="rId11"/>
    <p:sldId id="269" r:id="rId12"/>
    <p:sldId id="271" r:id="rId13"/>
    <p:sldId id="270"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3" d="100"/>
          <a:sy n="43" d="100"/>
        </p:scale>
        <p:origin x="7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7ACBCC-6228-49D3-9122-0D43EB97D7A7}" type="doc">
      <dgm:prSet loTypeId="urn:microsoft.com/office/officeart/2005/8/layout/hProcess11" loCatId="process" qsTypeId="urn:microsoft.com/office/officeart/2005/8/quickstyle/simple1" qsCatId="simple" csTypeId="urn:microsoft.com/office/officeart/2005/8/colors/accent1_2" csCatId="accent1" phldr="1"/>
      <dgm:spPr/>
    </dgm:pt>
    <dgm:pt modelId="{7F6D2C6D-C425-439B-992C-0A06DA526078}">
      <dgm:prSet phldrT="[Texto]" custT="1"/>
      <dgm:spPr/>
      <dgm:t>
        <a:bodyPr/>
        <a:lstStyle/>
        <a:p>
          <a:r>
            <a:rPr lang="pt-BR" sz="2700" b="1" dirty="0">
              <a:latin typeface="Fira Sans Bold"/>
            </a:rPr>
            <a:t>2023</a:t>
          </a:r>
          <a:r>
            <a:rPr lang="pt-BR" sz="2700" dirty="0">
              <a:latin typeface="Fira Sans Bold"/>
            </a:rPr>
            <a:t>: Emenda Constitucional.</a:t>
          </a:r>
        </a:p>
      </dgm:t>
    </dgm:pt>
    <dgm:pt modelId="{FCFAF0CF-D64C-4828-B502-F48EC49A08E9}" type="parTrans" cxnId="{45C7AFAD-7A78-4A25-9A65-C93E91FC0563}">
      <dgm:prSet/>
      <dgm:spPr/>
      <dgm:t>
        <a:bodyPr/>
        <a:lstStyle/>
        <a:p>
          <a:endParaRPr lang="pt-BR"/>
        </a:p>
      </dgm:t>
    </dgm:pt>
    <dgm:pt modelId="{08D8F0E7-5ADA-45DB-8AEC-1C61DE0AD2FE}" type="sibTrans" cxnId="{45C7AFAD-7A78-4A25-9A65-C93E91FC0563}">
      <dgm:prSet/>
      <dgm:spPr/>
      <dgm:t>
        <a:bodyPr/>
        <a:lstStyle/>
        <a:p>
          <a:endParaRPr lang="pt-BR"/>
        </a:p>
      </dgm:t>
    </dgm:pt>
    <dgm:pt modelId="{A53BA4D4-1B1B-450A-AACA-B6AEFFDE0E64}">
      <dgm:prSet phldrT="[Texto]" custT="1"/>
      <dgm:spPr/>
      <dgm:t>
        <a:bodyPr/>
        <a:lstStyle/>
        <a:p>
          <a:r>
            <a:rPr lang="pt-BR" sz="2700" b="1" dirty="0">
              <a:latin typeface="Fira Sans Bold"/>
            </a:rPr>
            <a:t>2024 e 2025: </a:t>
          </a:r>
          <a:r>
            <a:rPr lang="pt-BR" sz="2700" dirty="0">
              <a:latin typeface="Fira Sans Bold"/>
            </a:rPr>
            <a:t>Aprovação de leis complementares sobre o IBS, CBS e IS. </a:t>
          </a:r>
        </a:p>
      </dgm:t>
    </dgm:pt>
    <dgm:pt modelId="{CD8912F2-844F-48C4-8D9B-00C48D3461BF}" type="parTrans" cxnId="{CE18DC8C-1752-4C1C-A8B1-ED881FCFEFE5}">
      <dgm:prSet/>
      <dgm:spPr/>
      <dgm:t>
        <a:bodyPr/>
        <a:lstStyle/>
        <a:p>
          <a:endParaRPr lang="pt-BR"/>
        </a:p>
      </dgm:t>
    </dgm:pt>
    <dgm:pt modelId="{3275F416-5AEC-495D-A8F9-86EE957C5054}" type="sibTrans" cxnId="{CE18DC8C-1752-4C1C-A8B1-ED881FCFEFE5}">
      <dgm:prSet/>
      <dgm:spPr/>
      <dgm:t>
        <a:bodyPr/>
        <a:lstStyle/>
        <a:p>
          <a:endParaRPr lang="pt-BR"/>
        </a:p>
      </dgm:t>
    </dgm:pt>
    <dgm:pt modelId="{73C032B0-E85C-4D24-B85F-97B21A8733C7}">
      <dgm:prSet phldrT="[Texto]" custT="1"/>
      <dgm:spPr/>
      <dgm:t>
        <a:bodyPr/>
        <a:lstStyle/>
        <a:p>
          <a:r>
            <a:rPr lang="pt-BR" sz="2700" b="1" dirty="0">
              <a:latin typeface="Fira Sans Bold"/>
            </a:rPr>
            <a:t>2026: </a:t>
          </a:r>
          <a:r>
            <a:rPr lang="pt-BR" sz="2700" dirty="0">
              <a:latin typeface="Fira Sans Bold"/>
            </a:rPr>
            <a:t>Ano teste da CBS (0,9%) e IBS (0,1%). Compensação de créditos com PIS/COFINS.</a:t>
          </a:r>
        </a:p>
      </dgm:t>
    </dgm:pt>
    <dgm:pt modelId="{192EDBFD-DCB5-4033-917F-50F9A61D7BDC}" type="parTrans" cxnId="{5223FAB1-5C3E-43EE-A2B2-D590C27C99CD}">
      <dgm:prSet/>
      <dgm:spPr/>
      <dgm:t>
        <a:bodyPr/>
        <a:lstStyle/>
        <a:p>
          <a:endParaRPr lang="pt-BR"/>
        </a:p>
      </dgm:t>
    </dgm:pt>
    <dgm:pt modelId="{E8D28AE4-D629-43F4-84B2-CFA72FA584AE}" type="sibTrans" cxnId="{5223FAB1-5C3E-43EE-A2B2-D590C27C99CD}">
      <dgm:prSet/>
      <dgm:spPr/>
      <dgm:t>
        <a:bodyPr/>
        <a:lstStyle/>
        <a:p>
          <a:endParaRPr lang="pt-BR"/>
        </a:p>
      </dgm:t>
    </dgm:pt>
    <dgm:pt modelId="{7C849080-525C-48F0-8AEB-3AFD6FE48E44}">
      <dgm:prSet phldrT="[Texto]" custT="1"/>
      <dgm:spPr/>
      <dgm:t>
        <a:bodyPr/>
        <a:lstStyle/>
        <a:p>
          <a:r>
            <a:rPr lang="pt-BR" sz="2700" b="1" dirty="0">
              <a:latin typeface="Fira Sans Bold"/>
            </a:rPr>
            <a:t>2027: </a:t>
          </a:r>
          <a:r>
            <a:rPr lang="pt-BR" sz="2700" dirty="0">
              <a:latin typeface="Fira Sans Bold"/>
            </a:rPr>
            <a:t>Cobrança da CBS e extinção do PIS/COFINS;</a:t>
          </a:r>
        </a:p>
        <a:p>
          <a:r>
            <a:rPr lang="pt-BR" sz="2700" dirty="0">
              <a:latin typeface="Fira Sans Bold"/>
            </a:rPr>
            <a:t>Alíquotas zeradas de IPI;</a:t>
          </a:r>
        </a:p>
        <a:p>
          <a:r>
            <a:rPr lang="pt-BR" sz="2700" dirty="0">
              <a:latin typeface="Fira Sans Bold"/>
            </a:rPr>
            <a:t>Instituição do IS.</a:t>
          </a:r>
        </a:p>
        <a:p>
          <a:endParaRPr lang="pt-BR" sz="2700" dirty="0">
            <a:latin typeface="Fira Sans Bold"/>
          </a:endParaRPr>
        </a:p>
      </dgm:t>
    </dgm:pt>
    <dgm:pt modelId="{44AD90DD-95AC-4B35-B396-EFB1E3E924FC}" type="parTrans" cxnId="{116E10D3-1C67-446B-9178-3F34611CFDF0}">
      <dgm:prSet/>
      <dgm:spPr/>
      <dgm:t>
        <a:bodyPr/>
        <a:lstStyle/>
        <a:p>
          <a:endParaRPr lang="pt-BR"/>
        </a:p>
      </dgm:t>
    </dgm:pt>
    <dgm:pt modelId="{B396CE4C-3EF0-4D74-BCBB-68951F8595F7}" type="sibTrans" cxnId="{116E10D3-1C67-446B-9178-3F34611CFDF0}">
      <dgm:prSet/>
      <dgm:spPr/>
      <dgm:t>
        <a:bodyPr/>
        <a:lstStyle/>
        <a:p>
          <a:endParaRPr lang="pt-BR"/>
        </a:p>
      </dgm:t>
    </dgm:pt>
    <dgm:pt modelId="{CE1F525D-F20B-408D-9A0D-0608E7BB2EB0}">
      <dgm:prSet phldrT="[Texto]" custT="1"/>
      <dgm:spPr/>
      <dgm:t>
        <a:bodyPr/>
        <a:lstStyle/>
        <a:p>
          <a:r>
            <a:rPr lang="pt-BR" sz="2700" b="1" dirty="0">
              <a:latin typeface="Fira Sans Bold"/>
            </a:rPr>
            <a:t>2029 a 2032: </a:t>
          </a:r>
          <a:r>
            <a:rPr lang="pt-BR" sz="2700" dirty="0">
              <a:latin typeface="Fira Sans Bold"/>
            </a:rPr>
            <a:t>Transição do ICMS e do ISS para IBS, via redução e aumento gradual de alíquotas </a:t>
          </a:r>
        </a:p>
      </dgm:t>
    </dgm:pt>
    <dgm:pt modelId="{050E265E-EA3E-4118-A6D4-9F1B4CBAC885}" type="parTrans" cxnId="{AEEA10FD-F9E0-4F0A-9E15-35F154567647}">
      <dgm:prSet/>
      <dgm:spPr/>
      <dgm:t>
        <a:bodyPr/>
        <a:lstStyle/>
        <a:p>
          <a:endParaRPr lang="pt-BR"/>
        </a:p>
      </dgm:t>
    </dgm:pt>
    <dgm:pt modelId="{691E0126-2098-4215-BA54-73F2A13D1BF1}" type="sibTrans" cxnId="{AEEA10FD-F9E0-4F0A-9E15-35F154567647}">
      <dgm:prSet/>
      <dgm:spPr/>
      <dgm:t>
        <a:bodyPr/>
        <a:lstStyle/>
        <a:p>
          <a:endParaRPr lang="pt-BR"/>
        </a:p>
      </dgm:t>
    </dgm:pt>
    <dgm:pt modelId="{37A48F24-ADE8-4FC2-A1BC-B07A5C9A6ACB}">
      <dgm:prSet phldrT="[Texto]" custT="1"/>
      <dgm:spPr/>
      <dgm:t>
        <a:bodyPr/>
        <a:lstStyle/>
        <a:p>
          <a:r>
            <a:rPr lang="pt-BR" sz="2700" b="1" dirty="0">
              <a:latin typeface="Fira Sans Bold"/>
            </a:rPr>
            <a:t>2033: </a:t>
          </a:r>
          <a:r>
            <a:rPr lang="pt-BR" sz="2700" dirty="0">
              <a:latin typeface="Fira Sans Bold"/>
            </a:rPr>
            <a:t>Vigência integral do novo modelo e extinção do ICMS e do ISS</a:t>
          </a:r>
        </a:p>
      </dgm:t>
    </dgm:pt>
    <dgm:pt modelId="{A6DEFCF0-9327-4061-8F26-B4A53B8D41D1}" type="parTrans" cxnId="{B0B762E0-244E-400D-8D8C-A7D8B1287421}">
      <dgm:prSet/>
      <dgm:spPr/>
      <dgm:t>
        <a:bodyPr/>
        <a:lstStyle/>
        <a:p>
          <a:endParaRPr lang="pt-BR"/>
        </a:p>
      </dgm:t>
    </dgm:pt>
    <dgm:pt modelId="{85D8C289-1C1F-43BF-9476-5241A7F4CAEB}" type="sibTrans" cxnId="{B0B762E0-244E-400D-8D8C-A7D8B1287421}">
      <dgm:prSet/>
      <dgm:spPr/>
      <dgm:t>
        <a:bodyPr/>
        <a:lstStyle/>
        <a:p>
          <a:endParaRPr lang="pt-BR"/>
        </a:p>
      </dgm:t>
    </dgm:pt>
    <dgm:pt modelId="{D94461E6-28E8-4306-9C70-C9D74D5EBD8D}" type="pres">
      <dgm:prSet presAssocID="{1B7ACBCC-6228-49D3-9122-0D43EB97D7A7}" presName="Name0" presStyleCnt="0">
        <dgm:presLayoutVars>
          <dgm:dir/>
          <dgm:resizeHandles val="exact"/>
        </dgm:presLayoutVars>
      </dgm:prSet>
      <dgm:spPr/>
    </dgm:pt>
    <dgm:pt modelId="{FA68AB88-2801-414C-A4DD-4798694DBF13}" type="pres">
      <dgm:prSet presAssocID="{1B7ACBCC-6228-49D3-9122-0D43EB97D7A7}" presName="arrow" presStyleLbl="bgShp" presStyleIdx="0" presStyleCnt="1" custScaleY="113203" custLinFactNeighborX="-8105" custLinFactNeighborY="-969"/>
      <dgm:spPr>
        <a:solidFill>
          <a:schemeClr val="tx1">
            <a:lumMod val="40000"/>
            <a:lumOff val="60000"/>
          </a:schemeClr>
        </a:solidFill>
      </dgm:spPr>
    </dgm:pt>
    <dgm:pt modelId="{32ADED41-C165-40E2-B60C-F60DD04EC27B}" type="pres">
      <dgm:prSet presAssocID="{1B7ACBCC-6228-49D3-9122-0D43EB97D7A7}" presName="points" presStyleCnt="0"/>
      <dgm:spPr/>
    </dgm:pt>
    <dgm:pt modelId="{ED00542B-4617-4745-AD29-8F090D6DD3DB}" type="pres">
      <dgm:prSet presAssocID="{7F6D2C6D-C425-439B-992C-0A06DA526078}" presName="compositeA" presStyleCnt="0"/>
      <dgm:spPr/>
    </dgm:pt>
    <dgm:pt modelId="{E48AC39A-AA90-4940-B12E-86AD0BD78F67}" type="pres">
      <dgm:prSet presAssocID="{7F6D2C6D-C425-439B-992C-0A06DA526078}" presName="textA" presStyleLbl="revTx" presStyleIdx="0" presStyleCnt="6" custScaleX="121355">
        <dgm:presLayoutVars>
          <dgm:bulletEnabled val="1"/>
        </dgm:presLayoutVars>
      </dgm:prSet>
      <dgm:spPr/>
    </dgm:pt>
    <dgm:pt modelId="{36973321-4E3E-488C-B403-7F1B50892684}" type="pres">
      <dgm:prSet presAssocID="{7F6D2C6D-C425-439B-992C-0A06DA526078}" presName="circleA" presStyleLbl="node1" presStyleIdx="0" presStyleCnt="6" custLinFactNeighborX="35614" custLinFactNeighborY="-3875"/>
      <dgm:spPr>
        <a:solidFill>
          <a:srgbClr val="92D050"/>
        </a:solidFill>
      </dgm:spPr>
    </dgm:pt>
    <dgm:pt modelId="{BD0999B0-EF4E-45C2-B1D2-47FC35DF3207}" type="pres">
      <dgm:prSet presAssocID="{7F6D2C6D-C425-439B-992C-0A06DA526078}" presName="spaceA" presStyleCnt="0"/>
      <dgm:spPr/>
    </dgm:pt>
    <dgm:pt modelId="{E06F28A1-AB37-42ED-8D1D-3370C0FA8B0F}" type="pres">
      <dgm:prSet presAssocID="{08D8F0E7-5ADA-45DB-8AEC-1C61DE0AD2FE}" presName="space" presStyleCnt="0"/>
      <dgm:spPr/>
    </dgm:pt>
    <dgm:pt modelId="{5E48DEA4-9276-4D70-86C3-2BA77BCB007D}" type="pres">
      <dgm:prSet presAssocID="{A53BA4D4-1B1B-450A-AACA-B6AEFFDE0E64}" presName="compositeB" presStyleCnt="0"/>
      <dgm:spPr/>
    </dgm:pt>
    <dgm:pt modelId="{406F4603-4CB2-4447-9481-421243A2767D}" type="pres">
      <dgm:prSet presAssocID="{A53BA4D4-1B1B-450A-AACA-B6AEFFDE0E64}" presName="textB" presStyleLbl="revTx" presStyleIdx="1" presStyleCnt="6">
        <dgm:presLayoutVars>
          <dgm:bulletEnabled val="1"/>
        </dgm:presLayoutVars>
      </dgm:prSet>
      <dgm:spPr/>
    </dgm:pt>
    <dgm:pt modelId="{DAA2A302-9D18-4D96-BA9A-E4D1EFCDE172}" type="pres">
      <dgm:prSet presAssocID="{A53BA4D4-1B1B-450A-AACA-B6AEFFDE0E64}" presName="circleB" presStyleLbl="node1" presStyleIdx="1" presStyleCnt="6"/>
      <dgm:spPr>
        <a:solidFill>
          <a:srgbClr val="92D050"/>
        </a:solidFill>
      </dgm:spPr>
    </dgm:pt>
    <dgm:pt modelId="{908AA302-E3B2-472D-B25F-700326EDA1C0}" type="pres">
      <dgm:prSet presAssocID="{A53BA4D4-1B1B-450A-AACA-B6AEFFDE0E64}" presName="spaceB" presStyleCnt="0"/>
      <dgm:spPr/>
    </dgm:pt>
    <dgm:pt modelId="{05E98575-1735-4981-9724-BEE2FF87E6A3}" type="pres">
      <dgm:prSet presAssocID="{3275F416-5AEC-495D-A8F9-86EE957C5054}" presName="space" presStyleCnt="0"/>
      <dgm:spPr/>
    </dgm:pt>
    <dgm:pt modelId="{7E136157-B5FE-4B4F-AEDA-903AD3635ECB}" type="pres">
      <dgm:prSet presAssocID="{73C032B0-E85C-4D24-B85F-97B21A8733C7}" presName="compositeA" presStyleCnt="0"/>
      <dgm:spPr/>
    </dgm:pt>
    <dgm:pt modelId="{E6DB3F72-30CB-4635-9411-8E176C0A43CB}" type="pres">
      <dgm:prSet presAssocID="{73C032B0-E85C-4D24-B85F-97B21A8733C7}" presName="textA" presStyleLbl="revTx" presStyleIdx="2" presStyleCnt="6">
        <dgm:presLayoutVars>
          <dgm:bulletEnabled val="1"/>
        </dgm:presLayoutVars>
      </dgm:prSet>
      <dgm:spPr/>
    </dgm:pt>
    <dgm:pt modelId="{621354DA-D08B-41CF-A1FE-602688ACE806}" type="pres">
      <dgm:prSet presAssocID="{73C032B0-E85C-4D24-B85F-97B21A8733C7}" presName="circleA" presStyleLbl="node1" presStyleIdx="2" presStyleCnt="6"/>
      <dgm:spPr>
        <a:solidFill>
          <a:srgbClr val="92D050"/>
        </a:solidFill>
      </dgm:spPr>
    </dgm:pt>
    <dgm:pt modelId="{9C0A14E8-246C-44CD-A7DA-5227B2F4FF83}" type="pres">
      <dgm:prSet presAssocID="{73C032B0-E85C-4D24-B85F-97B21A8733C7}" presName="spaceA" presStyleCnt="0"/>
      <dgm:spPr/>
    </dgm:pt>
    <dgm:pt modelId="{565C1BE5-31EA-4473-9254-9856104A8A59}" type="pres">
      <dgm:prSet presAssocID="{E8D28AE4-D629-43F4-84B2-CFA72FA584AE}" presName="space" presStyleCnt="0"/>
      <dgm:spPr/>
    </dgm:pt>
    <dgm:pt modelId="{E6B3B5EF-FFAE-4956-9227-7C34A415805C}" type="pres">
      <dgm:prSet presAssocID="{7C849080-525C-48F0-8AEB-3AFD6FE48E44}" presName="compositeB" presStyleCnt="0"/>
      <dgm:spPr/>
    </dgm:pt>
    <dgm:pt modelId="{600841C0-0D39-4D44-806B-D6A314342548}" type="pres">
      <dgm:prSet presAssocID="{7C849080-525C-48F0-8AEB-3AFD6FE48E44}" presName="textB" presStyleLbl="revTx" presStyleIdx="3" presStyleCnt="6">
        <dgm:presLayoutVars>
          <dgm:bulletEnabled val="1"/>
        </dgm:presLayoutVars>
      </dgm:prSet>
      <dgm:spPr/>
    </dgm:pt>
    <dgm:pt modelId="{70FC8903-DF9C-4667-96A0-64DFD4908A00}" type="pres">
      <dgm:prSet presAssocID="{7C849080-525C-48F0-8AEB-3AFD6FE48E44}" presName="circleB" presStyleLbl="node1" presStyleIdx="3" presStyleCnt="6"/>
      <dgm:spPr>
        <a:solidFill>
          <a:srgbClr val="92D050"/>
        </a:solidFill>
      </dgm:spPr>
    </dgm:pt>
    <dgm:pt modelId="{1BB9D614-DA80-45E9-B7AB-B5CAEA552B3E}" type="pres">
      <dgm:prSet presAssocID="{7C849080-525C-48F0-8AEB-3AFD6FE48E44}" presName="spaceB" presStyleCnt="0"/>
      <dgm:spPr/>
    </dgm:pt>
    <dgm:pt modelId="{D187AAB8-8AA2-456B-B71B-81F72E8C9F2D}" type="pres">
      <dgm:prSet presAssocID="{B396CE4C-3EF0-4D74-BCBB-68951F8595F7}" presName="space" presStyleCnt="0"/>
      <dgm:spPr/>
    </dgm:pt>
    <dgm:pt modelId="{9767D059-9C0F-4D9C-9DCD-3A28AE304C7C}" type="pres">
      <dgm:prSet presAssocID="{CE1F525D-F20B-408D-9A0D-0608E7BB2EB0}" presName="compositeA" presStyleCnt="0"/>
      <dgm:spPr/>
    </dgm:pt>
    <dgm:pt modelId="{CA9B972B-E68A-4398-B4E9-B8C4A38AB06A}" type="pres">
      <dgm:prSet presAssocID="{CE1F525D-F20B-408D-9A0D-0608E7BB2EB0}" presName="textA" presStyleLbl="revTx" presStyleIdx="4" presStyleCnt="6">
        <dgm:presLayoutVars>
          <dgm:bulletEnabled val="1"/>
        </dgm:presLayoutVars>
      </dgm:prSet>
      <dgm:spPr/>
    </dgm:pt>
    <dgm:pt modelId="{09E0CA8B-8538-4FB6-8F05-DCD78292A6E5}" type="pres">
      <dgm:prSet presAssocID="{CE1F525D-F20B-408D-9A0D-0608E7BB2EB0}" presName="circleA" presStyleLbl="node1" presStyleIdx="4" presStyleCnt="6"/>
      <dgm:spPr>
        <a:solidFill>
          <a:srgbClr val="92D050"/>
        </a:solidFill>
      </dgm:spPr>
    </dgm:pt>
    <dgm:pt modelId="{732B5E43-02B1-472E-BB8F-6C2F60B4E489}" type="pres">
      <dgm:prSet presAssocID="{CE1F525D-F20B-408D-9A0D-0608E7BB2EB0}" presName="spaceA" presStyleCnt="0"/>
      <dgm:spPr/>
    </dgm:pt>
    <dgm:pt modelId="{AD17D6CC-31C5-4637-80B5-4B641F4A7FFF}" type="pres">
      <dgm:prSet presAssocID="{691E0126-2098-4215-BA54-73F2A13D1BF1}" presName="space" presStyleCnt="0"/>
      <dgm:spPr/>
    </dgm:pt>
    <dgm:pt modelId="{7B73EC2C-5B19-4337-ACA3-93D18C036284}" type="pres">
      <dgm:prSet presAssocID="{37A48F24-ADE8-4FC2-A1BC-B07A5C9A6ACB}" presName="compositeB" presStyleCnt="0"/>
      <dgm:spPr/>
    </dgm:pt>
    <dgm:pt modelId="{FBF101A4-E20E-452B-8C57-65E15715E609}" type="pres">
      <dgm:prSet presAssocID="{37A48F24-ADE8-4FC2-A1BC-B07A5C9A6ACB}" presName="textB" presStyleLbl="revTx" presStyleIdx="5" presStyleCnt="6" custScaleX="117935">
        <dgm:presLayoutVars>
          <dgm:bulletEnabled val="1"/>
        </dgm:presLayoutVars>
      </dgm:prSet>
      <dgm:spPr/>
    </dgm:pt>
    <dgm:pt modelId="{C5FA9017-356E-4955-8DD9-DEA2FB781E52}" type="pres">
      <dgm:prSet presAssocID="{37A48F24-ADE8-4FC2-A1BC-B07A5C9A6ACB}" presName="circleB" presStyleLbl="node1" presStyleIdx="5" presStyleCnt="6"/>
      <dgm:spPr>
        <a:solidFill>
          <a:srgbClr val="92D050"/>
        </a:solidFill>
      </dgm:spPr>
    </dgm:pt>
    <dgm:pt modelId="{D33A60A3-2BDC-49A4-9E84-4E6BBED97AB8}" type="pres">
      <dgm:prSet presAssocID="{37A48F24-ADE8-4FC2-A1BC-B07A5C9A6ACB}" presName="spaceB" presStyleCnt="0"/>
      <dgm:spPr/>
    </dgm:pt>
  </dgm:ptLst>
  <dgm:cxnLst>
    <dgm:cxn modelId="{CE6F1940-E5D9-4D7D-B0BC-64CFCEDE4BF6}" type="presOf" srcId="{7C849080-525C-48F0-8AEB-3AFD6FE48E44}" destId="{600841C0-0D39-4D44-806B-D6A314342548}" srcOrd="0" destOrd="0" presId="urn:microsoft.com/office/officeart/2005/8/layout/hProcess11"/>
    <dgm:cxn modelId="{F5817E45-6B6D-4487-9D6D-9DD5F20F460D}" type="presOf" srcId="{1B7ACBCC-6228-49D3-9122-0D43EB97D7A7}" destId="{D94461E6-28E8-4306-9C70-C9D74D5EBD8D}" srcOrd="0" destOrd="0" presId="urn:microsoft.com/office/officeart/2005/8/layout/hProcess11"/>
    <dgm:cxn modelId="{0965B086-04E2-45E1-AC1A-7889FC64E912}" type="presOf" srcId="{37A48F24-ADE8-4FC2-A1BC-B07A5C9A6ACB}" destId="{FBF101A4-E20E-452B-8C57-65E15715E609}" srcOrd="0" destOrd="0" presId="urn:microsoft.com/office/officeart/2005/8/layout/hProcess11"/>
    <dgm:cxn modelId="{2057F887-8982-4E71-BF70-15FAB114CA10}" type="presOf" srcId="{7F6D2C6D-C425-439B-992C-0A06DA526078}" destId="{E48AC39A-AA90-4940-B12E-86AD0BD78F67}" srcOrd="0" destOrd="0" presId="urn:microsoft.com/office/officeart/2005/8/layout/hProcess11"/>
    <dgm:cxn modelId="{CE18DC8C-1752-4C1C-A8B1-ED881FCFEFE5}" srcId="{1B7ACBCC-6228-49D3-9122-0D43EB97D7A7}" destId="{A53BA4D4-1B1B-450A-AACA-B6AEFFDE0E64}" srcOrd="1" destOrd="0" parTransId="{CD8912F2-844F-48C4-8D9B-00C48D3461BF}" sibTransId="{3275F416-5AEC-495D-A8F9-86EE957C5054}"/>
    <dgm:cxn modelId="{49D561A3-C379-4490-89BA-164B38941CDC}" type="presOf" srcId="{A53BA4D4-1B1B-450A-AACA-B6AEFFDE0E64}" destId="{406F4603-4CB2-4447-9481-421243A2767D}" srcOrd="0" destOrd="0" presId="urn:microsoft.com/office/officeart/2005/8/layout/hProcess11"/>
    <dgm:cxn modelId="{45C7AFAD-7A78-4A25-9A65-C93E91FC0563}" srcId="{1B7ACBCC-6228-49D3-9122-0D43EB97D7A7}" destId="{7F6D2C6D-C425-439B-992C-0A06DA526078}" srcOrd="0" destOrd="0" parTransId="{FCFAF0CF-D64C-4828-B502-F48EC49A08E9}" sibTransId="{08D8F0E7-5ADA-45DB-8AEC-1C61DE0AD2FE}"/>
    <dgm:cxn modelId="{5223FAB1-5C3E-43EE-A2B2-D590C27C99CD}" srcId="{1B7ACBCC-6228-49D3-9122-0D43EB97D7A7}" destId="{73C032B0-E85C-4D24-B85F-97B21A8733C7}" srcOrd="2" destOrd="0" parTransId="{192EDBFD-DCB5-4033-917F-50F9A61D7BDC}" sibTransId="{E8D28AE4-D629-43F4-84B2-CFA72FA584AE}"/>
    <dgm:cxn modelId="{20276CC3-3652-491B-802B-E9AFB320FD8E}" type="presOf" srcId="{CE1F525D-F20B-408D-9A0D-0608E7BB2EB0}" destId="{CA9B972B-E68A-4398-B4E9-B8C4A38AB06A}" srcOrd="0" destOrd="0" presId="urn:microsoft.com/office/officeart/2005/8/layout/hProcess11"/>
    <dgm:cxn modelId="{116E10D3-1C67-446B-9178-3F34611CFDF0}" srcId="{1B7ACBCC-6228-49D3-9122-0D43EB97D7A7}" destId="{7C849080-525C-48F0-8AEB-3AFD6FE48E44}" srcOrd="3" destOrd="0" parTransId="{44AD90DD-95AC-4B35-B396-EFB1E3E924FC}" sibTransId="{B396CE4C-3EF0-4D74-BCBB-68951F8595F7}"/>
    <dgm:cxn modelId="{AF7D4DD4-7267-49AD-AB71-127904BB3021}" type="presOf" srcId="{73C032B0-E85C-4D24-B85F-97B21A8733C7}" destId="{E6DB3F72-30CB-4635-9411-8E176C0A43CB}" srcOrd="0" destOrd="0" presId="urn:microsoft.com/office/officeart/2005/8/layout/hProcess11"/>
    <dgm:cxn modelId="{B0B762E0-244E-400D-8D8C-A7D8B1287421}" srcId="{1B7ACBCC-6228-49D3-9122-0D43EB97D7A7}" destId="{37A48F24-ADE8-4FC2-A1BC-B07A5C9A6ACB}" srcOrd="5" destOrd="0" parTransId="{A6DEFCF0-9327-4061-8F26-B4A53B8D41D1}" sibTransId="{85D8C289-1C1F-43BF-9476-5241A7F4CAEB}"/>
    <dgm:cxn modelId="{AEEA10FD-F9E0-4F0A-9E15-35F154567647}" srcId="{1B7ACBCC-6228-49D3-9122-0D43EB97D7A7}" destId="{CE1F525D-F20B-408D-9A0D-0608E7BB2EB0}" srcOrd="4" destOrd="0" parTransId="{050E265E-EA3E-4118-A6D4-9F1B4CBAC885}" sibTransId="{691E0126-2098-4215-BA54-73F2A13D1BF1}"/>
    <dgm:cxn modelId="{1C76D686-CFEF-4422-BF31-F750750F030A}" type="presParOf" srcId="{D94461E6-28E8-4306-9C70-C9D74D5EBD8D}" destId="{FA68AB88-2801-414C-A4DD-4798694DBF13}" srcOrd="0" destOrd="0" presId="urn:microsoft.com/office/officeart/2005/8/layout/hProcess11"/>
    <dgm:cxn modelId="{4D3EBA9F-2726-4B4C-B044-6D21EEA30083}" type="presParOf" srcId="{D94461E6-28E8-4306-9C70-C9D74D5EBD8D}" destId="{32ADED41-C165-40E2-B60C-F60DD04EC27B}" srcOrd="1" destOrd="0" presId="urn:microsoft.com/office/officeart/2005/8/layout/hProcess11"/>
    <dgm:cxn modelId="{AAD95761-56D6-488C-ACEE-0537C79FCF5F}" type="presParOf" srcId="{32ADED41-C165-40E2-B60C-F60DD04EC27B}" destId="{ED00542B-4617-4745-AD29-8F090D6DD3DB}" srcOrd="0" destOrd="0" presId="urn:microsoft.com/office/officeart/2005/8/layout/hProcess11"/>
    <dgm:cxn modelId="{2B7DB272-3CC4-4615-BC59-DD0DA1D118CC}" type="presParOf" srcId="{ED00542B-4617-4745-AD29-8F090D6DD3DB}" destId="{E48AC39A-AA90-4940-B12E-86AD0BD78F67}" srcOrd="0" destOrd="0" presId="urn:microsoft.com/office/officeart/2005/8/layout/hProcess11"/>
    <dgm:cxn modelId="{B1F04A1E-4863-427D-B2A8-67CB6F3901BA}" type="presParOf" srcId="{ED00542B-4617-4745-AD29-8F090D6DD3DB}" destId="{36973321-4E3E-488C-B403-7F1B50892684}" srcOrd="1" destOrd="0" presId="urn:microsoft.com/office/officeart/2005/8/layout/hProcess11"/>
    <dgm:cxn modelId="{139DB71B-C5B4-4FF1-B1C8-B290FBF36AA9}" type="presParOf" srcId="{ED00542B-4617-4745-AD29-8F090D6DD3DB}" destId="{BD0999B0-EF4E-45C2-B1D2-47FC35DF3207}" srcOrd="2" destOrd="0" presId="urn:microsoft.com/office/officeart/2005/8/layout/hProcess11"/>
    <dgm:cxn modelId="{0A4A1365-FDF7-4051-ACD9-8A227E36795A}" type="presParOf" srcId="{32ADED41-C165-40E2-B60C-F60DD04EC27B}" destId="{E06F28A1-AB37-42ED-8D1D-3370C0FA8B0F}" srcOrd="1" destOrd="0" presId="urn:microsoft.com/office/officeart/2005/8/layout/hProcess11"/>
    <dgm:cxn modelId="{97D18A83-23B3-4800-831A-7F778B051F6E}" type="presParOf" srcId="{32ADED41-C165-40E2-B60C-F60DD04EC27B}" destId="{5E48DEA4-9276-4D70-86C3-2BA77BCB007D}" srcOrd="2" destOrd="0" presId="urn:microsoft.com/office/officeart/2005/8/layout/hProcess11"/>
    <dgm:cxn modelId="{91448869-DB4F-4570-B2B7-F78C64D7978E}" type="presParOf" srcId="{5E48DEA4-9276-4D70-86C3-2BA77BCB007D}" destId="{406F4603-4CB2-4447-9481-421243A2767D}" srcOrd="0" destOrd="0" presId="urn:microsoft.com/office/officeart/2005/8/layout/hProcess11"/>
    <dgm:cxn modelId="{62B9CDCD-FF08-43DB-B010-164B0FA0AE82}" type="presParOf" srcId="{5E48DEA4-9276-4D70-86C3-2BA77BCB007D}" destId="{DAA2A302-9D18-4D96-BA9A-E4D1EFCDE172}" srcOrd="1" destOrd="0" presId="urn:microsoft.com/office/officeart/2005/8/layout/hProcess11"/>
    <dgm:cxn modelId="{4FA6D18A-E4EE-422C-BE96-CA05442438AC}" type="presParOf" srcId="{5E48DEA4-9276-4D70-86C3-2BA77BCB007D}" destId="{908AA302-E3B2-472D-B25F-700326EDA1C0}" srcOrd="2" destOrd="0" presId="urn:microsoft.com/office/officeart/2005/8/layout/hProcess11"/>
    <dgm:cxn modelId="{9F112AA5-0BE1-4E83-85D6-1F22012D2924}" type="presParOf" srcId="{32ADED41-C165-40E2-B60C-F60DD04EC27B}" destId="{05E98575-1735-4981-9724-BEE2FF87E6A3}" srcOrd="3" destOrd="0" presId="urn:microsoft.com/office/officeart/2005/8/layout/hProcess11"/>
    <dgm:cxn modelId="{9AB1E002-D482-4C08-A3F5-DA3C88AB2A91}" type="presParOf" srcId="{32ADED41-C165-40E2-B60C-F60DD04EC27B}" destId="{7E136157-B5FE-4B4F-AEDA-903AD3635ECB}" srcOrd="4" destOrd="0" presId="urn:microsoft.com/office/officeart/2005/8/layout/hProcess11"/>
    <dgm:cxn modelId="{74C800DD-5AAC-45BE-AEBB-86DB0D5A51FD}" type="presParOf" srcId="{7E136157-B5FE-4B4F-AEDA-903AD3635ECB}" destId="{E6DB3F72-30CB-4635-9411-8E176C0A43CB}" srcOrd="0" destOrd="0" presId="urn:microsoft.com/office/officeart/2005/8/layout/hProcess11"/>
    <dgm:cxn modelId="{7B40C161-FADC-488D-B27D-118D3FE89461}" type="presParOf" srcId="{7E136157-B5FE-4B4F-AEDA-903AD3635ECB}" destId="{621354DA-D08B-41CF-A1FE-602688ACE806}" srcOrd="1" destOrd="0" presId="urn:microsoft.com/office/officeart/2005/8/layout/hProcess11"/>
    <dgm:cxn modelId="{26BE2B49-AAE3-48DD-8D24-D0FD1C75067E}" type="presParOf" srcId="{7E136157-B5FE-4B4F-AEDA-903AD3635ECB}" destId="{9C0A14E8-246C-44CD-A7DA-5227B2F4FF83}" srcOrd="2" destOrd="0" presId="urn:microsoft.com/office/officeart/2005/8/layout/hProcess11"/>
    <dgm:cxn modelId="{DBF011E4-19FF-4AC2-BC7A-EAE1742DA83E}" type="presParOf" srcId="{32ADED41-C165-40E2-B60C-F60DD04EC27B}" destId="{565C1BE5-31EA-4473-9254-9856104A8A59}" srcOrd="5" destOrd="0" presId="urn:microsoft.com/office/officeart/2005/8/layout/hProcess11"/>
    <dgm:cxn modelId="{EFE21A75-C691-4BB1-8DCF-B41759F93BAA}" type="presParOf" srcId="{32ADED41-C165-40E2-B60C-F60DD04EC27B}" destId="{E6B3B5EF-FFAE-4956-9227-7C34A415805C}" srcOrd="6" destOrd="0" presId="urn:microsoft.com/office/officeart/2005/8/layout/hProcess11"/>
    <dgm:cxn modelId="{D25BA259-5A2E-40C3-A81E-A8DE1F797483}" type="presParOf" srcId="{E6B3B5EF-FFAE-4956-9227-7C34A415805C}" destId="{600841C0-0D39-4D44-806B-D6A314342548}" srcOrd="0" destOrd="0" presId="urn:microsoft.com/office/officeart/2005/8/layout/hProcess11"/>
    <dgm:cxn modelId="{5A0E3790-C727-42CE-A94D-72DEA727C544}" type="presParOf" srcId="{E6B3B5EF-FFAE-4956-9227-7C34A415805C}" destId="{70FC8903-DF9C-4667-96A0-64DFD4908A00}" srcOrd="1" destOrd="0" presId="urn:microsoft.com/office/officeart/2005/8/layout/hProcess11"/>
    <dgm:cxn modelId="{719EF381-427C-4102-901C-34C1AAA34D2C}" type="presParOf" srcId="{E6B3B5EF-FFAE-4956-9227-7C34A415805C}" destId="{1BB9D614-DA80-45E9-B7AB-B5CAEA552B3E}" srcOrd="2" destOrd="0" presId="urn:microsoft.com/office/officeart/2005/8/layout/hProcess11"/>
    <dgm:cxn modelId="{2C7CCD63-22F0-4E76-AF96-5C19251CD028}" type="presParOf" srcId="{32ADED41-C165-40E2-B60C-F60DD04EC27B}" destId="{D187AAB8-8AA2-456B-B71B-81F72E8C9F2D}" srcOrd="7" destOrd="0" presId="urn:microsoft.com/office/officeart/2005/8/layout/hProcess11"/>
    <dgm:cxn modelId="{3D674257-9002-4FDF-9423-84E59AEFADBA}" type="presParOf" srcId="{32ADED41-C165-40E2-B60C-F60DD04EC27B}" destId="{9767D059-9C0F-4D9C-9DCD-3A28AE304C7C}" srcOrd="8" destOrd="0" presId="urn:microsoft.com/office/officeart/2005/8/layout/hProcess11"/>
    <dgm:cxn modelId="{1253F143-F03C-410F-9862-575FEAA348D7}" type="presParOf" srcId="{9767D059-9C0F-4D9C-9DCD-3A28AE304C7C}" destId="{CA9B972B-E68A-4398-B4E9-B8C4A38AB06A}" srcOrd="0" destOrd="0" presId="urn:microsoft.com/office/officeart/2005/8/layout/hProcess11"/>
    <dgm:cxn modelId="{74D85AA1-83FF-47D3-941A-4B13613E5C21}" type="presParOf" srcId="{9767D059-9C0F-4D9C-9DCD-3A28AE304C7C}" destId="{09E0CA8B-8538-4FB6-8F05-DCD78292A6E5}" srcOrd="1" destOrd="0" presId="urn:microsoft.com/office/officeart/2005/8/layout/hProcess11"/>
    <dgm:cxn modelId="{4D3B1AC1-5CAE-4B6D-8018-5277ADC91971}" type="presParOf" srcId="{9767D059-9C0F-4D9C-9DCD-3A28AE304C7C}" destId="{732B5E43-02B1-472E-BB8F-6C2F60B4E489}" srcOrd="2" destOrd="0" presId="urn:microsoft.com/office/officeart/2005/8/layout/hProcess11"/>
    <dgm:cxn modelId="{616AA6DD-C820-4136-8B5E-78D0E0A182C6}" type="presParOf" srcId="{32ADED41-C165-40E2-B60C-F60DD04EC27B}" destId="{AD17D6CC-31C5-4637-80B5-4B641F4A7FFF}" srcOrd="9" destOrd="0" presId="urn:microsoft.com/office/officeart/2005/8/layout/hProcess11"/>
    <dgm:cxn modelId="{942E7AC3-5EF0-4E2E-A3B3-A6D65D35D833}" type="presParOf" srcId="{32ADED41-C165-40E2-B60C-F60DD04EC27B}" destId="{7B73EC2C-5B19-4337-ACA3-93D18C036284}" srcOrd="10" destOrd="0" presId="urn:microsoft.com/office/officeart/2005/8/layout/hProcess11"/>
    <dgm:cxn modelId="{AB3EDAE2-4325-4BA1-8EA6-55A8B7D67610}" type="presParOf" srcId="{7B73EC2C-5B19-4337-ACA3-93D18C036284}" destId="{FBF101A4-E20E-452B-8C57-65E15715E609}" srcOrd="0" destOrd="0" presId="urn:microsoft.com/office/officeart/2005/8/layout/hProcess11"/>
    <dgm:cxn modelId="{270E593D-9254-4077-A0E1-5B15F39367AA}" type="presParOf" srcId="{7B73EC2C-5B19-4337-ACA3-93D18C036284}" destId="{C5FA9017-356E-4955-8DD9-DEA2FB781E52}" srcOrd="1" destOrd="0" presId="urn:microsoft.com/office/officeart/2005/8/layout/hProcess11"/>
    <dgm:cxn modelId="{6B35533F-F44C-401E-8FD0-3BDD9850A8DB}" type="presParOf" srcId="{7B73EC2C-5B19-4337-ACA3-93D18C036284}" destId="{D33A60A3-2BDC-49A4-9E84-4E6BBED97AB8}"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8AB88-2801-414C-A4DD-4798694DBF13}">
      <dsp:nvSpPr>
        <dsp:cNvPr id="0" name=""/>
        <dsp:cNvSpPr/>
      </dsp:nvSpPr>
      <dsp:spPr>
        <a:xfrm>
          <a:off x="0" y="3040286"/>
          <a:ext cx="22582803" cy="5104138"/>
        </a:xfrm>
        <a:prstGeom prst="notchedRightArrow">
          <a:avLst/>
        </a:prstGeom>
        <a:solidFill>
          <a:schemeClr val="tx1">
            <a:lumMod val="40000"/>
            <a:lumOff val="60000"/>
          </a:schemeClr>
        </a:solidFill>
        <a:ln>
          <a:noFill/>
        </a:ln>
        <a:effectLst/>
      </dsp:spPr>
      <dsp:style>
        <a:lnRef idx="0">
          <a:scrgbClr r="0" g="0" b="0"/>
        </a:lnRef>
        <a:fillRef idx="1">
          <a:scrgbClr r="0" g="0" b="0"/>
        </a:fillRef>
        <a:effectRef idx="0">
          <a:scrgbClr r="0" g="0" b="0"/>
        </a:effectRef>
        <a:fontRef idx="minor"/>
      </dsp:style>
    </dsp:sp>
    <dsp:sp modelId="{E48AC39A-AA90-4940-B12E-86AD0BD78F67}">
      <dsp:nvSpPr>
        <dsp:cNvPr id="0" name=""/>
        <dsp:cNvSpPr/>
      </dsp:nvSpPr>
      <dsp:spPr>
        <a:xfrm>
          <a:off x="9858" y="0"/>
          <a:ext cx="3709358" cy="4508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b" anchorCtr="0">
          <a:noAutofit/>
        </a:bodyPr>
        <a:lstStyle/>
        <a:p>
          <a:pPr marL="0" lvl="0" indent="0" algn="ctr" defTabSz="1200150">
            <a:lnSpc>
              <a:spcPct val="90000"/>
            </a:lnSpc>
            <a:spcBef>
              <a:spcPct val="0"/>
            </a:spcBef>
            <a:spcAft>
              <a:spcPct val="35000"/>
            </a:spcAft>
            <a:buNone/>
          </a:pPr>
          <a:r>
            <a:rPr lang="pt-BR" sz="2700" b="1" kern="1200" dirty="0">
              <a:latin typeface="Fira Sans Bold"/>
            </a:rPr>
            <a:t>2023</a:t>
          </a:r>
          <a:r>
            <a:rPr lang="pt-BR" sz="2700" kern="1200" dirty="0">
              <a:latin typeface="Fira Sans Bold"/>
            </a:rPr>
            <a:t>: Emenda Constitucional.</a:t>
          </a:r>
        </a:p>
      </dsp:txBody>
      <dsp:txXfrm>
        <a:off x="9858" y="0"/>
        <a:ext cx="3709358" cy="4508837"/>
      </dsp:txXfrm>
    </dsp:sp>
    <dsp:sp modelId="{36973321-4E3E-488C-B403-7F1B50892684}">
      <dsp:nvSpPr>
        <dsp:cNvPr id="0" name=""/>
        <dsp:cNvSpPr/>
      </dsp:nvSpPr>
      <dsp:spPr>
        <a:xfrm>
          <a:off x="1702377" y="5028762"/>
          <a:ext cx="1127209" cy="112720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6F4603-4CB2-4447-9481-421243A2767D}">
      <dsp:nvSpPr>
        <dsp:cNvPr id="0" name=""/>
        <dsp:cNvSpPr/>
      </dsp:nvSpPr>
      <dsp:spPr>
        <a:xfrm>
          <a:off x="3872047" y="6763255"/>
          <a:ext cx="3056617" cy="4508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pt-BR" sz="2700" b="1" kern="1200" dirty="0">
              <a:latin typeface="Fira Sans Bold"/>
            </a:rPr>
            <a:t>2024 e 2025: </a:t>
          </a:r>
          <a:r>
            <a:rPr lang="pt-BR" sz="2700" kern="1200" dirty="0">
              <a:latin typeface="Fira Sans Bold"/>
            </a:rPr>
            <a:t>Aprovação de leis complementares sobre o IBS, CBS e IS. </a:t>
          </a:r>
        </a:p>
      </dsp:txBody>
      <dsp:txXfrm>
        <a:off x="3872047" y="6763255"/>
        <a:ext cx="3056617" cy="4508837"/>
      </dsp:txXfrm>
    </dsp:sp>
    <dsp:sp modelId="{DAA2A302-9D18-4D96-BA9A-E4D1EFCDE172}">
      <dsp:nvSpPr>
        <dsp:cNvPr id="0" name=""/>
        <dsp:cNvSpPr/>
      </dsp:nvSpPr>
      <dsp:spPr>
        <a:xfrm>
          <a:off x="4836752" y="5072441"/>
          <a:ext cx="1127209" cy="112720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DB3F72-30CB-4635-9411-8E176C0A43CB}">
      <dsp:nvSpPr>
        <dsp:cNvPr id="0" name=""/>
        <dsp:cNvSpPr/>
      </dsp:nvSpPr>
      <dsp:spPr>
        <a:xfrm>
          <a:off x="7081496" y="0"/>
          <a:ext cx="3056617" cy="4508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b" anchorCtr="0">
          <a:noAutofit/>
        </a:bodyPr>
        <a:lstStyle/>
        <a:p>
          <a:pPr marL="0" lvl="0" indent="0" algn="ctr" defTabSz="1200150">
            <a:lnSpc>
              <a:spcPct val="90000"/>
            </a:lnSpc>
            <a:spcBef>
              <a:spcPct val="0"/>
            </a:spcBef>
            <a:spcAft>
              <a:spcPct val="35000"/>
            </a:spcAft>
            <a:buNone/>
          </a:pPr>
          <a:r>
            <a:rPr lang="pt-BR" sz="2700" b="1" kern="1200" dirty="0">
              <a:latin typeface="Fira Sans Bold"/>
            </a:rPr>
            <a:t>2026: </a:t>
          </a:r>
          <a:r>
            <a:rPr lang="pt-BR" sz="2700" kern="1200" dirty="0">
              <a:latin typeface="Fira Sans Bold"/>
            </a:rPr>
            <a:t>Ano teste da CBS (0,9%) e IBS (0,1%). Compensação de créditos com PIS/COFINS.</a:t>
          </a:r>
        </a:p>
      </dsp:txBody>
      <dsp:txXfrm>
        <a:off x="7081496" y="0"/>
        <a:ext cx="3056617" cy="4508837"/>
      </dsp:txXfrm>
    </dsp:sp>
    <dsp:sp modelId="{621354DA-D08B-41CF-A1FE-602688ACE806}">
      <dsp:nvSpPr>
        <dsp:cNvPr id="0" name=""/>
        <dsp:cNvSpPr/>
      </dsp:nvSpPr>
      <dsp:spPr>
        <a:xfrm>
          <a:off x="8046200" y="5072441"/>
          <a:ext cx="1127209" cy="112720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0841C0-0D39-4D44-806B-D6A314342548}">
      <dsp:nvSpPr>
        <dsp:cNvPr id="0" name=""/>
        <dsp:cNvSpPr/>
      </dsp:nvSpPr>
      <dsp:spPr>
        <a:xfrm>
          <a:off x="10290944" y="6763255"/>
          <a:ext cx="3056617" cy="4508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pt-BR" sz="2700" b="1" kern="1200" dirty="0">
              <a:latin typeface="Fira Sans Bold"/>
            </a:rPr>
            <a:t>2027: </a:t>
          </a:r>
          <a:r>
            <a:rPr lang="pt-BR" sz="2700" kern="1200" dirty="0">
              <a:latin typeface="Fira Sans Bold"/>
            </a:rPr>
            <a:t>Cobrança da CBS e extinção do PIS/COFINS;</a:t>
          </a:r>
        </a:p>
        <a:p>
          <a:pPr marL="0" lvl="0" indent="0" algn="ctr" defTabSz="1200150">
            <a:lnSpc>
              <a:spcPct val="90000"/>
            </a:lnSpc>
            <a:spcBef>
              <a:spcPct val="0"/>
            </a:spcBef>
            <a:spcAft>
              <a:spcPct val="35000"/>
            </a:spcAft>
            <a:buNone/>
          </a:pPr>
          <a:r>
            <a:rPr lang="pt-BR" sz="2700" kern="1200" dirty="0">
              <a:latin typeface="Fira Sans Bold"/>
            </a:rPr>
            <a:t>Alíquotas zeradas de IPI;</a:t>
          </a:r>
        </a:p>
        <a:p>
          <a:pPr marL="0" lvl="0" indent="0" algn="ctr" defTabSz="1200150">
            <a:lnSpc>
              <a:spcPct val="90000"/>
            </a:lnSpc>
            <a:spcBef>
              <a:spcPct val="0"/>
            </a:spcBef>
            <a:spcAft>
              <a:spcPct val="35000"/>
            </a:spcAft>
            <a:buNone/>
          </a:pPr>
          <a:r>
            <a:rPr lang="pt-BR" sz="2700" kern="1200" dirty="0">
              <a:latin typeface="Fira Sans Bold"/>
            </a:rPr>
            <a:t>Instituição do IS.</a:t>
          </a:r>
        </a:p>
        <a:p>
          <a:pPr marL="0" lvl="0" indent="0" algn="ctr" defTabSz="1200150">
            <a:lnSpc>
              <a:spcPct val="90000"/>
            </a:lnSpc>
            <a:spcBef>
              <a:spcPct val="0"/>
            </a:spcBef>
            <a:spcAft>
              <a:spcPct val="35000"/>
            </a:spcAft>
            <a:buNone/>
          </a:pPr>
          <a:endParaRPr lang="pt-BR" sz="2700" kern="1200" dirty="0">
            <a:latin typeface="Fira Sans Bold"/>
          </a:endParaRPr>
        </a:p>
      </dsp:txBody>
      <dsp:txXfrm>
        <a:off x="10290944" y="6763255"/>
        <a:ext cx="3056617" cy="4508837"/>
      </dsp:txXfrm>
    </dsp:sp>
    <dsp:sp modelId="{70FC8903-DF9C-4667-96A0-64DFD4908A00}">
      <dsp:nvSpPr>
        <dsp:cNvPr id="0" name=""/>
        <dsp:cNvSpPr/>
      </dsp:nvSpPr>
      <dsp:spPr>
        <a:xfrm>
          <a:off x="11255649" y="5072441"/>
          <a:ext cx="1127209" cy="112720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9B972B-E68A-4398-B4E9-B8C4A38AB06A}">
      <dsp:nvSpPr>
        <dsp:cNvPr id="0" name=""/>
        <dsp:cNvSpPr/>
      </dsp:nvSpPr>
      <dsp:spPr>
        <a:xfrm>
          <a:off x="13500393" y="0"/>
          <a:ext cx="3056617" cy="4508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b" anchorCtr="0">
          <a:noAutofit/>
        </a:bodyPr>
        <a:lstStyle/>
        <a:p>
          <a:pPr marL="0" lvl="0" indent="0" algn="ctr" defTabSz="1200150">
            <a:lnSpc>
              <a:spcPct val="90000"/>
            </a:lnSpc>
            <a:spcBef>
              <a:spcPct val="0"/>
            </a:spcBef>
            <a:spcAft>
              <a:spcPct val="35000"/>
            </a:spcAft>
            <a:buNone/>
          </a:pPr>
          <a:r>
            <a:rPr lang="pt-BR" sz="2700" b="1" kern="1200" dirty="0">
              <a:latin typeface="Fira Sans Bold"/>
            </a:rPr>
            <a:t>2029 a 2032: </a:t>
          </a:r>
          <a:r>
            <a:rPr lang="pt-BR" sz="2700" kern="1200" dirty="0">
              <a:latin typeface="Fira Sans Bold"/>
            </a:rPr>
            <a:t>Transição do ICMS e do ISS para IBS, via redução e aumento gradual de alíquotas </a:t>
          </a:r>
        </a:p>
      </dsp:txBody>
      <dsp:txXfrm>
        <a:off x="13500393" y="0"/>
        <a:ext cx="3056617" cy="4508837"/>
      </dsp:txXfrm>
    </dsp:sp>
    <dsp:sp modelId="{09E0CA8B-8538-4FB6-8F05-DCD78292A6E5}">
      <dsp:nvSpPr>
        <dsp:cNvPr id="0" name=""/>
        <dsp:cNvSpPr/>
      </dsp:nvSpPr>
      <dsp:spPr>
        <a:xfrm>
          <a:off x="14465097" y="5072441"/>
          <a:ext cx="1127209" cy="112720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F101A4-E20E-452B-8C57-65E15715E609}">
      <dsp:nvSpPr>
        <dsp:cNvPr id="0" name=""/>
        <dsp:cNvSpPr/>
      </dsp:nvSpPr>
      <dsp:spPr>
        <a:xfrm>
          <a:off x="16709842" y="6763255"/>
          <a:ext cx="3604822" cy="4508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pt-BR" sz="2700" b="1" kern="1200" dirty="0">
              <a:latin typeface="Fira Sans Bold"/>
            </a:rPr>
            <a:t>2033: </a:t>
          </a:r>
          <a:r>
            <a:rPr lang="pt-BR" sz="2700" kern="1200" dirty="0">
              <a:latin typeface="Fira Sans Bold"/>
            </a:rPr>
            <a:t>Vigência integral do novo modelo e extinção do ICMS e do ISS</a:t>
          </a:r>
        </a:p>
      </dsp:txBody>
      <dsp:txXfrm>
        <a:off x="16709842" y="6763255"/>
        <a:ext cx="3604822" cy="4508837"/>
      </dsp:txXfrm>
    </dsp:sp>
    <dsp:sp modelId="{C5FA9017-356E-4955-8DD9-DEA2FB781E52}">
      <dsp:nvSpPr>
        <dsp:cNvPr id="0" name=""/>
        <dsp:cNvSpPr/>
      </dsp:nvSpPr>
      <dsp:spPr>
        <a:xfrm>
          <a:off x="17948648" y="5072441"/>
          <a:ext cx="1127209" cy="112720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238976621"/>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ia e Data"/>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12" name="Título da Apresentação"/>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Título da Apresentação</a:t>
            </a:r>
          </a:p>
        </p:txBody>
      </p:sp>
      <p:sp>
        <p:nvSpPr>
          <p:cNvPr id="13" name="Nível de Corpo Um…"/>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1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e Foto Alternativa">
    <p:spTree>
      <p:nvGrpSpPr>
        <p:cNvPr id="1" name=""/>
        <p:cNvGrpSpPr/>
        <p:nvPr/>
      </p:nvGrpSpPr>
      <p:grpSpPr>
        <a:xfrm>
          <a:off x="0" y="0"/>
          <a:ext cx="0" cy="0"/>
          <a:chOff x="0" y="0"/>
          <a:chExt cx="0" cy="0"/>
        </a:xfrm>
      </p:grpSpPr>
      <p:sp>
        <p:nvSpPr>
          <p:cNvPr id="32" name="Um edifício branco moderno com painéis de vidro sobre um céu azul e límpido"/>
          <p:cNvSpPr>
            <a:spLocks noGrp="1"/>
          </p:cNvSpPr>
          <p:nvPr>
            <p:ph type="pic" idx="21"/>
          </p:nvPr>
        </p:nvSpPr>
        <p:spPr>
          <a:xfrm>
            <a:off x="9271000" y="1270000"/>
            <a:ext cx="16764000" cy="11176000"/>
          </a:xfrm>
          <a:prstGeom prst="rect">
            <a:avLst/>
          </a:prstGeom>
        </p:spPr>
        <p:txBody>
          <a:bodyPr lIns="91439" tIns="45719" rIns="91439" bIns="45719">
            <a:noAutofit/>
          </a:bodyPr>
          <a:lstStyle/>
          <a:p>
            <a:endParaRPr/>
          </a:p>
        </p:txBody>
      </p:sp>
      <p:sp>
        <p:nvSpPr>
          <p:cNvPr id="33" name="Título do Slide"/>
          <p:cNvSpPr txBox="1">
            <a:spLocks noGrp="1"/>
          </p:cNvSpPr>
          <p:nvPr>
            <p:ph type="title" hasCustomPrompt="1"/>
          </p:nvPr>
        </p:nvSpPr>
        <p:spPr>
          <a:xfrm>
            <a:off x="1206500" y="1270000"/>
            <a:ext cx="9779000" cy="5882273"/>
          </a:xfrm>
          <a:prstGeom prst="rect">
            <a:avLst/>
          </a:prstGeom>
        </p:spPr>
        <p:txBody>
          <a:bodyPr anchor="b"/>
          <a:lstStyle/>
          <a:p>
            <a:r>
              <a:t>Título do Slide</a:t>
            </a:r>
          </a:p>
        </p:txBody>
      </p:sp>
      <p:sp>
        <p:nvSpPr>
          <p:cNvPr id="34" name="Nível de Corpo Um…"/>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do Slide</a:t>
            </a:r>
          </a:p>
          <a:p>
            <a:pPr lvl="1"/>
            <a:endParaRPr/>
          </a:p>
          <a:p>
            <a:pPr lvl="2"/>
            <a:endParaRPr/>
          </a:p>
          <a:p>
            <a:pPr lvl="3"/>
            <a:endParaRPr/>
          </a:p>
          <a:p>
            <a:pPr lvl="4"/>
            <a:endParaRPr/>
          </a:p>
        </p:txBody>
      </p:sp>
      <p:sp>
        <p:nvSpPr>
          <p:cNvPr id="35"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42" name="Título do Slide"/>
          <p:cNvSpPr txBox="1">
            <a:spLocks noGrp="1"/>
          </p:cNvSpPr>
          <p:nvPr>
            <p:ph type="title" hasCustomPrompt="1"/>
          </p:nvPr>
        </p:nvSpPr>
        <p:spPr>
          <a:prstGeom prst="rect">
            <a:avLst/>
          </a:prstGeom>
        </p:spPr>
        <p:txBody>
          <a:bodyPr/>
          <a:lstStyle/>
          <a:p>
            <a:r>
              <a:t>Título do Slide</a:t>
            </a:r>
          </a:p>
        </p:txBody>
      </p:sp>
      <p:sp>
        <p:nvSpPr>
          <p:cNvPr id="43"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44" name="Nível de Corpo Um…"/>
          <p:cNvSpPr txBox="1">
            <a:spLocks noGrp="1"/>
          </p:cNvSpPr>
          <p:nvPr>
            <p:ph type="body" idx="1" hasCustomPrompt="1"/>
          </p:nvPr>
        </p:nvSpPr>
        <p:spPr>
          <a:prstGeom prst="rect">
            <a:avLst/>
          </a:prstGeom>
        </p:spPr>
        <p:txBody>
          <a:bodyPr/>
          <a:lstStyle/>
          <a:p>
            <a:r>
              <a:t>Texto com marcadores do slide</a:t>
            </a:r>
          </a:p>
          <a:p>
            <a:pPr lvl="1"/>
            <a:endParaRPr/>
          </a:p>
          <a:p>
            <a:pPr lvl="2"/>
            <a:endParaRPr/>
          </a:p>
          <a:p>
            <a:pPr lvl="3"/>
            <a:endParaRPr/>
          </a:p>
          <a:p>
            <a:pPr lvl="4"/>
            <a:endParaRPr/>
          </a:p>
        </p:txBody>
      </p:sp>
      <p:sp>
        <p:nvSpPr>
          <p:cNvPr id="4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52" name="Nível de Corpo Um…"/>
          <p:cNvSpPr txBox="1">
            <a:spLocks noGrp="1"/>
          </p:cNvSpPr>
          <p:nvPr>
            <p:ph type="body" idx="1" hasCustomPrompt="1"/>
          </p:nvPr>
        </p:nvSpPr>
        <p:spPr>
          <a:prstGeom prst="rect">
            <a:avLst/>
          </a:prstGeom>
        </p:spPr>
        <p:txBody>
          <a:bodyPr numCol="2" spcCol="1098550"/>
          <a:lstStyle/>
          <a:p>
            <a:r>
              <a:t>Texto com marcadores do slide</a:t>
            </a:r>
          </a:p>
          <a:p>
            <a:pPr lvl="1"/>
            <a:endParaRPr/>
          </a:p>
          <a:p>
            <a:pPr lvl="2"/>
            <a:endParaRPr/>
          </a:p>
          <a:p>
            <a:pPr lvl="3"/>
            <a:endParaRPr/>
          </a:p>
          <a:p>
            <a:pPr lvl="4"/>
            <a:endParaRPr/>
          </a:p>
        </p:txBody>
      </p:sp>
      <p:sp>
        <p:nvSpPr>
          <p:cNvPr id="5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0" name="Subtítulo do Slid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61" name="Nível de Corpo Um…"/>
          <p:cNvSpPr txBox="1">
            <a:spLocks noGrp="1"/>
          </p:cNvSpPr>
          <p:nvPr>
            <p:ph type="body" sz="half" idx="1" hasCustomPrompt="1"/>
          </p:nvPr>
        </p:nvSpPr>
        <p:spPr>
          <a:xfrm>
            <a:off x="1206500" y="4248504"/>
            <a:ext cx="9779000" cy="8256630"/>
          </a:xfrm>
          <a:prstGeom prst="rect">
            <a:avLst/>
          </a:prstGeom>
        </p:spPr>
        <p:txBody>
          <a:bodyPr/>
          <a:lstStyle/>
          <a:p>
            <a:r>
              <a:t>Texto com marcadores do slide</a:t>
            </a:r>
          </a:p>
          <a:p>
            <a:pPr lvl="1"/>
            <a:endParaRPr/>
          </a:p>
          <a:p>
            <a:pPr lvl="2"/>
            <a:endParaRPr/>
          </a:p>
          <a:p>
            <a:pPr lvl="3"/>
            <a:endParaRPr/>
          </a:p>
          <a:p>
            <a:pPr lvl="4"/>
            <a:endParaRPr/>
          </a:p>
        </p:txBody>
      </p:sp>
      <p:sp>
        <p:nvSpPr>
          <p:cNvPr id="62" name="Pequena seção de uma ponte moderna em Qingdao, Shandong, na China, com um céu parcialmente nublado acima"/>
          <p:cNvSpPr>
            <a:spLocks noGrp="1"/>
          </p:cNvSpPr>
          <p:nvPr>
            <p:ph type="pic" idx="22"/>
          </p:nvPr>
        </p:nvSpPr>
        <p:spPr>
          <a:xfrm>
            <a:off x="9271000" y="1263848"/>
            <a:ext cx="16773843" cy="11188205"/>
          </a:xfrm>
          <a:prstGeom prst="rect">
            <a:avLst/>
          </a:prstGeom>
        </p:spPr>
        <p:txBody>
          <a:bodyPr lIns="91439" tIns="45719" rIns="91439" bIns="45719">
            <a:noAutofit/>
          </a:bodyPr>
          <a:lstStyle/>
          <a:p>
            <a:endParaRPr/>
          </a:p>
        </p:txBody>
      </p:sp>
      <p:sp>
        <p:nvSpPr>
          <p:cNvPr id="63" name="Título do Slide"/>
          <p:cNvSpPr txBox="1">
            <a:spLocks noGrp="1"/>
          </p:cNvSpPr>
          <p:nvPr>
            <p:ph type="title" hasCustomPrompt="1"/>
          </p:nvPr>
        </p:nvSpPr>
        <p:spPr>
          <a:xfrm>
            <a:off x="1206500" y="1079500"/>
            <a:ext cx="9779000" cy="1435100"/>
          </a:xfrm>
          <a:prstGeom prst="rect">
            <a:avLst/>
          </a:prstGeom>
        </p:spPr>
        <p:txBody>
          <a:bodyPr/>
          <a:lstStyle/>
          <a:p>
            <a:r>
              <a:t>Título do Slide</a:t>
            </a:r>
          </a:p>
        </p:txBody>
      </p:sp>
      <p:sp>
        <p:nvSpPr>
          <p:cNvPr id="6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ção">
    <p:spTree>
      <p:nvGrpSpPr>
        <p:cNvPr id="1" name=""/>
        <p:cNvGrpSpPr/>
        <p:nvPr/>
      </p:nvGrpSpPr>
      <p:grpSpPr>
        <a:xfrm>
          <a:off x="0" y="0"/>
          <a:ext cx="0" cy="0"/>
          <a:chOff x="0" y="0"/>
          <a:chExt cx="0" cy="0"/>
        </a:xfrm>
      </p:grpSpPr>
      <p:sp>
        <p:nvSpPr>
          <p:cNvPr id="71" name="Título da Seção"/>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da Seção</a:t>
            </a:r>
          </a:p>
        </p:txBody>
      </p:sp>
      <p:sp>
        <p:nvSpPr>
          <p:cNvPr id="72"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penas Título">
    <p:spTree>
      <p:nvGrpSpPr>
        <p:cNvPr id="1" name=""/>
        <p:cNvGrpSpPr/>
        <p:nvPr/>
      </p:nvGrpSpPr>
      <p:grpSpPr>
        <a:xfrm>
          <a:off x="0" y="0"/>
          <a:ext cx="0" cy="0"/>
          <a:chOff x="0" y="0"/>
          <a:chExt cx="0" cy="0"/>
        </a:xfrm>
      </p:grpSpPr>
      <p:sp>
        <p:nvSpPr>
          <p:cNvPr id="79" name="Título do Slide"/>
          <p:cNvSpPr txBox="1">
            <a:spLocks noGrp="1"/>
          </p:cNvSpPr>
          <p:nvPr>
            <p:ph type="title" hasCustomPrompt="1"/>
          </p:nvPr>
        </p:nvSpPr>
        <p:spPr>
          <a:xfrm>
            <a:off x="1206500" y="1079500"/>
            <a:ext cx="21971000" cy="1434949"/>
          </a:xfrm>
          <a:prstGeom prst="rect">
            <a:avLst/>
          </a:prstGeom>
        </p:spPr>
        <p:txBody>
          <a:bodyPr/>
          <a:lstStyle/>
          <a:p>
            <a:r>
              <a:t>Título do Slide</a:t>
            </a:r>
          </a:p>
        </p:txBody>
      </p:sp>
      <p:sp>
        <p:nvSpPr>
          <p:cNvPr id="80"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8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ítulo da Agenda"/>
          <p:cNvSpPr txBox="1">
            <a:spLocks noGrp="1"/>
          </p:cNvSpPr>
          <p:nvPr>
            <p:ph type="title" hasCustomPrompt="1"/>
          </p:nvPr>
        </p:nvSpPr>
        <p:spPr>
          <a:xfrm>
            <a:off x="1206500" y="1079500"/>
            <a:ext cx="21971000" cy="1435100"/>
          </a:xfrm>
          <a:prstGeom prst="rect">
            <a:avLst/>
          </a:prstGeom>
        </p:spPr>
        <p:txBody>
          <a:bodyPr/>
          <a:lstStyle/>
          <a:p>
            <a:r>
              <a:t>Título da Agenda</a:t>
            </a:r>
          </a:p>
        </p:txBody>
      </p:sp>
      <p:sp>
        <p:nvSpPr>
          <p:cNvPr id="89" name="Subtítulo de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90" name="Nível de Corpo Um…"/>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Tópicos da Agenda</a:t>
            </a:r>
          </a:p>
          <a:p>
            <a:pPr lvl="1"/>
            <a:endParaRPr/>
          </a:p>
          <a:p>
            <a:pPr lvl="2"/>
            <a:endParaRPr/>
          </a:p>
          <a:p>
            <a:pPr lvl="3"/>
            <a:endParaRPr/>
          </a:p>
          <a:p>
            <a:pPr lvl="4"/>
            <a:endParaRPr/>
          </a:p>
        </p:txBody>
      </p:sp>
      <p:sp>
        <p:nvSpPr>
          <p:cNvPr id="9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claração">
    <p:spTree>
      <p:nvGrpSpPr>
        <p:cNvPr id="1" name=""/>
        <p:cNvGrpSpPr/>
        <p:nvPr/>
      </p:nvGrpSpPr>
      <p:grpSpPr>
        <a:xfrm>
          <a:off x="0" y="0"/>
          <a:ext cx="0" cy="0"/>
          <a:chOff x="0" y="0"/>
          <a:chExt cx="0" cy="0"/>
        </a:xfrm>
      </p:grpSpPr>
      <p:sp>
        <p:nvSpPr>
          <p:cNvPr id="98" name="Nível de Corpo Um…"/>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Declaração</a:t>
            </a:r>
          </a:p>
          <a:p>
            <a:pPr lvl="1"/>
            <a:endParaRPr/>
          </a:p>
          <a:p>
            <a:pPr lvl="2"/>
            <a:endParaRPr/>
          </a:p>
          <a:p>
            <a:pPr lvl="3"/>
            <a:endParaRPr/>
          </a:p>
          <a:p>
            <a:pPr lvl="4"/>
            <a:endParaRPr/>
          </a:p>
        </p:txBody>
      </p:sp>
      <p:sp>
        <p:nvSpPr>
          <p:cNvPr id="99"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to Principal">
    <p:spTree>
      <p:nvGrpSpPr>
        <p:cNvPr id="1" name=""/>
        <p:cNvGrpSpPr/>
        <p:nvPr/>
      </p:nvGrpSpPr>
      <p:grpSpPr>
        <a:xfrm>
          <a:off x="0" y="0"/>
          <a:ext cx="0" cy="0"/>
          <a:chOff x="0" y="0"/>
          <a:chExt cx="0" cy="0"/>
        </a:xfrm>
      </p:grpSpPr>
      <p:sp>
        <p:nvSpPr>
          <p:cNvPr id="106" name="Nível de Corpo Um…"/>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Informações do fato"/>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Informações do fato</a:t>
            </a:r>
          </a:p>
        </p:txBody>
      </p:sp>
      <p:sp>
        <p:nvSpPr>
          <p:cNvPr id="10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115" name="Atribuição"/>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Atribuição</a:t>
            </a:r>
          </a:p>
        </p:txBody>
      </p:sp>
      <p:sp>
        <p:nvSpPr>
          <p:cNvPr id="116" name="Nível de Corpo Um…"/>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“Citação Notável”</a:t>
            </a:r>
          </a:p>
          <a:p>
            <a:pPr lvl="1"/>
            <a:endParaRPr/>
          </a:p>
          <a:p>
            <a:pPr lvl="2"/>
            <a:endParaRPr/>
          </a:p>
          <a:p>
            <a:pPr lvl="3"/>
            <a:endParaRPr/>
          </a:p>
          <a:p>
            <a:pPr lvl="4"/>
            <a:endParaRPr/>
          </a:p>
        </p:txBody>
      </p:sp>
      <p:sp>
        <p:nvSpPr>
          <p:cNvPr id="11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124" name="Vista externa de ângulo baixo de uma fachada de edifício moderno, coberta com discos de alumínio sob um céu azul e límpido"/>
          <p:cNvSpPr>
            <a:spLocks noGrp="1"/>
          </p:cNvSpPr>
          <p:nvPr>
            <p:ph type="pic" sz="quarter" idx="21"/>
          </p:nvPr>
        </p:nvSpPr>
        <p:spPr>
          <a:xfrm>
            <a:off x="15417800" y="1270000"/>
            <a:ext cx="8144934" cy="5410200"/>
          </a:xfrm>
          <a:prstGeom prst="rect">
            <a:avLst/>
          </a:prstGeom>
        </p:spPr>
        <p:txBody>
          <a:bodyPr lIns="91439" tIns="45719" rIns="91439" bIns="45719">
            <a:noAutofit/>
          </a:bodyPr>
          <a:lstStyle/>
          <a:p>
            <a:endParaRPr/>
          </a:p>
        </p:txBody>
      </p:sp>
      <p:sp>
        <p:nvSpPr>
          <p:cNvPr id="125" name="Vista de ângulo baixo de um edifício moderno e curvado sob um céu nublado"/>
          <p:cNvSpPr>
            <a:spLocks noGrp="1"/>
          </p:cNvSpPr>
          <p:nvPr>
            <p:ph type="pic" sz="quarter" idx="22"/>
          </p:nvPr>
        </p:nvSpPr>
        <p:spPr>
          <a:xfrm>
            <a:off x="15443200" y="7086600"/>
            <a:ext cx="8138580" cy="5422900"/>
          </a:xfrm>
          <a:prstGeom prst="rect">
            <a:avLst/>
          </a:prstGeom>
        </p:spPr>
        <p:txBody>
          <a:bodyPr lIns="91439" tIns="45719" rIns="91439" bIns="45719">
            <a:noAutofit/>
          </a:bodyPr>
          <a:lstStyle/>
          <a:p>
            <a:endParaRPr/>
          </a:p>
        </p:txBody>
      </p:sp>
      <p:sp>
        <p:nvSpPr>
          <p:cNvPr id="126" name="Vista de dentro de um edifício branco moderno com painéis de vidro, olhando para cima para um céu claro e parcialmente nublado"/>
          <p:cNvSpPr>
            <a:spLocks noGrp="1"/>
          </p:cNvSpPr>
          <p:nvPr>
            <p:ph type="pic" idx="23"/>
          </p:nvPr>
        </p:nvSpPr>
        <p:spPr>
          <a:xfrm>
            <a:off x="-124635" y="1270000"/>
            <a:ext cx="16840169" cy="11243712"/>
          </a:xfrm>
          <a:prstGeom prst="rect">
            <a:avLst/>
          </a:prstGeom>
        </p:spPr>
        <p:txBody>
          <a:bodyPr lIns="91439" tIns="45719" rIns="91439" bIns="45719">
            <a:noAutofit/>
          </a:bodyPr>
          <a:lstStyle/>
          <a:p>
            <a:endParaRPr/>
          </a:p>
        </p:txBody>
      </p:sp>
      <p:sp>
        <p:nvSpPr>
          <p:cNvPr id="12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34" name="Vista de ângulo baixo da Torre Azadi em Teerã, no Irã, sobre um céu claro e límpido"/>
          <p:cNvSpPr>
            <a:spLocks noGrp="1"/>
          </p:cNvSpPr>
          <p:nvPr>
            <p:ph type="pic" idx="21"/>
          </p:nvPr>
        </p:nvSpPr>
        <p:spPr>
          <a:xfrm>
            <a:off x="0" y="-1282700"/>
            <a:ext cx="24384000" cy="16281400"/>
          </a:xfrm>
          <a:prstGeom prst="rect">
            <a:avLst/>
          </a:prstGeom>
        </p:spPr>
        <p:txBody>
          <a:bodyPr lIns="91439" tIns="45719" rIns="91439" bIns="45719">
            <a:noAutofit/>
          </a:bodyPr>
          <a:lstStyle/>
          <a:p>
            <a:endParaRPr/>
          </a:p>
        </p:txBody>
      </p:sp>
      <p:sp>
        <p:nvSpPr>
          <p:cNvPr id="135" name="Número do Slide"/>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4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Título do Slid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Título do Slide</a:t>
            </a:r>
          </a:p>
        </p:txBody>
      </p:sp>
      <p:sp>
        <p:nvSpPr>
          <p:cNvPr id="3" name="Nível de Corpo Um…"/>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Texto com marcadores do slide</a:t>
            </a:r>
          </a:p>
          <a:p>
            <a:pPr lvl="1"/>
            <a:endParaRPr/>
          </a:p>
          <a:p>
            <a:pPr lvl="2"/>
            <a:endParaRPr/>
          </a:p>
          <a:p>
            <a:pPr lvl="3"/>
            <a:endParaRPr/>
          </a:p>
          <a:p>
            <a:pPr lvl="4"/>
            <a:endParaRPr/>
          </a:p>
        </p:txBody>
      </p:sp>
      <p:sp>
        <p:nvSpPr>
          <p:cNvPr id="4" name="Número do Slide"/>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415636"/>
            <a:ext cx="24384000" cy="13716000"/>
          </a:xfrm>
          <a:prstGeom prst="rect">
            <a:avLst/>
          </a:prstGeom>
        </p:spPr>
      </p:pic>
      <p:sp>
        <p:nvSpPr>
          <p:cNvPr id="152" name="Título da apresentação"/>
          <p:cNvSpPr txBox="1">
            <a:spLocks noGrp="1"/>
          </p:cNvSpPr>
          <p:nvPr>
            <p:ph type="title"/>
          </p:nvPr>
        </p:nvSpPr>
        <p:spPr>
          <a:xfrm>
            <a:off x="2127519" y="5743170"/>
            <a:ext cx="21971001" cy="4648201"/>
          </a:xfrm>
          <a:prstGeom prst="rect">
            <a:avLst/>
          </a:prstGeom>
        </p:spPr>
        <p:txBody>
          <a:bodyPr anchor="t">
            <a:normAutofit/>
          </a:bodyPr>
          <a:lstStyle>
            <a:lvl1pPr>
              <a:defRPr sz="10600" b="0" i="1" spc="-211">
                <a:solidFill>
                  <a:srgbClr val="FFFFFF"/>
                </a:solidFill>
                <a:latin typeface="Fira Sans Bold"/>
                <a:ea typeface="Fira Sans Bold"/>
                <a:cs typeface="Fira Sans Bold"/>
                <a:sym typeface="Fira Sans Bold"/>
              </a:defRPr>
            </a:lvl1pPr>
          </a:lstStyle>
          <a:p>
            <a:r>
              <a:rPr lang="pt-BR" dirty="0"/>
              <a:t>A Reforma Tributária e o Comércio Exterior</a:t>
            </a:r>
            <a:endParaRPr dirty="0"/>
          </a:p>
        </p:txBody>
      </p:sp>
      <p:sp>
        <p:nvSpPr>
          <p:cNvPr id="154" name="Subtítulo"/>
          <p:cNvSpPr txBox="1">
            <a:spLocks noGrp="1"/>
          </p:cNvSpPr>
          <p:nvPr>
            <p:ph type="body" sz="quarter" idx="1"/>
          </p:nvPr>
        </p:nvSpPr>
        <p:spPr>
          <a:xfrm>
            <a:off x="1842040" y="8811122"/>
            <a:ext cx="22139564" cy="1116951"/>
          </a:xfrm>
          <a:prstGeom prst="rect">
            <a:avLst/>
          </a:prstGeom>
        </p:spPr>
        <p:txBody>
          <a:bodyPr>
            <a:normAutofit fontScale="77500" lnSpcReduction="20000"/>
          </a:bodyPr>
          <a:lstStyle>
            <a:lvl1pPr>
              <a:defRPr b="0" i="1">
                <a:solidFill>
                  <a:srgbClr val="FFFFFF"/>
                </a:solidFill>
                <a:latin typeface="Fira Sans Bold"/>
                <a:ea typeface="Fira Sans Bold"/>
                <a:cs typeface="Fira Sans Bold"/>
                <a:sym typeface="Fira Sans Bold"/>
              </a:defRPr>
            </a:lvl1pPr>
          </a:lstStyle>
          <a:p>
            <a:r>
              <a:rPr lang="pt-BR" dirty="0"/>
              <a:t>Impactos da Emenda Constitucional 132/2023 e Projeto de Lei Complementar n. 68/2024</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1911927"/>
            <a:ext cx="21971001" cy="3390809"/>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b="1" dirty="0"/>
              <a:t>A Reforma Tributária</a:t>
            </a:r>
            <a:endParaRPr b="1"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4124016"/>
            <a:ext cx="19994926" cy="6552407"/>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sz="4000" b="1" dirty="0"/>
              <a:t>Simplificação do sistema tributário</a:t>
            </a:r>
            <a:r>
              <a:rPr lang="pt-BR" sz="4000" dirty="0"/>
              <a:t>: Substituição de tributos complexos por impostos mais simples e unificados;</a:t>
            </a:r>
          </a:p>
          <a:p>
            <a:pPr marL="457200" indent="-457200">
              <a:buFont typeface="Arial" panose="020B0604020202020204" pitchFamily="34" charset="0"/>
              <a:buChar char="•"/>
            </a:pPr>
            <a:endParaRPr lang="pt-BR" sz="4000" dirty="0"/>
          </a:p>
          <a:p>
            <a:pPr marL="457200" indent="-457200">
              <a:buFont typeface="Arial" panose="020B0604020202020204" pitchFamily="34" charset="0"/>
              <a:buChar char="•"/>
            </a:pPr>
            <a:r>
              <a:rPr lang="pt-BR" sz="4000" b="1" dirty="0"/>
              <a:t>Redução da cumulatividade</a:t>
            </a:r>
            <a:r>
              <a:rPr lang="pt-BR" sz="4000" dirty="0"/>
              <a:t>: Garantir que os tributos não sejam cobrados em cascata ao longo da cadeia produtiva, permitindo o uso de créditos tributários para compensações;</a:t>
            </a:r>
          </a:p>
          <a:p>
            <a:pPr marL="457200" indent="-457200">
              <a:buFont typeface="Arial" panose="020B0604020202020204" pitchFamily="34" charset="0"/>
              <a:buChar char="•"/>
            </a:pPr>
            <a:endParaRPr lang="pt-BR" sz="4000" dirty="0"/>
          </a:p>
          <a:p>
            <a:pPr marL="457200" indent="-457200">
              <a:buFont typeface="Arial" panose="020B0604020202020204" pitchFamily="34" charset="0"/>
              <a:buChar char="•"/>
            </a:pPr>
            <a:r>
              <a:rPr lang="pt-BR" sz="4000" b="1" dirty="0"/>
              <a:t>Aumento da competitividade</a:t>
            </a:r>
            <a:r>
              <a:rPr lang="pt-BR" sz="4000" dirty="0"/>
              <a:t>: Tornar o sistema mais eficiente para melhorar o ambiente de negócios e aumentar a competitividade das empresas brasileiras, tanto internamente quanto no comércio exterior</a:t>
            </a:r>
            <a:endParaRPr sz="40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942109"/>
            <a:ext cx="21971001" cy="5442825"/>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b="1" dirty="0"/>
              <a:t>Tributação antes da Reforma:</a:t>
            </a:r>
            <a:br>
              <a:rPr lang="pt-BR" b="1" dirty="0"/>
            </a:br>
            <a:r>
              <a:rPr lang="pt-BR" b="1" dirty="0"/>
              <a:t>Importações</a:t>
            </a:r>
            <a:endParaRPr b="1"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333500" y="4782756"/>
            <a:ext cx="21032245" cy="6258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lgn="just">
              <a:buFont typeface="Arial" panose="020B0604020202020204" pitchFamily="34" charset="0"/>
              <a:buChar char="•"/>
            </a:pPr>
            <a:r>
              <a:rPr lang="pt-BR" sz="4000" b="1" dirty="0"/>
              <a:t>Imposto de Importação (II): </a:t>
            </a:r>
            <a:r>
              <a:rPr lang="pt-BR" sz="4000" dirty="0"/>
              <a:t>tributo federal, incidente sobre a entrada de bens estrangeiros;</a:t>
            </a:r>
          </a:p>
          <a:p>
            <a:pPr marL="571500" indent="-571500" algn="just">
              <a:buFont typeface="Arial" panose="020B0604020202020204" pitchFamily="34" charset="0"/>
              <a:buChar char="•"/>
            </a:pPr>
            <a:endParaRPr lang="pt-BR" sz="4000" dirty="0"/>
          </a:p>
          <a:p>
            <a:pPr marL="571500" indent="-571500" algn="just">
              <a:buFont typeface="Arial" panose="020B0604020202020204" pitchFamily="34" charset="0"/>
              <a:buChar char="•"/>
            </a:pPr>
            <a:r>
              <a:rPr lang="pt-BR" sz="4000" b="1" dirty="0"/>
              <a:t>IPI: </a:t>
            </a:r>
            <a:r>
              <a:rPr lang="pt-BR" sz="4000" dirty="0"/>
              <a:t>tributo federal, incidente sobre a industrialização e importação de bens;</a:t>
            </a:r>
          </a:p>
          <a:p>
            <a:pPr marL="571500" indent="-571500" algn="just">
              <a:buFont typeface="Arial" panose="020B0604020202020204" pitchFamily="34" charset="0"/>
              <a:buChar char="•"/>
            </a:pPr>
            <a:endParaRPr lang="pt-BR" sz="4000" dirty="0"/>
          </a:p>
          <a:p>
            <a:pPr marL="571500" indent="-571500" algn="just">
              <a:buFont typeface="Arial" panose="020B0604020202020204" pitchFamily="34" charset="0"/>
              <a:buChar char="•"/>
            </a:pPr>
            <a:r>
              <a:rPr lang="pt-BR" sz="4000" b="1" dirty="0"/>
              <a:t>PIS/COFINS Importação: </a:t>
            </a:r>
            <a:r>
              <a:rPr lang="pt-BR" sz="4000" dirty="0"/>
              <a:t>contribuições federais, incidentes sobre a entrada de bens e serviços, com base de cálculo ampla e efeito cumulativo;</a:t>
            </a:r>
          </a:p>
          <a:p>
            <a:pPr marL="571500" indent="-571500" algn="just">
              <a:buFont typeface="Arial" panose="020B0604020202020204" pitchFamily="34" charset="0"/>
              <a:buChar char="•"/>
            </a:pPr>
            <a:endParaRPr lang="pt-BR" sz="4000" dirty="0"/>
          </a:p>
          <a:p>
            <a:pPr marL="571500" indent="-571500" algn="just">
              <a:buFont typeface="Arial" panose="020B0604020202020204" pitchFamily="34" charset="0"/>
              <a:buChar char="•"/>
            </a:pPr>
            <a:r>
              <a:rPr lang="pt-BR" sz="4000" b="1" dirty="0"/>
              <a:t>ICMS: </a:t>
            </a:r>
            <a:r>
              <a:rPr lang="pt-BR" sz="4000" dirty="0"/>
              <a:t>tributo estadual, incidente em operações de importação de bens/mercadorias, com alíquotas e regras diversas.</a:t>
            </a:r>
            <a:endParaRPr sz="4000"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1911927"/>
            <a:ext cx="21971001" cy="3390809"/>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b="1" dirty="0"/>
              <a:t>Tributação antes da Reforma:</a:t>
            </a:r>
            <a:br>
              <a:rPr lang="pt-BR" b="1" dirty="0"/>
            </a:br>
            <a:r>
              <a:rPr lang="pt-BR" b="1" dirty="0"/>
              <a:t>Exportações</a:t>
            </a:r>
            <a:endParaRPr b="1"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5302736"/>
            <a:ext cx="20661442" cy="5373687"/>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sz="4000" b="1" dirty="0"/>
              <a:t>Isenção de PIS, COFINS e ICMS: </a:t>
            </a:r>
            <a:r>
              <a:rPr lang="pt-BR" sz="4000" dirty="0"/>
              <a:t>benefício que objetiva garantir a competitividade dos produtos nacionais no exterior;</a:t>
            </a:r>
          </a:p>
          <a:p>
            <a:endParaRPr lang="pt-BR" sz="4000" dirty="0"/>
          </a:p>
          <a:p>
            <a:pPr marL="457200" indent="-457200">
              <a:buFont typeface="Arial" panose="020B0604020202020204" pitchFamily="34" charset="0"/>
              <a:buChar char="•"/>
            </a:pPr>
            <a:r>
              <a:rPr lang="pt-BR" sz="4000" b="1" dirty="0"/>
              <a:t>Regimes Especiais: </a:t>
            </a:r>
            <a:r>
              <a:rPr lang="pt-BR" sz="4000" dirty="0"/>
              <a:t>Drawback (suspensão/isenção de tributos), Entreposto Aduaneiro, Admissão Temporária, etc.</a:t>
            </a:r>
            <a:endParaRPr sz="4000" dirty="0"/>
          </a:p>
        </p:txBody>
      </p:sp>
    </p:spTree>
    <p:extLst>
      <p:ext uri="{BB962C8B-B14F-4D97-AF65-F5344CB8AC3E}">
        <p14:creationId xmlns:p14="http://schemas.microsoft.com/office/powerpoint/2010/main" val="214412998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942109"/>
            <a:ext cx="21971001" cy="5442825"/>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b="1" dirty="0"/>
              <a:t>O Sistema Tributário Pós-Reforma</a:t>
            </a:r>
            <a:br>
              <a:rPr lang="pt-BR" dirty="0"/>
            </a:br>
            <a:br>
              <a:rPr lang="pt-BR" dirty="0"/>
            </a:b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662545" y="3216906"/>
            <a:ext cx="21641956" cy="7489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algn="just"/>
            <a:r>
              <a:rPr lang="pt-BR" sz="6000" b="1" dirty="0"/>
              <a:t>IPI</a:t>
            </a:r>
            <a:endParaRPr lang="pt-BR" sz="6000" dirty="0"/>
          </a:p>
          <a:p>
            <a:pPr algn="just"/>
            <a:r>
              <a:rPr lang="pt-BR" sz="6000" b="1" dirty="0"/>
              <a:t>PIS</a:t>
            </a:r>
          </a:p>
          <a:p>
            <a:pPr algn="just"/>
            <a:r>
              <a:rPr lang="pt-BR" sz="6000" b="1" dirty="0"/>
              <a:t>COFINS</a:t>
            </a:r>
          </a:p>
          <a:p>
            <a:pPr algn="just"/>
            <a:endParaRPr lang="pt-BR" sz="6000" b="1" dirty="0"/>
          </a:p>
          <a:p>
            <a:pPr algn="just"/>
            <a:endParaRPr lang="pt-BR" sz="6000" b="1" dirty="0"/>
          </a:p>
          <a:p>
            <a:pPr algn="just"/>
            <a:endParaRPr lang="pt-BR" sz="6000" b="1" dirty="0"/>
          </a:p>
          <a:p>
            <a:pPr algn="just"/>
            <a:r>
              <a:rPr lang="pt-BR" sz="6000" b="1" dirty="0"/>
              <a:t>ISS</a:t>
            </a:r>
          </a:p>
          <a:p>
            <a:pPr algn="just"/>
            <a:r>
              <a:rPr lang="pt-BR" sz="6000" b="1" dirty="0"/>
              <a:t>ICMS</a:t>
            </a:r>
            <a:endParaRPr sz="6000" dirty="0"/>
          </a:p>
        </p:txBody>
      </p:sp>
      <p:sp>
        <p:nvSpPr>
          <p:cNvPr id="5" name="Seta para a direita 4"/>
          <p:cNvSpPr/>
          <p:nvPr/>
        </p:nvSpPr>
        <p:spPr>
          <a:xfrm>
            <a:off x="7204364" y="3879273"/>
            <a:ext cx="7675418" cy="1330036"/>
          </a:xfrm>
          <a:prstGeom prst="rightArrow">
            <a:avLst/>
          </a:prstGeom>
          <a:solidFill>
            <a:schemeClr val="tx1">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2" name="Seta para a direita 11"/>
          <p:cNvSpPr/>
          <p:nvPr/>
        </p:nvSpPr>
        <p:spPr>
          <a:xfrm>
            <a:off x="7162223" y="9047019"/>
            <a:ext cx="7675418" cy="1330036"/>
          </a:xfrm>
          <a:prstGeom prst="rightArrow">
            <a:avLst/>
          </a:prstGeom>
          <a:solidFill>
            <a:schemeClr val="tx1">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7" name="CaixaDeTexto 6"/>
          <p:cNvSpPr txBox="1"/>
          <p:nvPr/>
        </p:nvSpPr>
        <p:spPr>
          <a:xfrm>
            <a:off x="15942921" y="3216906"/>
            <a:ext cx="7279942" cy="25955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pt-BR" sz="5400" b="1" spc="-168" dirty="0">
                <a:solidFill>
                  <a:srgbClr val="FFFFFF"/>
                </a:solidFill>
                <a:latin typeface="Fira Sans Bold"/>
                <a:ea typeface="Fira Sans Bold"/>
                <a:cs typeface="Fira Sans Bold"/>
                <a:sym typeface="Fira Sans Bold"/>
              </a:rPr>
              <a:t>CBS</a:t>
            </a:r>
          </a:p>
          <a:p>
            <a:pPr marL="0" marR="0" indent="0" algn="ctr" defTabSz="2438338" rtl="0" fontAlgn="auto" latinLnBrk="0" hangingPunct="0">
              <a:lnSpc>
                <a:spcPct val="100000"/>
              </a:lnSpc>
              <a:spcBef>
                <a:spcPts val="0"/>
              </a:spcBef>
              <a:spcAft>
                <a:spcPts val="0"/>
              </a:spcAft>
              <a:buClrTx/>
              <a:buSzTx/>
              <a:buFontTx/>
              <a:buNone/>
              <a:tabLst/>
            </a:pPr>
            <a:r>
              <a:rPr lang="pt-BR" sz="5400" spc="-168" dirty="0">
                <a:solidFill>
                  <a:srgbClr val="FFFFFF"/>
                </a:solidFill>
                <a:latin typeface="Fira Sans Bold"/>
                <a:ea typeface="Fira Sans Bold"/>
                <a:cs typeface="Fira Sans Bold"/>
              </a:rPr>
              <a:t>Contri</a:t>
            </a:r>
            <a:r>
              <a:rPr lang="pt-BR" sz="5400" spc="-168" dirty="0">
                <a:solidFill>
                  <a:srgbClr val="FFFFFF"/>
                </a:solidFill>
                <a:latin typeface="Fira Sans Bold"/>
                <a:ea typeface="Fira Sans Bold"/>
                <a:cs typeface="Fira Sans Bold"/>
                <a:sym typeface="Fira Sans Bold"/>
              </a:rPr>
              <a:t>buição sobre bens </a:t>
            </a:r>
          </a:p>
          <a:p>
            <a:pPr marL="0" marR="0" indent="0" algn="ctr" defTabSz="2438338" rtl="0" fontAlgn="auto" latinLnBrk="0" hangingPunct="0">
              <a:lnSpc>
                <a:spcPct val="100000"/>
              </a:lnSpc>
              <a:spcBef>
                <a:spcPts val="0"/>
              </a:spcBef>
              <a:spcAft>
                <a:spcPts val="0"/>
              </a:spcAft>
              <a:buClrTx/>
              <a:buSzTx/>
              <a:buFontTx/>
              <a:buNone/>
              <a:tabLst/>
            </a:pPr>
            <a:r>
              <a:rPr lang="pt-BR" sz="5400" spc="-168" dirty="0">
                <a:solidFill>
                  <a:srgbClr val="FFFFFF"/>
                </a:solidFill>
                <a:latin typeface="Fira Sans Bold"/>
                <a:ea typeface="Fira Sans Bold"/>
                <a:cs typeface="Fira Sans Bold"/>
                <a:sym typeface="Fira Sans Bold"/>
              </a:rPr>
              <a:t>e serviços</a:t>
            </a:r>
            <a:endParaRPr lang="pt-BR" sz="5400" spc="-168" dirty="0">
              <a:solidFill>
                <a:srgbClr val="FFFFFF"/>
              </a:solidFill>
              <a:latin typeface="Fira Sans Bold"/>
              <a:ea typeface="Fira Sans Bold"/>
              <a:cs typeface="Fira Sans Bold"/>
            </a:endParaRPr>
          </a:p>
        </p:txBody>
      </p:sp>
      <p:sp>
        <p:nvSpPr>
          <p:cNvPr id="14" name="CaixaDeTexto 13"/>
          <p:cNvSpPr txBox="1"/>
          <p:nvPr/>
        </p:nvSpPr>
        <p:spPr>
          <a:xfrm>
            <a:off x="16684465" y="8414246"/>
            <a:ext cx="5964197" cy="25955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pt-BR" sz="5400" b="1" spc="-168" dirty="0">
                <a:solidFill>
                  <a:srgbClr val="FFFFFF"/>
                </a:solidFill>
                <a:latin typeface="Fira Sans Bold"/>
                <a:ea typeface="Fira Sans Bold"/>
                <a:cs typeface="Fira Sans Bold"/>
                <a:sym typeface="Fira Sans Bold"/>
              </a:rPr>
              <a:t>IBS</a:t>
            </a:r>
          </a:p>
          <a:p>
            <a:pPr marL="0" marR="0" indent="0" algn="ctr" defTabSz="2438338" rtl="0" fontAlgn="auto" latinLnBrk="0" hangingPunct="0">
              <a:lnSpc>
                <a:spcPct val="100000"/>
              </a:lnSpc>
              <a:spcBef>
                <a:spcPts val="0"/>
              </a:spcBef>
              <a:spcAft>
                <a:spcPts val="0"/>
              </a:spcAft>
              <a:buClrTx/>
              <a:buSzTx/>
              <a:buFontTx/>
              <a:buNone/>
              <a:tabLst/>
            </a:pPr>
            <a:r>
              <a:rPr lang="pt-BR" sz="5400" spc="-168" dirty="0">
                <a:solidFill>
                  <a:srgbClr val="FFFFFF"/>
                </a:solidFill>
                <a:latin typeface="Fira Sans Bold"/>
                <a:ea typeface="Fira Sans Bold"/>
                <a:cs typeface="Fira Sans Bold"/>
              </a:rPr>
              <a:t>Imposto</a:t>
            </a:r>
            <a:r>
              <a:rPr lang="pt-BR" sz="5400" spc="-168" dirty="0">
                <a:solidFill>
                  <a:srgbClr val="FFFFFF"/>
                </a:solidFill>
                <a:latin typeface="Fira Sans Bold"/>
                <a:ea typeface="Fira Sans Bold"/>
                <a:cs typeface="Fira Sans Bold"/>
                <a:sym typeface="Fira Sans Bold"/>
              </a:rPr>
              <a:t> sobre bens </a:t>
            </a:r>
          </a:p>
          <a:p>
            <a:pPr marL="0" marR="0" indent="0" algn="ctr" defTabSz="2438338" rtl="0" fontAlgn="auto" latinLnBrk="0" hangingPunct="0">
              <a:lnSpc>
                <a:spcPct val="100000"/>
              </a:lnSpc>
              <a:spcBef>
                <a:spcPts val="0"/>
              </a:spcBef>
              <a:spcAft>
                <a:spcPts val="0"/>
              </a:spcAft>
              <a:buClrTx/>
              <a:buSzTx/>
              <a:buFontTx/>
              <a:buNone/>
              <a:tabLst/>
            </a:pPr>
            <a:r>
              <a:rPr lang="pt-BR" sz="5400" spc="-168" dirty="0">
                <a:solidFill>
                  <a:srgbClr val="FFFFFF"/>
                </a:solidFill>
                <a:latin typeface="Fira Sans Bold"/>
                <a:ea typeface="Fira Sans Bold"/>
                <a:cs typeface="Fira Sans Bold"/>
                <a:sym typeface="Fira Sans Bold"/>
              </a:rPr>
              <a:t>e serviços</a:t>
            </a:r>
            <a:endParaRPr lang="pt-BR" sz="5400" spc="-168" dirty="0">
              <a:solidFill>
                <a:srgbClr val="FFFFFF"/>
              </a:solidFill>
              <a:latin typeface="Fira Sans Bold"/>
              <a:ea typeface="Fira Sans Bold"/>
              <a:cs typeface="Fira Sans Bold"/>
            </a:endParaRPr>
          </a:p>
        </p:txBody>
      </p:sp>
    </p:spTree>
    <p:extLst>
      <p:ext uri="{BB962C8B-B14F-4D97-AF65-F5344CB8AC3E}">
        <p14:creationId xmlns:p14="http://schemas.microsoft.com/office/powerpoint/2010/main" val="286857007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1911927"/>
            <a:ext cx="21971001" cy="3390809"/>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b="1" dirty="0"/>
              <a:t>IBS e CBS</a:t>
            </a:r>
            <a:endParaRPr b="1"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3713018"/>
            <a:ext cx="21049369" cy="8201892"/>
          </a:xfrm>
          <a:prstGeom prst="rect">
            <a:avLst/>
          </a:prstGeom>
        </p:spPr>
        <p:txBody>
          <a:bodyPr>
            <a:normAutofit lnSpcReduction="1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571500" indent="-571500">
              <a:buFont typeface="Arial" panose="020B0604020202020204" pitchFamily="34" charset="0"/>
              <a:buChar char="•"/>
              <a:defRPr/>
            </a:pPr>
            <a:r>
              <a:rPr lang="pt-BR" altLang="pt-BR" sz="4300" dirty="0"/>
              <a:t>O IBS e a CBS terão os mesmos fatos geradores, bases de cálculo, hipóteses de não incidência e sujeitos passivos;</a:t>
            </a:r>
          </a:p>
          <a:p>
            <a:pPr>
              <a:defRPr/>
            </a:pPr>
            <a:endParaRPr lang="pt-BR" altLang="pt-BR" sz="4300" dirty="0"/>
          </a:p>
          <a:p>
            <a:pPr marL="571500" indent="-571500">
              <a:buFont typeface="Arial" panose="020B0604020202020204" pitchFamily="34" charset="0"/>
              <a:buChar char="•"/>
              <a:defRPr/>
            </a:pPr>
            <a:r>
              <a:rPr lang="pt-BR" altLang="pt-BR" sz="4300" dirty="0"/>
              <a:t>Terão incidência sobre a </a:t>
            </a:r>
            <a:r>
              <a:rPr lang="pt-BR" sz="4300" kern="100" dirty="0">
                <a:ea typeface="Aptos" panose="020B0004020202020204" pitchFamily="34" charset="0"/>
                <a:cs typeface="Times New Roman" panose="02020603050405020304" pitchFamily="18" charset="0"/>
              </a:rPr>
              <a:t>importação de bens materiais ou imateriais, inclusive direitos, ou de serviços, realizada por PJ ou PF, ainda que não seja contribuinte </a:t>
            </a:r>
            <a:r>
              <a:rPr lang="pt-BR" sz="4300" u="sng" kern="100" dirty="0">
                <a:ea typeface="Aptos" panose="020B0004020202020204" pitchFamily="34" charset="0"/>
                <a:cs typeface="Times New Roman" panose="02020603050405020304" pitchFamily="18" charset="0"/>
              </a:rPr>
              <a:t>habitual</a:t>
            </a:r>
            <a:r>
              <a:rPr lang="pt-BR" sz="4300" kern="100" dirty="0">
                <a:ea typeface="Aptos" panose="020B0004020202020204" pitchFamily="34" charset="0"/>
                <a:cs typeface="Times New Roman" panose="02020603050405020304" pitchFamily="18" charset="0"/>
              </a:rPr>
              <a:t> do imposto, qualquer que seja a sua finalidade (para o consumo ou para a atividade econômica).</a:t>
            </a:r>
          </a:p>
          <a:p>
            <a:pPr>
              <a:lnSpc>
                <a:spcPct val="107000"/>
              </a:lnSpc>
              <a:spcAft>
                <a:spcPts val="800"/>
              </a:spcAft>
            </a:pPr>
            <a:endParaRPr lang="pt-BR" sz="4300" kern="100" dirty="0">
              <a:ea typeface="Aptos" panose="020B0004020202020204" pitchFamily="34" charset="0"/>
              <a:cs typeface="Times New Roman" panose="02020603050405020304" pitchFamily="18" charset="0"/>
            </a:endParaRPr>
          </a:p>
          <a:p>
            <a:pPr marL="685800" indent="-685800">
              <a:lnSpc>
                <a:spcPct val="107000"/>
              </a:lnSpc>
              <a:spcAft>
                <a:spcPts val="800"/>
              </a:spcAft>
              <a:buFont typeface="Arial" panose="020B0604020202020204" pitchFamily="34" charset="0"/>
              <a:buChar char="•"/>
            </a:pPr>
            <a:r>
              <a:rPr lang="pt-BR" sz="4300" kern="100" dirty="0">
                <a:ea typeface="Aptos" panose="020B0004020202020204" pitchFamily="34" charset="0"/>
                <a:cs typeface="Times New Roman" panose="02020603050405020304" pitchFamily="18" charset="0"/>
              </a:rPr>
              <a:t>Estão fora do âmbito de incidência: (i) exportações; (</a:t>
            </a:r>
            <a:r>
              <a:rPr lang="pt-BR" sz="4300" kern="100" dirty="0" err="1">
                <a:ea typeface="Aptos" panose="020B0004020202020204" pitchFamily="34" charset="0"/>
                <a:cs typeface="Times New Roman" panose="02020603050405020304" pitchFamily="18" charset="0"/>
              </a:rPr>
              <a:t>ii</a:t>
            </a:r>
            <a:r>
              <a:rPr lang="pt-BR" sz="4300" kern="100" dirty="0">
                <a:ea typeface="Aptos" panose="020B0004020202020204" pitchFamily="34" charset="0"/>
                <a:cs typeface="Times New Roman" panose="02020603050405020304" pitchFamily="18" charset="0"/>
              </a:rPr>
              <a:t>) hipóteses de imunidade do art. 150, VI, da Constituição Federal.</a:t>
            </a:r>
          </a:p>
          <a:p>
            <a:pPr marL="457200" indent="-457200">
              <a:buFont typeface="Arial" panose="020B0604020202020204" pitchFamily="34" charset="0"/>
              <a:buChar char="•"/>
            </a:pPr>
            <a:endParaRPr dirty="0"/>
          </a:p>
        </p:txBody>
      </p:sp>
    </p:spTree>
    <p:extLst>
      <p:ext uri="{BB962C8B-B14F-4D97-AF65-F5344CB8AC3E}">
        <p14:creationId xmlns:p14="http://schemas.microsoft.com/office/powerpoint/2010/main" val="359234467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698014"/>
            <a:ext cx="21971001" cy="4686920"/>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b="1" dirty="0"/>
              <a:t>Alterações Relevantes - IBS e CBS</a:t>
            </a:r>
            <a:br>
              <a:rPr lang="pt-BR" b="1" dirty="0"/>
            </a:br>
            <a:endParaRPr b="1"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333500" y="4782756"/>
            <a:ext cx="21032245" cy="7489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571500" indent="-571500">
              <a:buFont typeface="Arial" panose="020B0604020202020204" pitchFamily="34" charset="0"/>
              <a:buChar char="•"/>
            </a:pPr>
            <a:r>
              <a:rPr lang="pt-BR" sz="4000" dirty="0"/>
              <a:t>Incidência do IBS e CBS sobre bens imateriais;</a:t>
            </a:r>
          </a:p>
          <a:p>
            <a:pPr marL="571500" indent="-571500">
              <a:buFont typeface="Arial" panose="020B0604020202020204" pitchFamily="34" charset="0"/>
              <a:buChar char="•"/>
            </a:pPr>
            <a:endParaRPr lang="pt-BR" sz="4000" dirty="0"/>
          </a:p>
          <a:p>
            <a:pPr marL="571500" indent="-571500">
              <a:buFont typeface="Arial" panose="020B0604020202020204" pitchFamily="34" charset="0"/>
              <a:buChar char="•"/>
            </a:pPr>
            <a:r>
              <a:rPr lang="pt-BR" sz="4000" dirty="0"/>
              <a:t>Alteração da base de cálculo dos novos tributos;</a:t>
            </a:r>
          </a:p>
          <a:p>
            <a:pPr marL="571500" indent="-571500">
              <a:buFont typeface="Arial" panose="020B0604020202020204" pitchFamily="34" charset="0"/>
              <a:buChar char="•"/>
            </a:pPr>
            <a:endParaRPr lang="pt-BR" sz="4000" dirty="0"/>
          </a:p>
          <a:p>
            <a:pPr marL="571500" indent="-571500">
              <a:buFont typeface="Arial" panose="020B0604020202020204" pitchFamily="34" charset="0"/>
              <a:buChar char="•"/>
            </a:pPr>
            <a:r>
              <a:rPr lang="pt-BR" sz="4000" dirty="0"/>
              <a:t>Diferimento do pagamento;</a:t>
            </a:r>
          </a:p>
          <a:p>
            <a:pPr marL="571500" indent="-571500">
              <a:buFont typeface="Arial" panose="020B0604020202020204" pitchFamily="34" charset="0"/>
              <a:buChar char="•"/>
            </a:pPr>
            <a:endParaRPr lang="pt-BR" sz="4000" dirty="0"/>
          </a:p>
          <a:p>
            <a:pPr marL="571500" indent="-571500">
              <a:buFont typeface="Arial" panose="020B0604020202020204" pitchFamily="34" charset="0"/>
              <a:buChar char="•"/>
            </a:pPr>
            <a:r>
              <a:rPr lang="pt-BR" sz="4000" dirty="0"/>
              <a:t>Alíquotas iguais às operações internas;</a:t>
            </a:r>
          </a:p>
          <a:p>
            <a:pPr marL="571500" indent="-571500">
              <a:buFont typeface="Arial" panose="020B0604020202020204" pitchFamily="34" charset="0"/>
              <a:buChar char="•"/>
            </a:pPr>
            <a:endParaRPr lang="pt-BR" sz="4000" b="1" dirty="0"/>
          </a:p>
          <a:p>
            <a:pPr marL="571500" indent="-571500">
              <a:buFont typeface="Arial" panose="020B0604020202020204" pitchFamily="34" charset="0"/>
              <a:buChar char="•"/>
            </a:pPr>
            <a:r>
              <a:rPr lang="pt-BR" sz="4000" dirty="0"/>
              <a:t>Recuperação dos créditos na exportação.</a:t>
            </a:r>
          </a:p>
          <a:p>
            <a:pPr marL="571500" indent="-571500">
              <a:buFont typeface="Arial" panose="020B0604020202020204" pitchFamily="34" charset="0"/>
              <a:buChar char="•"/>
            </a:pPr>
            <a:endParaRPr lang="pt-BR" sz="4000" b="1" dirty="0"/>
          </a:p>
          <a:p>
            <a:endParaRPr lang="pt-BR" sz="4000" b="1" dirty="0"/>
          </a:p>
          <a:p>
            <a:endParaRPr lang="pt-BR" sz="4000" b="1" dirty="0"/>
          </a:p>
        </p:txBody>
      </p:sp>
    </p:spTree>
    <p:extLst>
      <p:ext uri="{BB962C8B-B14F-4D97-AF65-F5344CB8AC3E}">
        <p14:creationId xmlns:p14="http://schemas.microsoft.com/office/powerpoint/2010/main" val="5070624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1274617"/>
            <a:ext cx="21971001" cy="4028119"/>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b="1" dirty="0" err="1"/>
              <a:t>Creditamento</a:t>
            </a:r>
            <a:r>
              <a:rPr lang="pt-BR" b="1" dirty="0"/>
              <a:t> de IBS e CBS</a:t>
            </a:r>
            <a:endParaRPr b="1"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2" y="2854036"/>
            <a:ext cx="21487984" cy="9282546"/>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endParaRPr lang="pt-BR" b="1" dirty="0"/>
          </a:p>
          <a:p>
            <a:pPr marL="457200" indent="-457200">
              <a:buFont typeface="Arial" panose="020B0604020202020204" pitchFamily="34" charset="0"/>
              <a:buChar char="•"/>
            </a:pPr>
            <a:r>
              <a:rPr lang="pt-BR" sz="4000" dirty="0"/>
              <a:t>Possibilidade das empresas </a:t>
            </a:r>
            <a:r>
              <a:rPr lang="pt-BR" sz="4000" b="1" dirty="0"/>
              <a:t>creditarem </a:t>
            </a:r>
            <a:r>
              <a:rPr lang="pt-BR" sz="4000" dirty="0"/>
              <a:t>o valor do </a:t>
            </a:r>
            <a:r>
              <a:rPr lang="pt-BR" sz="4000" b="1" dirty="0"/>
              <a:t>IBS e CBS pagos</a:t>
            </a:r>
            <a:r>
              <a:rPr lang="pt-BR" sz="4000" dirty="0"/>
              <a:t> na importação para compensar débitos gerados em qualquer fase da cadeia produtiva, abrangendo bens e serviços;</a:t>
            </a:r>
          </a:p>
          <a:p>
            <a:pPr marL="457200" indent="-457200">
              <a:buFont typeface="Arial" panose="020B0604020202020204" pitchFamily="34" charset="0"/>
              <a:buChar char="•"/>
            </a:pPr>
            <a:endParaRPr lang="pt-BR" sz="4000" dirty="0"/>
          </a:p>
          <a:p>
            <a:pPr marL="457200" indent="-457200">
              <a:buFont typeface="Arial" panose="020B0604020202020204" pitchFamily="34" charset="0"/>
              <a:buChar char="•"/>
            </a:pPr>
            <a:r>
              <a:rPr lang="pt-BR" sz="4000" dirty="0"/>
              <a:t>O </a:t>
            </a:r>
            <a:r>
              <a:rPr lang="pt-BR" sz="4000" dirty="0" err="1"/>
              <a:t>creditamento</a:t>
            </a:r>
            <a:r>
              <a:rPr lang="pt-BR" sz="4000" dirty="0"/>
              <a:t> será de forma </a:t>
            </a:r>
            <a:r>
              <a:rPr lang="pt-BR" sz="4000" b="1" dirty="0"/>
              <a:t>integral</a:t>
            </a:r>
            <a:r>
              <a:rPr lang="pt-BR" sz="4000" dirty="0"/>
              <a:t>, isto é, sobre os valores pagos na importação, sem distinção entre diferentes tipos de mercadorias;</a:t>
            </a:r>
          </a:p>
          <a:p>
            <a:pPr marL="457200" indent="-457200">
              <a:buFont typeface="Arial" panose="020B0604020202020204" pitchFamily="34" charset="0"/>
              <a:buChar char="•"/>
            </a:pPr>
            <a:endParaRPr lang="pt-BR" sz="4000" dirty="0"/>
          </a:p>
          <a:p>
            <a:pPr marL="457200" indent="-457200">
              <a:buFont typeface="Arial" panose="020B0604020202020204" pitchFamily="34" charset="0"/>
              <a:buChar char="•"/>
            </a:pPr>
            <a:r>
              <a:rPr lang="pt-BR" sz="4000" dirty="0"/>
              <a:t>As empresas exportadoras poderão </a:t>
            </a:r>
            <a:r>
              <a:rPr lang="pt-BR" sz="4000" b="1" dirty="0"/>
              <a:t>manter o direito ao crédito</a:t>
            </a:r>
            <a:r>
              <a:rPr lang="pt-BR" sz="4000" dirty="0"/>
              <a:t> sobre o IBS e a CBS pagos nas importações de insumos utilizados na produção de bens exportados.</a:t>
            </a:r>
          </a:p>
          <a:p>
            <a:pPr marL="457200" indent="-457200">
              <a:buFont typeface="Arial" panose="020B0604020202020204" pitchFamily="34" charset="0"/>
              <a:buChar char="•"/>
            </a:pPr>
            <a:endParaRPr lang="pt-BR" dirty="0"/>
          </a:p>
        </p:txBody>
      </p:sp>
    </p:spTree>
    <p:extLst>
      <p:ext uri="{BB962C8B-B14F-4D97-AF65-F5344CB8AC3E}">
        <p14:creationId xmlns:p14="http://schemas.microsoft.com/office/powerpoint/2010/main" val="145489478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942109"/>
            <a:ext cx="21971001" cy="5442825"/>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b="1" dirty="0"/>
              <a:t>Imposto Seletivo - IS</a:t>
            </a:r>
            <a:br>
              <a:rPr lang="pt-BR" b="1" dirty="0"/>
            </a:br>
            <a:endParaRPr b="1"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333500" y="3225949"/>
            <a:ext cx="21032245" cy="10490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sz="3700" dirty="0"/>
              <a:t>Incidente sobre a produção, extração, comercialização e importação de bens prejudiciais à saúde ou ao meio ambiente;</a:t>
            </a:r>
          </a:p>
          <a:p>
            <a:pPr marL="457200" indent="-457200">
              <a:buFont typeface="Arial" panose="020B0604020202020204" pitchFamily="34" charset="0"/>
              <a:buChar char="•"/>
            </a:pPr>
            <a:endParaRPr lang="pt-BR" sz="3700" dirty="0"/>
          </a:p>
          <a:p>
            <a:pPr marL="457200" indent="-457200">
              <a:buFont typeface="Arial" panose="020B0604020202020204" pitchFamily="34" charset="0"/>
              <a:buChar char="•"/>
            </a:pPr>
            <a:r>
              <a:rPr lang="pt-BR" sz="3700" dirty="0"/>
              <a:t>Visa desestimular o consumo de bens e serviços prejudiciais à saúde ou ao meio ambiente;</a:t>
            </a:r>
          </a:p>
          <a:p>
            <a:endParaRPr lang="pt-BR" sz="3700" dirty="0"/>
          </a:p>
          <a:p>
            <a:pPr marL="457200" indent="-457200">
              <a:buFont typeface="Arial" panose="020B0604020202020204" pitchFamily="34" charset="0"/>
              <a:buChar char="•"/>
            </a:pPr>
            <a:r>
              <a:rPr lang="pt-BR" sz="3700" dirty="0"/>
              <a:t>Art. 393 - § 1º  Para fins de incidência do Imposto Seletivo, consideram-se prejudiciais à saúde ou ao meio ambiente os bens classificados nos códigos da NCM/SH listados no Anexo XVIII, referentes a: </a:t>
            </a:r>
          </a:p>
          <a:p>
            <a:r>
              <a:rPr lang="pt-BR" sz="3700" dirty="0">
                <a:latin typeface="Fira Sans Regular"/>
              </a:rPr>
              <a:t>	I - veículos; </a:t>
            </a:r>
          </a:p>
          <a:p>
            <a:r>
              <a:rPr lang="pt-BR" sz="3700" dirty="0">
                <a:latin typeface="Fira Sans Regular"/>
              </a:rPr>
              <a:t>	II - embarcações e aeronaves; </a:t>
            </a:r>
          </a:p>
          <a:p>
            <a:r>
              <a:rPr lang="pt-BR" sz="3700" dirty="0">
                <a:latin typeface="Fira Sans Regular"/>
              </a:rPr>
              <a:t>	III - produtos </a:t>
            </a:r>
            <a:r>
              <a:rPr lang="pt-BR" sz="3700" dirty="0" err="1">
                <a:latin typeface="Fira Sans Regular"/>
              </a:rPr>
              <a:t>fumígenos</a:t>
            </a:r>
            <a:r>
              <a:rPr lang="pt-BR" sz="3700" dirty="0">
                <a:latin typeface="Fira Sans Regular"/>
              </a:rPr>
              <a:t>;</a:t>
            </a:r>
          </a:p>
          <a:p>
            <a:r>
              <a:rPr lang="pt-BR" sz="3700" dirty="0">
                <a:latin typeface="Fira Sans Regular"/>
              </a:rPr>
              <a:t>	IV - bebidas alcoólicas; </a:t>
            </a:r>
          </a:p>
          <a:p>
            <a:r>
              <a:rPr lang="pt-BR" sz="3700" dirty="0">
                <a:latin typeface="Fira Sans Regular"/>
              </a:rPr>
              <a:t>	V - bebidas açucaradas; e </a:t>
            </a:r>
          </a:p>
          <a:p>
            <a:r>
              <a:rPr lang="pt-BR" sz="3700" dirty="0">
                <a:latin typeface="Fira Sans Regular"/>
              </a:rPr>
              <a:t>	VI - bens minerais extraídos (poderá incidir sobre operações relativas a derivados de 	petróleo, combustíveis e minerais).</a:t>
            </a:r>
          </a:p>
          <a:p>
            <a:pPr marL="571500" indent="-571500">
              <a:buFont typeface="Arial" panose="020B0604020202020204" pitchFamily="34" charset="0"/>
              <a:buChar char="•"/>
            </a:pPr>
            <a:endParaRPr lang="pt-BR" sz="4000" b="1" dirty="0"/>
          </a:p>
          <a:p>
            <a:endParaRPr lang="pt-BR" sz="4000" b="1" dirty="0"/>
          </a:p>
          <a:p>
            <a:endParaRPr lang="pt-BR" sz="4000" b="1" dirty="0"/>
          </a:p>
        </p:txBody>
      </p:sp>
    </p:spTree>
    <p:extLst>
      <p:ext uri="{BB962C8B-B14F-4D97-AF65-F5344CB8AC3E}">
        <p14:creationId xmlns:p14="http://schemas.microsoft.com/office/powerpoint/2010/main" val="383075023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1274617"/>
            <a:ext cx="21971001" cy="4028119"/>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b="1" dirty="0"/>
              <a:t>Zona Franca de Manaus</a:t>
            </a:r>
            <a:endParaRPr b="1"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2854036"/>
            <a:ext cx="21714387" cy="9282546"/>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endParaRPr lang="pt-BR" b="1" dirty="0"/>
          </a:p>
          <a:p>
            <a:pPr marL="457200" indent="-457200">
              <a:buFont typeface="Arial" panose="020B0604020202020204" pitchFamily="34" charset="0"/>
              <a:buChar char="•"/>
            </a:pPr>
            <a:endParaRPr lang="pt-BR" sz="4000"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p:txBody>
      </p:sp>
      <p:sp>
        <p:nvSpPr>
          <p:cNvPr id="7"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A7AA5750-8B13-4B95-81A7-5002276EC8FF}"/>
              </a:ext>
            </a:extLst>
          </p:cNvPr>
          <p:cNvSpPr txBox="1">
            <a:spLocks/>
          </p:cNvSpPr>
          <p:nvPr/>
        </p:nvSpPr>
        <p:spPr>
          <a:xfrm>
            <a:off x="1658231" y="3006436"/>
            <a:ext cx="21714387" cy="9282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endParaRPr lang="pt-BR" b="1" dirty="0"/>
          </a:p>
          <a:p>
            <a:pPr marL="457200" indent="-457200" hangingPunct="1">
              <a:buFont typeface="Arial" panose="020B0604020202020204" pitchFamily="34" charset="0"/>
              <a:buChar char="•"/>
            </a:pPr>
            <a:r>
              <a:rPr lang="pt-BR" sz="4000" dirty="0"/>
              <a:t>Manutenção dos benefícios e utilização integral de créditos;</a:t>
            </a:r>
          </a:p>
          <a:p>
            <a:pPr marL="457200" indent="-457200" hangingPunct="1">
              <a:buFont typeface="Arial" panose="020B0604020202020204" pitchFamily="34" charset="0"/>
              <a:buChar char="•"/>
            </a:pPr>
            <a:endParaRPr lang="pt-BR" sz="4000" dirty="0"/>
          </a:p>
          <a:p>
            <a:pPr marL="457200" indent="-457200" hangingPunct="1">
              <a:buFont typeface="Arial" panose="020B0604020202020204" pitchFamily="34" charset="0"/>
              <a:buChar char="•"/>
            </a:pPr>
            <a:r>
              <a:rPr lang="pt-BR" sz="4000" dirty="0"/>
              <a:t>Art. 441. Fica suspensa a incidência do IBS e da CBS na importação de bem material realizada por indústria incentivada para utilização na Zona Franca de Manaus. </a:t>
            </a:r>
          </a:p>
          <a:p>
            <a:pPr hangingPunct="1"/>
            <a:r>
              <a:rPr lang="pt-BR" sz="4000" dirty="0"/>
              <a:t>			§ 2º A suspensão de que trata o caput converte-se em isenção: </a:t>
            </a:r>
          </a:p>
          <a:p>
            <a:pPr hangingPunct="1"/>
            <a:r>
              <a:rPr lang="pt-BR" sz="4000" dirty="0"/>
              <a:t>			I - quando os bens importados forem consumidos ou incorporados em processo produtivo 					do importador na Zona Franca de Manaus; </a:t>
            </a:r>
          </a:p>
          <a:p>
            <a:pPr hangingPunct="1"/>
            <a:endParaRPr lang="pt-BR" sz="4000" dirty="0"/>
          </a:p>
          <a:p>
            <a:pPr marL="571500" indent="-571500" hangingPunct="1">
              <a:buFont typeface="Arial" panose="020B0604020202020204" pitchFamily="34" charset="0"/>
              <a:buChar char="•"/>
            </a:pPr>
            <a:r>
              <a:rPr lang="pt-BR" sz="4000" dirty="0"/>
              <a:t>A indústria que estiver dentro da ZFM terá a aplicação de alíquota zero de IPI sobre os produtos ainda tributados.</a:t>
            </a:r>
            <a:endParaRPr lang="pt-BR" dirty="0"/>
          </a:p>
        </p:txBody>
      </p:sp>
    </p:spTree>
    <p:extLst>
      <p:ext uri="{BB962C8B-B14F-4D97-AF65-F5344CB8AC3E}">
        <p14:creationId xmlns:p14="http://schemas.microsoft.com/office/powerpoint/2010/main" val="282878142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309816"/>
            <a:ext cx="21971001" cy="5075118"/>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b="1" dirty="0"/>
              <a:t>Regimes Aduaneiros Especiais</a:t>
            </a:r>
            <a:br>
              <a:rPr lang="pt-BR" b="1" dirty="0"/>
            </a:br>
            <a:endParaRPr b="1"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6"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D5AF91DD-6221-4865-A564-3A630D8B9FE1}"/>
              </a:ext>
            </a:extLst>
          </p:cNvPr>
          <p:cNvSpPr txBox="1">
            <a:spLocks/>
          </p:cNvSpPr>
          <p:nvPr/>
        </p:nvSpPr>
        <p:spPr>
          <a:xfrm>
            <a:off x="1658231" y="4300150"/>
            <a:ext cx="21714387" cy="7988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endParaRPr lang="pt-BR" b="1" dirty="0">
              <a:solidFill>
                <a:srgbClr val="F8F8F8"/>
              </a:solidFill>
            </a:endParaRPr>
          </a:p>
          <a:p>
            <a:pPr marL="457200" indent="-457200" hangingPunct="1">
              <a:buFont typeface="Arial" panose="020B0604020202020204" pitchFamily="34" charset="0"/>
              <a:buChar char="•"/>
            </a:pPr>
            <a:r>
              <a:rPr lang="pt-BR" sz="4000" dirty="0">
                <a:solidFill>
                  <a:srgbClr val="F8F8F8"/>
                </a:solidFill>
              </a:rPr>
              <a:t>22 regimes aduaneiros especiais atualmente;</a:t>
            </a:r>
          </a:p>
          <a:p>
            <a:pPr marL="457200" indent="-457200" hangingPunct="1">
              <a:buFont typeface="Arial" panose="020B0604020202020204" pitchFamily="34" charset="0"/>
              <a:buChar char="•"/>
            </a:pPr>
            <a:endParaRPr lang="pt-BR" sz="4000" dirty="0">
              <a:solidFill>
                <a:srgbClr val="F8F8F8"/>
              </a:solidFill>
            </a:endParaRPr>
          </a:p>
          <a:p>
            <a:pPr marL="457200" indent="-457200" hangingPunct="1">
              <a:buFont typeface="Arial" panose="020B0604020202020204" pitchFamily="34" charset="0"/>
              <a:buChar char="•"/>
            </a:pPr>
            <a:r>
              <a:rPr lang="pt-BR" sz="4000" dirty="0">
                <a:solidFill>
                  <a:srgbClr val="F8F8F8"/>
                </a:solidFill>
              </a:rPr>
              <a:t>Manutenção dos benefícios e agrupamento dos regimes em 4 modalidades;</a:t>
            </a:r>
          </a:p>
          <a:p>
            <a:pPr marL="457200" indent="-457200" hangingPunct="1">
              <a:buFont typeface="Arial" panose="020B0604020202020204" pitchFamily="34" charset="0"/>
              <a:buChar char="•"/>
            </a:pPr>
            <a:endParaRPr lang="pt-BR" sz="4000" dirty="0">
              <a:solidFill>
                <a:srgbClr val="F8F8F8"/>
              </a:solidFill>
            </a:endParaRPr>
          </a:p>
          <a:p>
            <a:pPr marL="457200" indent="-457200" hangingPunct="1">
              <a:buFont typeface="Arial" panose="020B0604020202020204" pitchFamily="34" charset="0"/>
              <a:buChar char="•"/>
            </a:pPr>
            <a:r>
              <a:rPr lang="pt-BR" sz="4000" dirty="0">
                <a:solidFill>
                  <a:srgbClr val="F8F8F8"/>
                </a:solidFill>
              </a:rPr>
              <a:t>Drawback continua não previsto para serviços;</a:t>
            </a:r>
          </a:p>
          <a:p>
            <a:pPr marL="457200" indent="-457200" hangingPunct="1">
              <a:buFont typeface="Arial" panose="020B0604020202020204" pitchFamily="34" charset="0"/>
              <a:buChar char="•"/>
            </a:pPr>
            <a:endParaRPr lang="pt-BR" dirty="0"/>
          </a:p>
        </p:txBody>
      </p:sp>
    </p:spTree>
    <p:extLst>
      <p:ext uri="{BB962C8B-B14F-4D97-AF65-F5344CB8AC3E}">
        <p14:creationId xmlns:p14="http://schemas.microsoft.com/office/powerpoint/2010/main" val="195522619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1902941"/>
            <a:ext cx="21971001" cy="339979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b="1" dirty="0"/>
              <a:t>Regime de Transição</a:t>
            </a:r>
            <a:endParaRPr b="1"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2854036"/>
            <a:ext cx="21714387" cy="9282546"/>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endParaRPr lang="pt-BR" b="1" dirty="0"/>
          </a:p>
          <a:p>
            <a:pPr marL="457200" indent="-457200">
              <a:buFont typeface="Arial" panose="020B0604020202020204" pitchFamily="34" charset="0"/>
              <a:buChar char="•"/>
            </a:pPr>
            <a:endParaRPr lang="pt-BR" sz="4000"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lang="pt-BR" dirty="0"/>
          </a:p>
        </p:txBody>
      </p:sp>
      <p:graphicFrame>
        <p:nvGraphicFramePr>
          <p:cNvPr id="2" name="Diagrama 1">
            <a:extLst>
              <a:ext uri="{FF2B5EF4-FFF2-40B4-BE49-F238E27FC236}">
                <a16:creationId xmlns:a16="http://schemas.microsoft.com/office/drawing/2014/main" id="{E50BD43E-3A66-471C-9A45-6328D975135F}"/>
              </a:ext>
            </a:extLst>
          </p:cNvPr>
          <p:cNvGraphicFramePr/>
          <p:nvPr>
            <p:extLst>
              <p:ext uri="{D42A27DB-BD31-4B8C-83A1-F6EECF244321}">
                <p14:modId xmlns:p14="http://schemas.microsoft.com/office/powerpoint/2010/main" val="3287373323"/>
              </p:ext>
            </p:extLst>
          </p:nvPr>
        </p:nvGraphicFramePr>
        <p:xfrm>
          <a:off x="834758" y="1902941"/>
          <a:ext cx="22582803" cy="112720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022204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309816"/>
            <a:ext cx="21971001" cy="5075118"/>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b="1" dirty="0"/>
              <a:t>Perspectivas</a:t>
            </a:r>
            <a:br>
              <a:rPr lang="pt-BR" b="1" dirty="0"/>
            </a:br>
            <a:br>
              <a:rPr lang="pt-BR" b="1" dirty="0"/>
            </a:br>
            <a:endParaRPr b="1"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t>
            </a:r>
          </a:p>
        </p:txBody>
      </p:sp>
      <p:sp>
        <p:nvSpPr>
          <p:cNvPr id="6"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D5AF91DD-6221-4865-A564-3A630D8B9FE1}"/>
              </a:ext>
            </a:extLst>
          </p:cNvPr>
          <p:cNvSpPr txBox="1">
            <a:spLocks/>
          </p:cNvSpPr>
          <p:nvPr/>
        </p:nvSpPr>
        <p:spPr>
          <a:xfrm>
            <a:off x="1658231" y="4300150"/>
            <a:ext cx="21714387" cy="79888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lvl1pPr marL="0" marR="0" indent="0" algn="just" defTabSz="182880" rtl="0" latinLnBrk="0">
              <a:lnSpc>
                <a:spcPct val="120000"/>
              </a:lnSpc>
              <a:spcBef>
                <a:spcPts val="600"/>
              </a:spcBef>
              <a:spcAft>
                <a:spcPts val="0"/>
              </a:spcAft>
              <a:buClrTx/>
              <a:buSzTx/>
              <a:buFontTx/>
              <a:buNone/>
              <a:tabLst/>
              <a:defRPr sz="2800" b="0" i="0" u="none" strike="noStrike" cap="none" spc="0" baseline="0">
                <a:solidFill>
                  <a:srgbClr val="000000"/>
                </a:solidFill>
                <a:uFillTx/>
                <a:latin typeface="Fira Sans Regular"/>
                <a:ea typeface="Fira Sans Regular"/>
                <a:cs typeface="Fira Sans Regular"/>
                <a:sym typeface="Fira Sans Regular"/>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endParaRPr lang="pt-BR" b="1" dirty="0">
              <a:solidFill>
                <a:srgbClr val="F8F8F8"/>
              </a:solidFill>
            </a:endParaRPr>
          </a:p>
          <a:p>
            <a:pPr marL="457200" indent="-457200" hangingPunct="1">
              <a:buFont typeface="Arial" panose="020B0604020202020204" pitchFamily="34" charset="0"/>
              <a:buChar char="•"/>
            </a:pPr>
            <a:r>
              <a:rPr lang="pt-BR" sz="4000" dirty="0">
                <a:solidFill>
                  <a:srgbClr val="F8F8F8"/>
                </a:solidFill>
              </a:rPr>
              <a:t>Empresas precisarão reavaliar suas operações;</a:t>
            </a:r>
          </a:p>
          <a:p>
            <a:pPr marL="457200" indent="-457200" hangingPunct="1">
              <a:buFont typeface="Arial" panose="020B0604020202020204" pitchFamily="34" charset="0"/>
              <a:buChar char="•"/>
            </a:pPr>
            <a:endParaRPr lang="pt-BR" sz="4000" dirty="0">
              <a:solidFill>
                <a:srgbClr val="F8F8F8"/>
              </a:solidFill>
            </a:endParaRPr>
          </a:p>
          <a:p>
            <a:pPr marL="457200" indent="-457200" hangingPunct="1">
              <a:buFont typeface="Arial" panose="020B0604020202020204" pitchFamily="34" charset="0"/>
              <a:buChar char="•"/>
            </a:pPr>
            <a:r>
              <a:rPr lang="pt-BR" sz="4000" dirty="0">
                <a:solidFill>
                  <a:srgbClr val="F8F8F8"/>
                </a:solidFill>
              </a:rPr>
              <a:t>Novas medidas de conformidade fiscal;</a:t>
            </a:r>
          </a:p>
          <a:p>
            <a:pPr marL="457200" indent="-457200" hangingPunct="1">
              <a:buFont typeface="Arial" panose="020B0604020202020204" pitchFamily="34" charset="0"/>
              <a:buChar char="•"/>
            </a:pPr>
            <a:endParaRPr lang="pt-BR" sz="4000" dirty="0">
              <a:solidFill>
                <a:srgbClr val="F8F8F8"/>
              </a:solidFill>
            </a:endParaRPr>
          </a:p>
          <a:p>
            <a:pPr marL="457200" indent="-457200" hangingPunct="1">
              <a:buFont typeface="Arial" panose="020B0604020202020204" pitchFamily="34" charset="0"/>
              <a:buChar char="•"/>
            </a:pPr>
            <a:r>
              <a:rPr lang="pt-BR" sz="4000" dirty="0">
                <a:solidFill>
                  <a:srgbClr val="F8F8F8"/>
                </a:solidFill>
              </a:rPr>
              <a:t>Novos litígios.</a:t>
            </a:r>
          </a:p>
        </p:txBody>
      </p:sp>
    </p:spTree>
    <p:extLst>
      <p:ext uri="{BB962C8B-B14F-4D97-AF65-F5344CB8AC3E}">
        <p14:creationId xmlns:p14="http://schemas.microsoft.com/office/powerpoint/2010/main" val="221245223"/>
      </p:ext>
    </p:extLst>
  </p:cSld>
  <p:clrMapOvr>
    <a:masterClrMapping/>
  </p:clrMapOvr>
  <p:transition spd="med"/>
</p:sld>
</file>

<file path=ppt/theme/theme1.xml><?xml version="1.0" encoding="utf-8"?>
<a:theme xmlns:a="http://schemas.openxmlformats.org/drawingml/2006/main" name="33_DynamicLight">
  <a:themeElements>
    <a:clrScheme name="33_DynamicLight">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B87E417B0A3A44DAC4F1A58C5F265CE" ma:contentTypeVersion="16" ma:contentTypeDescription="Crie um novo documento." ma:contentTypeScope="" ma:versionID="2e0db8c3f16865057218b820c210f8be">
  <xsd:schema xmlns:xsd="http://www.w3.org/2001/XMLSchema" xmlns:xs="http://www.w3.org/2001/XMLSchema" xmlns:p="http://schemas.microsoft.com/office/2006/metadata/properties" xmlns:ns2="88976e50-c05c-47e7-9f3c-24200e20e854" xmlns:ns3="926235be-de49-4753-bfd9-e377cfd72736" targetNamespace="http://schemas.microsoft.com/office/2006/metadata/properties" ma:root="true" ma:fieldsID="03741632bc6ac2f2cd9b38617f7fc9ff" ns2:_="" ns3:_="">
    <xsd:import namespace="88976e50-c05c-47e7-9f3c-24200e20e854"/>
    <xsd:import namespace="926235be-de49-4753-bfd9-e377cfd7273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976e50-c05c-47e7-9f3c-24200e20e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Marcações de imagem" ma:readOnly="false" ma:fieldId="{5cf76f15-5ced-4ddc-b409-7134ff3c332f}" ma:taxonomyMulti="true" ma:sspId="a900c9ee-7f5e-4d6f-b678-140d3dc0af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6235be-de49-4753-bfd9-e377cfd72736" elementFormDefault="qualified">
    <xsd:import namespace="http://schemas.microsoft.com/office/2006/documentManagement/types"/>
    <xsd:import namespace="http://schemas.microsoft.com/office/infopath/2007/PartnerControls"/>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1" nillable="true" ma:displayName="Taxonomy Catch All Column" ma:hidden="true" ma:list="{31d327a6-5b35-4d97-9a15-0b41b1f718fc}" ma:internalName="TaxCatchAll" ma:showField="CatchAllData" ma:web="926235be-de49-4753-bfd9-e377cfd727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6235be-de49-4753-bfd9-e377cfd72736" xsi:nil="true"/>
    <lcf76f155ced4ddcb4097134ff3c332f xmlns="88976e50-c05c-47e7-9f3c-24200e20e8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5696E8F-7113-4C64-A248-FEDEFF92A4DB}"/>
</file>

<file path=customXml/itemProps2.xml><?xml version="1.0" encoding="utf-8"?>
<ds:datastoreItem xmlns:ds="http://schemas.openxmlformats.org/officeDocument/2006/customXml" ds:itemID="{835BAE5B-E565-420E-8348-089C58AC0B97}"/>
</file>

<file path=customXml/itemProps3.xml><?xml version="1.0" encoding="utf-8"?>
<ds:datastoreItem xmlns:ds="http://schemas.openxmlformats.org/officeDocument/2006/customXml" ds:itemID="{53BB66E6-9C2B-4C4C-B157-30AECF9E4CB2}"/>
</file>

<file path=docProps/app.xml><?xml version="1.0" encoding="utf-8"?>
<Properties xmlns="http://schemas.openxmlformats.org/officeDocument/2006/extended-properties" xmlns:vt="http://schemas.openxmlformats.org/officeDocument/2006/docPropsVTypes">
  <TotalTime>853</TotalTime>
  <Words>876</Words>
  <Application>Microsoft Office PowerPoint</Application>
  <PresentationFormat>Personalizar</PresentationFormat>
  <Paragraphs>120</Paragraphs>
  <Slides>13</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Arial</vt:lpstr>
      <vt:lpstr>Fira Sans Bold</vt:lpstr>
      <vt:lpstr>Fira Sans Regular</vt:lpstr>
      <vt:lpstr>Helvetica Neue</vt:lpstr>
      <vt:lpstr>Helvetica Neue Medium</vt:lpstr>
      <vt:lpstr>33_DynamicLight</vt:lpstr>
      <vt:lpstr>A Reforma Tributária e o Comércio Exterior</vt:lpstr>
      <vt:lpstr>A Reforma Tributária</vt:lpstr>
      <vt:lpstr>Tributação antes da Reforma: Importações</vt:lpstr>
      <vt:lpstr>Tributação antes da Reforma: Exportações</vt:lpstr>
      <vt:lpstr>O Sistema Tributário Pós-Reforma  </vt:lpstr>
      <vt:lpstr>IBS e CBS</vt:lpstr>
      <vt:lpstr>Alterações Relevantes - IBS e CBS </vt:lpstr>
      <vt:lpstr>Creditamento de IBS e CBS</vt:lpstr>
      <vt:lpstr>Imposto Seletivo - IS </vt:lpstr>
      <vt:lpstr>Zona Franca de Manaus</vt:lpstr>
      <vt:lpstr>Regimes Aduaneiros Especiais </vt:lpstr>
      <vt:lpstr>Regime de Transição</vt:lpstr>
      <vt:lpstr>Perspectivas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Reforma Tributária e o Comércio Exterior</dc:title>
  <dc:creator>MVB</dc:creator>
  <cp:lastModifiedBy>User</cp:lastModifiedBy>
  <cp:revision>29</cp:revision>
  <dcterms:modified xsi:type="dcterms:W3CDTF">2024-10-23T17:03:55Z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0x010100DB87E417B0A3A44DAC4F1A58C5F265CE</vt:lpwstr>
  </property>
</Properties>
</file>